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42794238" cy="30267275"/>
  <p:notesSz cx="9283700" cy="70342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7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3">
          <p15:clr>
            <a:srgbClr val="A4A3A4"/>
          </p15:clr>
        </p15:guide>
        <p15:guide id="2" pos="134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DE86"/>
    <a:srgbClr val="7B136C"/>
    <a:srgbClr val="E1F1CB"/>
    <a:srgbClr val="76AB2F"/>
    <a:srgbClr val="BCE08C"/>
    <a:srgbClr val="C3E399"/>
    <a:srgbClr val="CAE6A4"/>
    <a:srgbClr val="D6ECB9"/>
    <a:srgbClr val="FBFDF5"/>
    <a:srgbClr val="0F4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840" autoAdjust="0"/>
  </p:normalViewPr>
  <p:slideViewPr>
    <p:cSldViewPr snapToGrid="0">
      <p:cViewPr varScale="1">
        <p:scale>
          <a:sx n="19" d="100"/>
          <a:sy n="19" d="100"/>
        </p:scale>
        <p:origin x="78" y="768"/>
      </p:cViewPr>
      <p:guideLst>
        <p:guide orient="horz" pos="9533"/>
        <p:guide pos="1347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annequito:Desktop:*Kay%20Files%20Sorry%20Sad%20Face:HPTN%20Poster%20Templates:HPTN%20PowerPoint%20Templates%20v2:HPTN-Posters-Excel_Examples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92D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76AB2F"/>
              </a:solidFill>
            </c:spPr>
          </c:dPt>
          <c:dPt>
            <c:idx val="1"/>
            <c:invertIfNegative val="0"/>
            <c:bubble3D val="0"/>
            <c:spPr>
              <a:solidFill>
                <a:srgbClr val="7B136C"/>
              </a:solidFill>
            </c:spPr>
          </c:dPt>
          <c:dPt>
            <c:idx val="2"/>
            <c:invertIfNegative val="0"/>
            <c:bubble3D val="0"/>
            <c:spPr>
              <a:solidFill>
                <a:srgbClr val="E3AFEF"/>
              </a:solidFill>
            </c:spPr>
          </c:dPt>
          <c:dPt>
            <c:idx val="3"/>
            <c:invertIfNegative val="0"/>
            <c:bubble3D val="0"/>
            <c:spPr>
              <a:solidFill>
                <a:srgbClr val="B8DE86"/>
              </a:solidFill>
            </c:spPr>
          </c:dPt>
          <c:cat>
            <c:strRef>
              <c:f>Sheet1!$A$53:$D$53</c:f>
              <c:strCache>
                <c:ptCount val="4"/>
                <c:pt idx="0">
                  <c:v>IV Drug User</c:v>
                </c:pt>
                <c:pt idx="1">
                  <c:v>Alcohol User</c:v>
                </c:pt>
                <c:pt idx="2">
                  <c:v>IV Drug and Alcohol User</c:v>
                </c:pt>
                <c:pt idx="3">
                  <c:v>Other Users</c:v>
                </c:pt>
              </c:strCache>
            </c:strRef>
          </c:cat>
          <c:val>
            <c:numRef>
              <c:f>Sheet1!$A$54:$D$54</c:f>
              <c:numCache>
                <c:formatCode>0</c:formatCode>
                <c:ptCount val="4"/>
                <c:pt idx="0">
                  <c:v>367</c:v>
                </c:pt>
                <c:pt idx="1">
                  <c:v>891</c:v>
                </c:pt>
                <c:pt idx="2">
                  <c:v>112</c:v>
                </c:pt>
                <c:pt idx="3" formatCode="General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876288"/>
        <c:axId val="82846592"/>
      </c:barChart>
      <c:catAx>
        <c:axId val="828762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pPr>
            <a:endParaRPr lang="en-US"/>
          </a:p>
        </c:txPr>
        <c:crossAx val="82846592"/>
        <c:crosses val="autoZero"/>
        <c:auto val="1"/>
        <c:lblAlgn val="ctr"/>
        <c:lblOffset val="100"/>
        <c:noMultiLvlLbl val="0"/>
      </c:catAx>
      <c:valAx>
        <c:axId val="8284659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" sourceLinked="1"/>
        <c:majorTickMark val="out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txPr>
          <a:bodyPr/>
          <a:lstStyle/>
          <a:p>
            <a: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pPr>
            <a:endParaRPr lang="en-US"/>
          </a:p>
        </c:txPr>
        <c:crossAx val="82876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861171012071492"/>
          <c:y val="4.8782882208376677E-2"/>
          <c:w val="0.23439905624163199"/>
          <c:h val="0.3644895338126680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anchor="t" anchorCtr="1"/>
          <a:lstStyle/>
          <a:p>
            <a:pPr>
              <a:defRPr/>
            </a:pPr>
            <a:r>
              <a:rPr lang="en-US" dirty="0" smtClean="0"/>
              <a:t>Chart Title</a:t>
            </a:r>
            <a:endParaRPr lang="en-US" dirty="0"/>
          </a:p>
        </c:rich>
      </c:tx>
      <c:layout>
        <c:manualLayout>
          <c:xMode val="edge"/>
          <c:yMode val="edge"/>
          <c:x val="0.37506973013834599"/>
          <c:y val="0.10119422220831435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Chart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dPt>
            <c:idx val="0"/>
            <c:bubble3D val="0"/>
            <c:spPr>
              <a:solidFill>
                <a:srgbClr val="800080"/>
              </a:solidFill>
            </c:spPr>
          </c:dPt>
          <c:dPt>
            <c:idx val="1"/>
            <c:bubble3D val="0"/>
            <c:spPr>
              <a:solidFill>
                <a:srgbClr val="B8DE86"/>
              </a:solidFill>
            </c:spPr>
          </c:dPt>
          <c:dPt>
            <c:idx val="2"/>
            <c:bubble3D val="0"/>
            <c:spPr>
              <a:solidFill>
                <a:srgbClr val="76AB2F"/>
              </a:solidFill>
            </c:spPr>
          </c:dPt>
          <c:dPt>
            <c:idx val="3"/>
            <c:bubble3D val="0"/>
            <c:spPr>
              <a:solidFill>
                <a:srgbClr val="F0C1F1"/>
              </a:solidFill>
            </c:spPr>
          </c:dPt>
          <c:cat>
            <c:strRef>
              <c:f>Sheet1!$A$2:$A$5</c:f>
              <c:strCache>
                <c:ptCount val="4"/>
                <c:pt idx="0">
                  <c:v>Text 1</c:v>
                </c:pt>
                <c:pt idx="1">
                  <c:v>Text 2</c:v>
                </c:pt>
                <c:pt idx="2">
                  <c:v>Text 3</c:v>
                </c:pt>
                <c:pt idx="3">
                  <c:v>Text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2725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59388" y="0"/>
            <a:ext cx="4022725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81788"/>
            <a:ext cx="4022725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59388" y="6681788"/>
            <a:ext cx="4022725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84211FB-941F-4812-8F52-525988233B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7266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187" y="9401597"/>
            <a:ext cx="36373864" cy="64895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8827" y="17152331"/>
            <a:ext cx="29956586" cy="7733219"/>
          </a:xfrm>
        </p:spPr>
        <p:txBody>
          <a:bodyPr/>
          <a:lstStyle>
            <a:lvl1pPr marL="0" indent="0" algn="ctr">
              <a:buNone/>
              <a:defRPr/>
            </a:lvl1pPr>
            <a:lvl2pPr marL="445770" indent="0" algn="ctr">
              <a:buNone/>
              <a:defRPr/>
            </a:lvl2pPr>
            <a:lvl3pPr marL="891540" indent="0" algn="ctr">
              <a:buNone/>
              <a:defRPr/>
            </a:lvl3pPr>
            <a:lvl4pPr marL="1337310" indent="0" algn="ctr">
              <a:buNone/>
              <a:defRPr/>
            </a:lvl4pPr>
            <a:lvl5pPr marL="1783080" indent="0" algn="ctr">
              <a:buNone/>
              <a:defRPr/>
            </a:lvl5pPr>
            <a:lvl6pPr marL="2228850" indent="0" algn="ctr">
              <a:buNone/>
              <a:defRPr/>
            </a:lvl6pPr>
            <a:lvl7pPr marL="2674620" indent="0" algn="ctr">
              <a:buNone/>
              <a:defRPr/>
            </a:lvl7pPr>
            <a:lvl8pPr marL="3120390" indent="0" algn="ctr">
              <a:buNone/>
              <a:defRPr/>
            </a:lvl8pPr>
            <a:lvl9pPr marL="356616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953FE-5494-4F42-A88B-343029C4C2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5146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F71E5-8242-4F2D-BD3C-C84C40E6CA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267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030776" y="1208591"/>
            <a:ext cx="9633657" cy="2583359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29807" y="1208591"/>
            <a:ext cx="28752379" cy="2583359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86700-3818-46DC-BF79-CD8C6B2199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5137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E06CE-12F8-438E-B4A5-59EAF91CD1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6978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0448" y="19449092"/>
            <a:ext cx="36375412" cy="6012293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80448" y="12828123"/>
            <a:ext cx="36375412" cy="6620966"/>
          </a:xfrm>
        </p:spPr>
        <p:txBody>
          <a:bodyPr anchor="b"/>
          <a:lstStyle>
            <a:lvl1pPr marL="0" indent="0">
              <a:buNone/>
              <a:defRPr sz="1950"/>
            </a:lvl1pPr>
            <a:lvl2pPr marL="445770" indent="0">
              <a:buNone/>
              <a:defRPr sz="1755"/>
            </a:lvl2pPr>
            <a:lvl3pPr marL="891540" indent="0">
              <a:buNone/>
              <a:defRPr sz="1560"/>
            </a:lvl3pPr>
            <a:lvl4pPr marL="1337310" indent="0">
              <a:buNone/>
              <a:defRPr sz="1365"/>
            </a:lvl4pPr>
            <a:lvl5pPr marL="1783080" indent="0">
              <a:buNone/>
              <a:defRPr sz="1365"/>
            </a:lvl5pPr>
            <a:lvl6pPr marL="2228850" indent="0">
              <a:buNone/>
              <a:defRPr sz="1365"/>
            </a:lvl6pPr>
            <a:lvl7pPr marL="2674620" indent="0">
              <a:buNone/>
              <a:defRPr sz="1365"/>
            </a:lvl7pPr>
            <a:lvl8pPr marL="3120390" indent="0">
              <a:buNone/>
              <a:defRPr sz="1365"/>
            </a:lvl8pPr>
            <a:lvl9pPr marL="3566160" indent="0">
              <a:buNone/>
              <a:defRPr sz="136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5740D-6154-4FCD-98DF-1AA0A0CFD0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782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29806" y="7061053"/>
            <a:ext cx="19193018" cy="19981131"/>
          </a:xfrm>
        </p:spPr>
        <p:txBody>
          <a:bodyPr/>
          <a:lstStyle>
            <a:lvl1pPr>
              <a:defRPr sz="2730"/>
            </a:lvl1pPr>
            <a:lvl2pPr>
              <a:defRPr sz="2340"/>
            </a:lvl2pPr>
            <a:lvl3pPr>
              <a:defRPr sz="1950"/>
            </a:lvl3pPr>
            <a:lvl4pPr>
              <a:defRPr sz="1755"/>
            </a:lvl4pPr>
            <a:lvl5pPr>
              <a:defRPr sz="1755"/>
            </a:lvl5pPr>
            <a:lvl6pPr>
              <a:defRPr sz="1755"/>
            </a:lvl6pPr>
            <a:lvl7pPr>
              <a:defRPr sz="1755"/>
            </a:lvl7pPr>
            <a:lvl8pPr>
              <a:defRPr sz="1755"/>
            </a:lvl8pPr>
            <a:lvl9pPr>
              <a:defRPr sz="175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71414" y="7061053"/>
            <a:ext cx="19193018" cy="19981131"/>
          </a:xfrm>
        </p:spPr>
        <p:txBody>
          <a:bodyPr/>
          <a:lstStyle>
            <a:lvl1pPr>
              <a:defRPr sz="2730"/>
            </a:lvl1pPr>
            <a:lvl2pPr>
              <a:defRPr sz="2340"/>
            </a:lvl2pPr>
            <a:lvl3pPr>
              <a:defRPr sz="1950"/>
            </a:lvl3pPr>
            <a:lvl4pPr>
              <a:defRPr sz="1755"/>
            </a:lvl4pPr>
            <a:lvl5pPr>
              <a:defRPr sz="1755"/>
            </a:lvl5pPr>
            <a:lvl6pPr>
              <a:defRPr sz="1755"/>
            </a:lvl6pPr>
            <a:lvl7pPr>
              <a:defRPr sz="1755"/>
            </a:lvl7pPr>
            <a:lvl8pPr>
              <a:defRPr sz="1755"/>
            </a:lvl8pPr>
            <a:lvl9pPr>
              <a:defRPr sz="175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68383-BBDA-4BFB-9E6B-125FD4DC0A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7260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9093" y="1212968"/>
            <a:ext cx="38516052" cy="504454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9093" y="6774230"/>
            <a:ext cx="18908218" cy="2824420"/>
          </a:xfrm>
        </p:spPr>
        <p:txBody>
          <a:bodyPr anchor="b"/>
          <a:lstStyle>
            <a:lvl1pPr marL="0" indent="0">
              <a:buNone/>
              <a:defRPr sz="2340" b="1"/>
            </a:lvl1pPr>
            <a:lvl2pPr marL="445770" indent="0">
              <a:buNone/>
              <a:defRPr sz="1950" b="1"/>
            </a:lvl2pPr>
            <a:lvl3pPr marL="891540" indent="0">
              <a:buNone/>
              <a:defRPr sz="1755" b="1"/>
            </a:lvl3pPr>
            <a:lvl4pPr marL="1337310" indent="0">
              <a:buNone/>
              <a:defRPr sz="1560" b="1"/>
            </a:lvl4pPr>
            <a:lvl5pPr marL="1783080" indent="0">
              <a:buNone/>
              <a:defRPr sz="1560" b="1"/>
            </a:lvl5pPr>
            <a:lvl6pPr marL="2228850" indent="0">
              <a:buNone/>
              <a:defRPr sz="1560" b="1"/>
            </a:lvl6pPr>
            <a:lvl7pPr marL="2674620" indent="0">
              <a:buNone/>
              <a:defRPr sz="1560" b="1"/>
            </a:lvl7pPr>
            <a:lvl8pPr marL="3120390" indent="0">
              <a:buNone/>
              <a:defRPr sz="1560" b="1"/>
            </a:lvl8pPr>
            <a:lvl9pPr marL="3566160" indent="0">
              <a:buNone/>
              <a:defRPr sz="15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39093" y="9598650"/>
            <a:ext cx="18908218" cy="17439153"/>
          </a:xfrm>
        </p:spPr>
        <p:txBody>
          <a:bodyPr/>
          <a:lstStyle>
            <a:lvl1pPr>
              <a:defRPr sz="2340"/>
            </a:lvl1pPr>
            <a:lvl2pPr>
              <a:defRPr sz="1950"/>
            </a:lvl2pPr>
            <a:lvl3pPr>
              <a:defRPr sz="1755"/>
            </a:lvl3pPr>
            <a:lvl4pPr>
              <a:defRPr sz="1560"/>
            </a:lvl4pPr>
            <a:lvl5pPr>
              <a:defRPr sz="1560"/>
            </a:lvl5pPr>
            <a:lvl6pPr>
              <a:defRPr sz="1560"/>
            </a:lvl6pPr>
            <a:lvl7pPr>
              <a:defRPr sz="1560"/>
            </a:lvl7pPr>
            <a:lvl8pPr>
              <a:defRPr sz="1560"/>
            </a:lvl8pPr>
            <a:lvl9pPr>
              <a:defRPr sz="15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739190" y="6774230"/>
            <a:ext cx="18915957" cy="2824420"/>
          </a:xfrm>
        </p:spPr>
        <p:txBody>
          <a:bodyPr anchor="b"/>
          <a:lstStyle>
            <a:lvl1pPr marL="0" indent="0">
              <a:buNone/>
              <a:defRPr sz="2340" b="1"/>
            </a:lvl1pPr>
            <a:lvl2pPr marL="445770" indent="0">
              <a:buNone/>
              <a:defRPr sz="1950" b="1"/>
            </a:lvl2pPr>
            <a:lvl3pPr marL="891540" indent="0">
              <a:buNone/>
              <a:defRPr sz="1755" b="1"/>
            </a:lvl3pPr>
            <a:lvl4pPr marL="1337310" indent="0">
              <a:buNone/>
              <a:defRPr sz="1560" b="1"/>
            </a:lvl4pPr>
            <a:lvl5pPr marL="1783080" indent="0">
              <a:buNone/>
              <a:defRPr sz="1560" b="1"/>
            </a:lvl5pPr>
            <a:lvl6pPr marL="2228850" indent="0">
              <a:buNone/>
              <a:defRPr sz="1560" b="1"/>
            </a:lvl6pPr>
            <a:lvl7pPr marL="2674620" indent="0">
              <a:buNone/>
              <a:defRPr sz="1560" b="1"/>
            </a:lvl7pPr>
            <a:lvl8pPr marL="3120390" indent="0">
              <a:buNone/>
              <a:defRPr sz="1560" b="1"/>
            </a:lvl8pPr>
            <a:lvl9pPr marL="3566160" indent="0">
              <a:buNone/>
              <a:defRPr sz="15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739190" y="9598650"/>
            <a:ext cx="18915957" cy="17439153"/>
          </a:xfrm>
        </p:spPr>
        <p:txBody>
          <a:bodyPr/>
          <a:lstStyle>
            <a:lvl1pPr>
              <a:defRPr sz="2340"/>
            </a:lvl1pPr>
            <a:lvl2pPr>
              <a:defRPr sz="1950"/>
            </a:lvl2pPr>
            <a:lvl3pPr>
              <a:defRPr sz="1755"/>
            </a:lvl3pPr>
            <a:lvl4pPr>
              <a:defRPr sz="1560"/>
            </a:lvl4pPr>
            <a:lvl5pPr>
              <a:defRPr sz="1560"/>
            </a:lvl5pPr>
            <a:lvl6pPr>
              <a:defRPr sz="1560"/>
            </a:lvl6pPr>
            <a:lvl7pPr>
              <a:defRPr sz="1560"/>
            </a:lvl7pPr>
            <a:lvl8pPr>
              <a:defRPr sz="1560"/>
            </a:lvl8pPr>
            <a:lvl9pPr>
              <a:defRPr sz="15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06C02-8B6A-453F-8AFF-2A82FAB227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168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54F17-214F-43B4-A64E-00C3CDA4DB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6649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2879C-B6AB-44AB-9382-107F654410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0382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9094" y="1204212"/>
            <a:ext cx="14079007" cy="5129936"/>
          </a:xfrm>
        </p:spPr>
        <p:txBody>
          <a:bodyPr anchor="b"/>
          <a:lstStyle>
            <a:lvl1pPr algn="l">
              <a:defRPr sz="195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31977" y="1204212"/>
            <a:ext cx="23923168" cy="25833593"/>
          </a:xfrm>
        </p:spPr>
        <p:txBody>
          <a:bodyPr/>
          <a:lstStyle>
            <a:lvl1pPr>
              <a:defRPr sz="3120"/>
            </a:lvl1pPr>
            <a:lvl2pPr>
              <a:defRPr sz="2730"/>
            </a:lvl2pPr>
            <a:lvl3pPr>
              <a:defRPr sz="2340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9094" y="6334146"/>
            <a:ext cx="14079007" cy="20703657"/>
          </a:xfrm>
        </p:spPr>
        <p:txBody>
          <a:bodyPr/>
          <a:lstStyle>
            <a:lvl1pPr marL="0" indent="0">
              <a:buNone/>
              <a:defRPr sz="1365"/>
            </a:lvl1pPr>
            <a:lvl2pPr marL="445770" indent="0">
              <a:buNone/>
              <a:defRPr sz="1170"/>
            </a:lvl2pPr>
            <a:lvl3pPr marL="891540" indent="0">
              <a:buNone/>
              <a:defRPr sz="975"/>
            </a:lvl3pPr>
            <a:lvl4pPr marL="1337310" indent="0">
              <a:buNone/>
              <a:defRPr sz="878"/>
            </a:lvl4pPr>
            <a:lvl5pPr marL="1783080" indent="0">
              <a:buNone/>
              <a:defRPr sz="878"/>
            </a:lvl5pPr>
            <a:lvl6pPr marL="2228850" indent="0">
              <a:buNone/>
              <a:defRPr sz="878"/>
            </a:lvl6pPr>
            <a:lvl7pPr marL="2674620" indent="0">
              <a:buNone/>
              <a:defRPr sz="878"/>
            </a:lvl7pPr>
            <a:lvl8pPr marL="3120390" indent="0">
              <a:buNone/>
              <a:defRPr sz="878"/>
            </a:lvl8pPr>
            <a:lvl9pPr marL="3566160" indent="0">
              <a:buNone/>
              <a:defRPr sz="87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E6291-65E4-44A1-8629-865DADA894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542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7659" y="21187533"/>
            <a:ext cx="25676852" cy="2500378"/>
          </a:xfrm>
        </p:spPr>
        <p:txBody>
          <a:bodyPr anchor="b"/>
          <a:lstStyle>
            <a:lvl1pPr algn="l">
              <a:defRPr sz="195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7659" y="2704000"/>
            <a:ext cx="25676852" cy="18161678"/>
          </a:xfrm>
        </p:spPr>
        <p:txBody>
          <a:bodyPr/>
          <a:lstStyle>
            <a:lvl1pPr marL="0" indent="0">
              <a:buNone/>
              <a:defRPr sz="3120"/>
            </a:lvl1pPr>
            <a:lvl2pPr marL="445770" indent="0">
              <a:buNone/>
              <a:defRPr sz="2730"/>
            </a:lvl2pPr>
            <a:lvl3pPr marL="891540" indent="0">
              <a:buNone/>
              <a:defRPr sz="2340"/>
            </a:lvl3pPr>
            <a:lvl4pPr marL="1337310" indent="0">
              <a:buNone/>
              <a:defRPr sz="1950"/>
            </a:lvl4pPr>
            <a:lvl5pPr marL="1783080" indent="0">
              <a:buNone/>
              <a:defRPr sz="1950"/>
            </a:lvl5pPr>
            <a:lvl6pPr marL="2228850" indent="0">
              <a:buNone/>
              <a:defRPr sz="1950"/>
            </a:lvl6pPr>
            <a:lvl7pPr marL="2674620" indent="0">
              <a:buNone/>
              <a:defRPr sz="1950"/>
            </a:lvl7pPr>
            <a:lvl8pPr marL="3120390" indent="0">
              <a:buNone/>
              <a:defRPr sz="1950"/>
            </a:lvl8pPr>
            <a:lvl9pPr marL="3566160" indent="0">
              <a:buNone/>
              <a:defRPr sz="195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7659" y="23687909"/>
            <a:ext cx="25676852" cy="3553514"/>
          </a:xfrm>
        </p:spPr>
        <p:txBody>
          <a:bodyPr/>
          <a:lstStyle>
            <a:lvl1pPr marL="0" indent="0">
              <a:buNone/>
              <a:defRPr sz="1365"/>
            </a:lvl1pPr>
            <a:lvl2pPr marL="445770" indent="0">
              <a:buNone/>
              <a:defRPr sz="1170"/>
            </a:lvl2pPr>
            <a:lvl3pPr marL="891540" indent="0">
              <a:buNone/>
              <a:defRPr sz="975"/>
            </a:lvl3pPr>
            <a:lvl4pPr marL="1337310" indent="0">
              <a:buNone/>
              <a:defRPr sz="878"/>
            </a:lvl4pPr>
            <a:lvl5pPr marL="1783080" indent="0">
              <a:buNone/>
              <a:defRPr sz="878"/>
            </a:lvl5pPr>
            <a:lvl6pPr marL="2228850" indent="0">
              <a:buNone/>
              <a:defRPr sz="878"/>
            </a:lvl6pPr>
            <a:lvl7pPr marL="2674620" indent="0">
              <a:buNone/>
              <a:defRPr sz="878"/>
            </a:lvl7pPr>
            <a:lvl8pPr marL="3120390" indent="0">
              <a:buNone/>
              <a:defRPr sz="878"/>
            </a:lvl8pPr>
            <a:lvl9pPr marL="3566160" indent="0">
              <a:buNone/>
              <a:defRPr sz="87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85AD1-3598-4618-BF4C-A36D7C4B50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478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0425" y="1208088"/>
            <a:ext cx="38533388" cy="504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51560" tIns="525780" rIns="1051560" bIns="5257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0425" y="7061200"/>
            <a:ext cx="38533388" cy="1998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51560" tIns="525780" rIns="1051560" bIns="5257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30425" y="27566938"/>
            <a:ext cx="10004425" cy="210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51560" tIns="525780" rIns="1051560" bIns="525780" numCol="1" anchor="t" anchorCtr="0" compatLnSpc="1">
            <a:prstTxWarp prst="textNoShape">
              <a:avLst/>
            </a:prstTxWarp>
          </a:bodyPr>
          <a:lstStyle>
            <a:lvl1pPr defTabSz="10252710" eaLnBrk="1" hangingPunct="1">
              <a:defRPr sz="15698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611350" y="27566938"/>
            <a:ext cx="13571538" cy="210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51560" tIns="525780" rIns="1051560" bIns="525780" numCol="1" anchor="t" anchorCtr="0" compatLnSpc="1">
            <a:prstTxWarp prst="textNoShape">
              <a:avLst/>
            </a:prstTxWarp>
          </a:bodyPr>
          <a:lstStyle>
            <a:lvl1pPr algn="ctr" defTabSz="10252710" eaLnBrk="1" hangingPunct="1">
              <a:defRPr sz="15698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659388" y="27566938"/>
            <a:ext cx="10004425" cy="210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51560" tIns="525780" rIns="1051560" bIns="525780" numCol="1" anchor="t" anchorCtr="0" compatLnSpc="1">
            <a:prstTxWarp prst="textNoShape">
              <a:avLst/>
            </a:prstTxWarp>
          </a:bodyPr>
          <a:lstStyle>
            <a:lvl1pPr algn="r" defTabSz="10252075" eaLnBrk="1" hangingPunct="1">
              <a:defRPr sz="15600"/>
            </a:lvl1pPr>
          </a:lstStyle>
          <a:p>
            <a:pPr>
              <a:defRPr/>
            </a:pPr>
            <a:fld id="{9D323D56-9907-4E9B-9B62-68B5785411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52075" rtl="0" eaLnBrk="0" fontAlgn="base" hangingPunct="0">
        <a:spcBef>
          <a:spcPct val="0"/>
        </a:spcBef>
        <a:spcAft>
          <a:spcPct val="0"/>
        </a:spcAft>
        <a:defRPr sz="49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252075" rtl="0" eaLnBrk="0" fontAlgn="base" hangingPunct="0">
        <a:spcBef>
          <a:spcPct val="0"/>
        </a:spcBef>
        <a:spcAft>
          <a:spcPct val="0"/>
        </a:spcAft>
        <a:defRPr sz="49300">
          <a:solidFill>
            <a:schemeClr val="tx2"/>
          </a:solidFill>
          <a:latin typeface="Arial" charset="0"/>
        </a:defRPr>
      </a:lvl2pPr>
      <a:lvl3pPr algn="ctr" defTabSz="10252075" rtl="0" eaLnBrk="0" fontAlgn="base" hangingPunct="0">
        <a:spcBef>
          <a:spcPct val="0"/>
        </a:spcBef>
        <a:spcAft>
          <a:spcPct val="0"/>
        </a:spcAft>
        <a:defRPr sz="49300">
          <a:solidFill>
            <a:schemeClr val="tx2"/>
          </a:solidFill>
          <a:latin typeface="Arial" charset="0"/>
        </a:defRPr>
      </a:lvl3pPr>
      <a:lvl4pPr algn="ctr" defTabSz="10252075" rtl="0" eaLnBrk="0" fontAlgn="base" hangingPunct="0">
        <a:spcBef>
          <a:spcPct val="0"/>
        </a:spcBef>
        <a:spcAft>
          <a:spcPct val="0"/>
        </a:spcAft>
        <a:defRPr sz="49300">
          <a:solidFill>
            <a:schemeClr val="tx2"/>
          </a:solidFill>
          <a:latin typeface="Arial" charset="0"/>
        </a:defRPr>
      </a:lvl4pPr>
      <a:lvl5pPr algn="ctr" defTabSz="10252075" rtl="0" eaLnBrk="0" fontAlgn="base" hangingPunct="0">
        <a:spcBef>
          <a:spcPct val="0"/>
        </a:spcBef>
        <a:spcAft>
          <a:spcPct val="0"/>
        </a:spcAft>
        <a:defRPr sz="49300">
          <a:solidFill>
            <a:schemeClr val="tx2"/>
          </a:solidFill>
          <a:latin typeface="Arial" charset="0"/>
        </a:defRPr>
      </a:lvl5pPr>
      <a:lvl6pPr marL="445770" algn="ctr" defTabSz="10252710" rtl="0" fontAlgn="base">
        <a:spcBef>
          <a:spcPct val="0"/>
        </a:spcBef>
        <a:spcAft>
          <a:spcPct val="0"/>
        </a:spcAft>
        <a:defRPr sz="49335">
          <a:solidFill>
            <a:schemeClr val="tx2"/>
          </a:solidFill>
          <a:latin typeface="Arial" charset="0"/>
        </a:defRPr>
      </a:lvl6pPr>
      <a:lvl7pPr marL="891540" algn="ctr" defTabSz="10252710" rtl="0" fontAlgn="base">
        <a:spcBef>
          <a:spcPct val="0"/>
        </a:spcBef>
        <a:spcAft>
          <a:spcPct val="0"/>
        </a:spcAft>
        <a:defRPr sz="49335">
          <a:solidFill>
            <a:schemeClr val="tx2"/>
          </a:solidFill>
          <a:latin typeface="Arial" charset="0"/>
        </a:defRPr>
      </a:lvl7pPr>
      <a:lvl8pPr marL="1337310" algn="ctr" defTabSz="10252710" rtl="0" fontAlgn="base">
        <a:spcBef>
          <a:spcPct val="0"/>
        </a:spcBef>
        <a:spcAft>
          <a:spcPct val="0"/>
        </a:spcAft>
        <a:defRPr sz="49335">
          <a:solidFill>
            <a:schemeClr val="tx2"/>
          </a:solidFill>
          <a:latin typeface="Arial" charset="0"/>
        </a:defRPr>
      </a:lvl8pPr>
      <a:lvl9pPr marL="1783080" algn="ctr" defTabSz="10252710" rtl="0" fontAlgn="base">
        <a:spcBef>
          <a:spcPct val="0"/>
        </a:spcBef>
        <a:spcAft>
          <a:spcPct val="0"/>
        </a:spcAft>
        <a:defRPr sz="49335">
          <a:solidFill>
            <a:schemeClr val="tx2"/>
          </a:solidFill>
          <a:latin typeface="Arial" charset="0"/>
        </a:defRPr>
      </a:lvl9pPr>
    </p:titleStyle>
    <p:bodyStyle>
      <a:lvl1pPr marL="3843338" indent="-3843338" algn="l" defTabSz="10252075" rtl="0" eaLnBrk="0" fontAlgn="base" hangingPunct="0">
        <a:spcBef>
          <a:spcPct val="20000"/>
        </a:spcBef>
        <a:spcAft>
          <a:spcPct val="0"/>
        </a:spcAft>
        <a:buChar char="•"/>
        <a:defRPr sz="35800">
          <a:solidFill>
            <a:schemeClr val="tx1"/>
          </a:solidFill>
          <a:latin typeface="+mn-lt"/>
          <a:ea typeface="+mn-ea"/>
          <a:cs typeface="+mn-cs"/>
        </a:defRPr>
      </a:lvl1pPr>
      <a:lvl2pPr marL="8329613" indent="-3203575" algn="l" defTabSz="10252075" rtl="0" eaLnBrk="0" fontAlgn="base" hangingPunct="0">
        <a:spcBef>
          <a:spcPct val="20000"/>
        </a:spcBef>
        <a:spcAft>
          <a:spcPct val="0"/>
        </a:spcAft>
        <a:buChar char="–"/>
        <a:defRPr sz="31300">
          <a:solidFill>
            <a:schemeClr val="tx1"/>
          </a:solidFill>
          <a:latin typeface="+mn-lt"/>
        </a:defRPr>
      </a:lvl2pPr>
      <a:lvl3pPr marL="12815888" indent="-2562225" algn="l" defTabSz="10252075" rtl="0" eaLnBrk="0" fontAlgn="base" hangingPunct="0">
        <a:spcBef>
          <a:spcPct val="20000"/>
        </a:spcBef>
        <a:spcAft>
          <a:spcPct val="0"/>
        </a:spcAft>
        <a:buChar char="•"/>
        <a:defRPr sz="26900">
          <a:solidFill>
            <a:schemeClr val="tx1"/>
          </a:solidFill>
          <a:latin typeface="+mn-lt"/>
        </a:defRPr>
      </a:lvl3pPr>
      <a:lvl4pPr marL="17941925" indent="-2562225" algn="l" defTabSz="10252075" rtl="0" eaLnBrk="0" fontAlgn="base" hangingPunct="0">
        <a:spcBef>
          <a:spcPct val="20000"/>
        </a:spcBef>
        <a:spcAft>
          <a:spcPct val="0"/>
        </a:spcAft>
        <a:buChar char="–"/>
        <a:defRPr sz="22400">
          <a:solidFill>
            <a:schemeClr val="tx1"/>
          </a:solidFill>
          <a:latin typeface="+mn-lt"/>
        </a:defRPr>
      </a:lvl4pPr>
      <a:lvl5pPr marL="23067963" indent="-2562225" algn="l" defTabSz="10252075" rtl="0" eaLnBrk="0" fontAlgn="base" hangingPunct="0">
        <a:spcBef>
          <a:spcPct val="20000"/>
        </a:spcBef>
        <a:spcAft>
          <a:spcPct val="0"/>
        </a:spcAft>
        <a:buChar char="»"/>
        <a:defRPr sz="22400">
          <a:solidFill>
            <a:schemeClr val="tx1"/>
          </a:solidFill>
          <a:latin typeface="+mn-lt"/>
        </a:defRPr>
      </a:lvl5pPr>
      <a:lvl6pPr marL="23514368" indent="-2563178" algn="l" defTabSz="10252710" rtl="0" fontAlgn="base">
        <a:spcBef>
          <a:spcPct val="20000"/>
        </a:spcBef>
        <a:spcAft>
          <a:spcPct val="0"/>
        </a:spcAft>
        <a:buChar char="»"/>
        <a:defRPr sz="22425">
          <a:solidFill>
            <a:schemeClr val="tx1"/>
          </a:solidFill>
          <a:latin typeface="+mn-lt"/>
        </a:defRPr>
      </a:lvl6pPr>
      <a:lvl7pPr marL="23960138" indent="-2563178" algn="l" defTabSz="10252710" rtl="0" fontAlgn="base">
        <a:spcBef>
          <a:spcPct val="20000"/>
        </a:spcBef>
        <a:spcAft>
          <a:spcPct val="0"/>
        </a:spcAft>
        <a:buChar char="»"/>
        <a:defRPr sz="22425">
          <a:solidFill>
            <a:schemeClr val="tx1"/>
          </a:solidFill>
          <a:latin typeface="+mn-lt"/>
        </a:defRPr>
      </a:lvl7pPr>
      <a:lvl8pPr marL="24405908" indent="-2563178" algn="l" defTabSz="10252710" rtl="0" fontAlgn="base">
        <a:spcBef>
          <a:spcPct val="20000"/>
        </a:spcBef>
        <a:spcAft>
          <a:spcPct val="0"/>
        </a:spcAft>
        <a:buChar char="»"/>
        <a:defRPr sz="22425">
          <a:solidFill>
            <a:schemeClr val="tx1"/>
          </a:solidFill>
          <a:latin typeface="+mn-lt"/>
        </a:defRPr>
      </a:lvl8pPr>
      <a:lvl9pPr marL="24851678" indent="-2563178" algn="l" defTabSz="10252710" rtl="0" fontAlgn="base">
        <a:spcBef>
          <a:spcPct val="20000"/>
        </a:spcBef>
        <a:spcAft>
          <a:spcPct val="0"/>
        </a:spcAft>
        <a:buChar char="»"/>
        <a:defRPr sz="2242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1pPr>
      <a:lvl2pPr marL="44577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2pPr>
      <a:lvl3pPr marL="89154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3pPr>
      <a:lvl4pPr marL="133731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4pPr>
      <a:lvl5pPr marL="178308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5pPr>
      <a:lvl6pPr marL="222885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7pPr>
      <a:lvl8pPr marL="312039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8pPr>
      <a:lvl9pPr marL="356616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5"/>
          <p:cNvSpPr txBox="1">
            <a:spLocks noChangeArrowheads="1"/>
          </p:cNvSpPr>
          <p:nvPr/>
        </p:nvSpPr>
        <p:spPr bwMode="auto">
          <a:xfrm>
            <a:off x="619312" y="5245100"/>
            <a:ext cx="13951086" cy="914400"/>
          </a:xfrm>
          <a:prstGeom prst="rect">
            <a:avLst/>
          </a:prstGeom>
          <a:solidFill>
            <a:srgbClr val="7B136C"/>
          </a:solidFill>
          <a:ln>
            <a:noFill/>
          </a:ln>
          <a:extLst/>
        </p:spPr>
        <p:txBody>
          <a:bodyPr lIns="548640" tIns="0" rIns="0" bIns="0" anchor="ctr"/>
          <a:lstStyle>
            <a:lvl1pPr>
              <a:defRPr sz="20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/>
            <a:r>
              <a:rPr lang="en-US" altLang="en-US" sz="6600" b="1" spc="500" dirty="0" smtClean="0">
                <a:solidFill>
                  <a:srgbClr val="F2FFDD"/>
                </a:solidFill>
                <a:latin typeface="Microsoft Sans Serif" pitchFamily="34" charset="0"/>
                <a:cs typeface="Microsoft Sans Serif" pitchFamily="34" charset="0"/>
              </a:rPr>
              <a:t>Abstract</a:t>
            </a:r>
            <a:endParaRPr lang="en-US" altLang="en-US" sz="6600" b="1" spc="500" dirty="0">
              <a:solidFill>
                <a:srgbClr val="F2FFDD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619312" y="6601012"/>
            <a:ext cx="13057188" cy="8910637"/>
          </a:xfrm>
          <a:prstGeom prst="rect">
            <a:avLst/>
          </a:prstGeom>
        </p:spPr>
        <p:txBody>
          <a:bodyPr lIns="0" tIns="0" rIns="0" bIns="0"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en-US" sz="312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The title should be 66 font, bold text, but the text here should be at least 24 font. Bold is not recommended. Preferably in a serif font such as Times New Roman or Garamond.  Double spaced.</a:t>
            </a:r>
            <a:endParaRPr lang="en-US" altLang="en-US" sz="2340" dirty="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575485" lvl="1" indent="-286740">
              <a:spcBef>
                <a:spcPct val="20000"/>
              </a:spcBef>
              <a:buFont typeface="Arial"/>
              <a:buChar char="–"/>
              <a:defRPr/>
            </a:pPr>
            <a:endParaRPr lang="en-US" sz="3000" dirty="0">
              <a:solidFill>
                <a:srgbClr val="717073"/>
              </a:solidFill>
              <a:latin typeface="Arial"/>
              <a:cs typeface="Arial"/>
            </a:endParaRPr>
          </a:p>
        </p:txBody>
      </p:sp>
      <p:sp>
        <p:nvSpPr>
          <p:cNvPr id="11" name="Text Placeholder 2"/>
          <p:cNvSpPr txBox="1">
            <a:spLocks/>
          </p:cNvSpPr>
          <p:nvPr/>
        </p:nvSpPr>
        <p:spPr>
          <a:xfrm>
            <a:off x="15701866" y="6554694"/>
            <a:ext cx="12190278" cy="3830637"/>
          </a:xfrm>
          <a:prstGeom prst="rect">
            <a:avLst/>
          </a:prstGeom>
        </p:spPr>
        <p:txBody>
          <a:bodyPr lIns="0" tIns="0" rIns="0" bIns="0"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en-US" sz="312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The title should be 66 font, bold text, but the text here should be at least 24 font. Bold is not recommended. Preferably in a serif font such as Times New Roman or Garamond.  Double spaced.</a:t>
            </a:r>
            <a:endParaRPr lang="en-US" altLang="en-US" sz="2340" dirty="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>
              <a:spcBef>
                <a:spcPct val="20000"/>
              </a:spcBef>
              <a:defRPr/>
            </a:pPr>
            <a:endParaRPr lang="en-US" sz="3000" dirty="0">
              <a:solidFill>
                <a:srgbClr val="717073"/>
              </a:solidFill>
              <a:latin typeface="Arial"/>
              <a:cs typeface="Arial"/>
            </a:endParaRPr>
          </a:p>
        </p:txBody>
      </p:sp>
      <p:sp>
        <p:nvSpPr>
          <p:cNvPr id="13" name="Text Placeholder 2"/>
          <p:cNvSpPr txBox="1">
            <a:spLocks/>
          </p:cNvSpPr>
          <p:nvPr/>
        </p:nvSpPr>
        <p:spPr>
          <a:xfrm>
            <a:off x="826759" y="17079632"/>
            <a:ext cx="24655463" cy="5862638"/>
          </a:xfrm>
          <a:prstGeom prst="rect">
            <a:avLst/>
          </a:prstGeom>
        </p:spPr>
        <p:txBody>
          <a:bodyPr lIns="0" tIns="0" rIns="0" bIns="0"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en-US" sz="3120" i="1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The title should be 66 font, bold text, but the text here should be at least 24 font. Bold is not recommended</a:t>
            </a:r>
            <a:r>
              <a:rPr lang="en-US" altLang="en-US" sz="312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en-US" sz="312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If possible, limit length to 200-250 words. 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en-US" sz="312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The graphics are essential for an effective poster. Include captions below each graphic. Captions for graphics should be no smaller than 14 points and preferably in a serif font. Graphics should be understandable without recourse to a detailed text caption. Keep tables and graphs simple and easy to read.</a:t>
            </a:r>
            <a:r>
              <a:rPr lang="en-US" altLang="en-US" sz="2340" b="1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en-US" altLang="en-US" sz="3120" dirty="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en-US" altLang="en-US" sz="3120" dirty="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en-US" altLang="en-US" sz="3120" dirty="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>
              <a:spcBef>
                <a:spcPct val="20000"/>
              </a:spcBef>
              <a:defRPr/>
            </a:pPr>
            <a:endParaRPr lang="en-US" sz="3000" dirty="0">
              <a:solidFill>
                <a:srgbClr val="717073"/>
              </a:solidFill>
              <a:latin typeface="Arial"/>
              <a:cs typeface="Arial"/>
            </a:endParaRPr>
          </a:p>
        </p:txBody>
      </p:sp>
      <p:sp>
        <p:nvSpPr>
          <p:cNvPr id="14" name="Text Placeholder 2"/>
          <p:cNvSpPr txBox="1">
            <a:spLocks/>
          </p:cNvSpPr>
          <p:nvPr/>
        </p:nvSpPr>
        <p:spPr>
          <a:xfrm>
            <a:off x="29210000" y="6638925"/>
            <a:ext cx="13057188" cy="2286000"/>
          </a:xfrm>
          <a:prstGeom prst="rect">
            <a:avLst/>
          </a:prstGeom>
        </p:spPr>
        <p:txBody>
          <a:bodyPr lIns="0" tIns="0" rIns="0" bIns="0"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en-US" altLang="en-US" sz="2340" b="1" dirty="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16" name="Text Placeholder 2"/>
          <p:cNvSpPr txBox="1">
            <a:spLocks/>
          </p:cNvSpPr>
          <p:nvPr/>
        </p:nvSpPr>
        <p:spPr>
          <a:xfrm>
            <a:off x="26772442" y="17079632"/>
            <a:ext cx="12726987" cy="5862638"/>
          </a:xfrm>
          <a:prstGeom prst="rect">
            <a:avLst/>
          </a:prstGeom>
        </p:spPr>
        <p:txBody>
          <a:bodyPr lIns="0" tIns="0" rIns="0" bIns="0"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en-US" sz="312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The title should be 66 font, bold text, but the text here should be at least 24 font. Bold is not recommended.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en-US" sz="312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Summarize the results. Explain how they did or did not support your hypotheses. Explain why the results are relevant in a broader context. 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en-US" sz="312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Bullets can make it easier for the reader to grasp what is important.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en-US" sz="312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Word length should not exceed 250 words.</a:t>
            </a:r>
          </a:p>
          <a:p>
            <a:pPr>
              <a:spcBef>
                <a:spcPct val="20000"/>
              </a:spcBef>
              <a:defRPr/>
            </a:pPr>
            <a:endParaRPr lang="en-US" sz="3000" dirty="0">
              <a:solidFill>
                <a:srgbClr val="717073"/>
              </a:solidFill>
              <a:latin typeface="Arial"/>
              <a:cs typeface="Arial"/>
            </a:endParaRPr>
          </a:p>
        </p:txBody>
      </p:sp>
      <p:sp>
        <p:nvSpPr>
          <p:cNvPr id="31" name="TextBox 1"/>
          <p:cNvSpPr txBox="1">
            <a:spLocks noChangeArrowheads="1"/>
          </p:cNvSpPr>
          <p:nvPr/>
        </p:nvSpPr>
        <p:spPr bwMode="auto">
          <a:xfrm>
            <a:off x="619312" y="914400"/>
            <a:ext cx="41367912" cy="3680378"/>
          </a:xfrm>
          <a:prstGeom prst="rect">
            <a:avLst/>
          </a:prstGeom>
          <a:solidFill>
            <a:srgbClr val="B8DE86">
              <a:alpha val="27000"/>
            </a:srgbClr>
          </a:solidFill>
          <a:ln>
            <a:noFill/>
          </a:ln>
          <a:extLst/>
        </p:spPr>
        <p:txBody>
          <a:bodyPr tIns="274320"/>
          <a:lstStyle>
            <a:lvl1pPr>
              <a:defRPr sz="20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1200"/>
              </a:spcAft>
              <a:defRPr/>
            </a:pPr>
            <a:r>
              <a:rPr lang="en-US" altLang="en-US" sz="8800" b="1" dirty="0" smtClean="0">
                <a:solidFill>
                  <a:srgbClr val="7B136C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Insert Title (no smaller than 72 points, preferably in a sans serif font)</a:t>
            </a:r>
            <a:r>
              <a:rPr lang="en-US" altLang="en-US" sz="7200" b="1" dirty="0" smtClean="0">
                <a:solidFill>
                  <a:srgbClr val="7B136C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/>
            </a:r>
            <a:br>
              <a:rPr lang="en-US" altLang="en-US" sz="7200" b="1" dirty="0" smtClean="0">
                <a:solidFill>
                  <a:srgbClr val="7B136C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en-US" altLang="en-US" sz="60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John Brown</a:t>
            </a:r>
            <a:r>
              <a:rPr lang="en-US" altLang="en-US" sz="6000" baseline="300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1</a:t>
            </a:r>
            <a:r>
              <a:rPr lang="en-US" altLang="en-US" sz="60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, Jane Smith</a:t>
            </a:r>
            <a:r>
              <a:rPr lang="en-US" altLang="en-US" sz="6000" baseline="300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2</a:t>
            </a:r>
            <a:r>
              <a:rPr lang="en-US" altLang="en-US" sz="60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, other authors are listed here, no smaller than 36 point, bold </a:t>
            </a:r>
            <a:r>
              <a:rPr lang="en-US" altLang="en-US" sz="6000" baseline="300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altLang="en-US" sz="60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/>
            </a:r>
            <a:br>
              <a:rPr lang="en-US" altLang="en-US" sz="60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en-US" altLang="en-US" sz="4800" baseline="300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1</a:t>
            </a:r>
            <a:r>
              <a:rPr lang="en-US" altLang="en-US" sz="48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Magee-Womens Research Institute, include city and country </a:t>
            </a:r>
            <a:r>
              <a:rPr lang="en-US" altLang="en-US" sz="4800" baseline="300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2</a:t>
            </a:r>
            <a:r>
              <a:rPr lang="en-US" altLang="en-US" sz="48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University of Pittsburgh</a:t>
            </a:r>
          </a:p>
        </p:txBody>
      </p:sp>
      <p:sp>
        <p:nvSpPr>
          <p:cNvPr id="38" name="Text Box 36"/>
          <p:cNvSpPr txBox="1">
            <a:spLocks noChangeArrowheads="1"/>
          </p:cNvSpPr>
          <p:nvPr/>
        </p:nvSpPr>
        <p:spPr bwMode="auto">
          <a:xfrm>
            <a:off x="4368800" y="28262514"/>
            <a:ext cx="32054800" cy="1772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10515600" eaLnBrk="0" hangingPunct="0">
              <a:spcBef>
                <a:spcPct val="20000"/>
              </a:spcBef>
              <a:buChar char="•"/>
              <a:defRPr sz="36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515600" eaLnBrk="0" hangingPunct="0">
              <a:spcBef>
                <a:spcPct val="20000"/>
              </a:spcBef>
              <a:buChar char="–"/>
              <a:defRPr sz="3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515600" eaLnBrk="0" hangingPunct="0">
              <a:spcBef>
                <a:spcPct val="20000"/>
              </a:spcBef>
              <a:buChar char="•"/>
              <a:defRPr sz="27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515600" eaLnBrk="0" hangingPunct="0">
              <a:spcBef>
                <a:spcPct val="20000"/>
              </a:spcBef>
              <a:buChar char="–"/>
              <a:defRPr sz="2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515600" eaLnBrk="0" hangingPunct="0">
              <a:spcBef>
                <a:spcPct val="20000"/>
              </a:spcBef>
              <a:buChar char="»"/>
              <a:defRPr sz="2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515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515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515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515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312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Put your acknowledgments here. Font size can be 24-36. Bold  face is not recommended.  Add site institution and partner logos.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312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The Microbicide Trials Network is funded by the National Institute of Allergy and Infectious Diseases (UM1AI068633, UM1AI068615, UM1AI106707), with co-funding from the </a:t>
            </a:r>
            <a:r>
              <a:rPr lang="en-US" altLang="en-US" sz="3120" i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Eunice Kennedy </a:t>
            </a:r>
            <a:r>
              <a:rPr lang="en-US" altLang="en-US" sz="3120" i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Shriver </a:t>
            </a:r>
            <a:r>
              <a:rPr lang="en-US" altLang="en-US" sz="312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National Institute of Child Health and Human Development and the National Institute of Mental Health, all components of the U.S. National Institutes of Health. </a:t>
            </a:r>
          </a:p>
        </p:txBody>
      </p:sp>
      <p:sp>
        <p:nvSpPr>
          <p:cNvPr id="2060" name="TextBox 40"/>
          <p:cNvSpPr txBox="1">
            <a:spLocks noChangeArrowheads="1"/>
          </p:cNvSpPr>
          <p:nvPr/>
        </p:nvSpPr>
        <p:spPr bwMode="auto">
          <a:xfrm>
            <a:off x="15485138" y="5246594"/>
            <a:ext cx="12623733" cy="914400"/>
          </a:xfrm>
          <a:prstGeom prst="rect">
            <a:avLst/>
          </a:prstGeom>
          <a:solidFill>
            <a:srgbClr val="7B136C"/>
          </a:solidFill>
          <a:ln>
            <a:noFill/>
          </a:ln>
          <a:extLst/>
        </p:spPr>
        <p:txBody>
          <a:bodyPr lIns="548640" tIns="0" rIns="0" bIns="0" anchor="ctr"/>
          <a:lstStyle>
            <a:lvl1pPr>
              <a:defRPr sz="20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6600" b="1" spc="500" dirty="0" smtClean="0">
                <a:solidFill>
                  <a:srgbClr val="F2FFDD"/>
                </a:solidFill>
                <a:latin typeface="Microsoft Sans Serif" pitchFamily="34" charset="0"/>
                <a:cs typeface="Microsoft Sans Serif" pitchFamily="34" charset="0"/>
              </a:rPr>
              <a:t>Background</a:t>
            </a:r>
            <a:endParaRPr lang="en-US" altLang="en-US" sz="6600" b="1" spc="500" dirty="0">
              <a:solidFill>
                <a:srgbClr val="F2FFDD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2061" name="TextBox 41"/>
          <p:cNvSpPr txBox="1">
            <a:spLocks noChangeArrowheads="1"/>
          </p:cNvSpPr>
          <p:nvPr/>
        </p:nvSpPr>
        <p:spPr bwMode="auto">
          <a:xfrm>
            <a:off x="826759" y="15706165"/>
            <a:ext cx="24861932" cy="914400"/>
          </a:xfrm>
          <a:prstGeom prst="rect">
            <a:avLst/>
          </a:prstGeom>
          <a:solidFill>
            <a:srgbClr val="7B136C"/>
          </a:solidFill>
          <a:ln>
            <a:noFill/>
          </a:ln>
          <a:extLst/>
        </p:spPr>
        <p:txBody>
          <a:bodyPr lIns="548640" tIns="0" rIns="0" bIns="0" anchor="ctr"/>
          <a:lstStyle>
            <a:lvl1pPr>
              <a:defRPr sz="20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6600" b="1" spc="500" dirty="0">
                <a:solidFill>
                  <a:srgbClr val="F2FFDD"/>
                </a:solidFill>
                <a:latin typeface="Microsoft Sans Serif" pitchFamily="34" charset="0"/>
                <a:cs typeface="Microsoft Sans Serif" pitchFamily="34" charset="0"/>
              </a:rPr>
              <a:t>Results</a:t>
            </a:r>
          </a:p>
        </p:txBody>
      </p:sp>
      <p:sp>
        <p:nvSpPr>
          <p:cNvPr id="2062" name="TextBox 42"/>
          <p:cNvSpPr txBox="1">
            <a:spLocks noChangeArrowheads="1"/>
          </p:cNvSpPr>
          <p:nvPr/>
        </p:nvSpPr>
        <p:spPr bwMode="auto">
          <a:xfrm>
            <a:off x="28834790" y="5245100"/>
            <a:ext cx="13081560" cy="914400"/>
          </a:xfrm>
          <a:prstGeom prst="rect">
            <a:avLst/>
          </a:prstGeom>
          <a:solidFill>
            <a:srgbClr val="7B136C"/>
          </a:solidFill>
          <a:ln>
            <a:noFill/>
          </a:ln>
          <a:extLst/>
        </p:spPr>
        <p:txBody>
          <a:bodyPr lIns="548640" tIns="0" rIns="0" bIns="0" anchor="ctr"/>
          <a:lstStyle>
            <a:lvl1pPr>
              <a:defRPr sz="20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6600" b="1" spc="500" dirty="0">
                <a:solidFill>
                  <a:srgbClr val="F2FFDD"/>
                </a:solidFill>
                <a:latin typeface="Microsoft Sans Serif" pitchFamily="34" charset="0"/>
                <a:cs typeface="Microsoft Sans Serif" pitchFamily="34" charset="0"/>
              </a:rPr>
              <a:t>Methods</a:t>
            </a:r>
          </a:p>
        </p:txBody>
      </p:sp>
      <p:sp>
        <p:nvSpPr>
          <p:cNvPr id="2063" name="TextBox 43"/>
          <p:cNvSpPr txBox="1">
            <a:spLocks noChangeArrowheads="1"/>
          </p:cNvSpPr>
          <p:nvPr/>
        </p:nvSpPr>
        <p:spPr bwMode="auto">
          <a:xfrm>
            <a:off x="26772441" y="15706165"/>
            <a:ext cx="15214783" cy="914400"/>
          </a:xfrm>
          <a:prstGeom prst="rect">
            <a:avLst/>
          </a:prstGeom>
          <a:solidFill>
            <a:srgbClr val="7B136C"/>
          </a:solidFill>
          <a:ln>
            <a:noFill/>
          </a:ln>
          <a:extLst/>
        </p:spPr>
        <p:txBody>
          <a:bodyPr lIns="548640" tIns="0" rIns="0" bIns="0" anchor="ctr"/>
          <a:lstStyle>
            <a:lvl1pPr>
              <a:defRPr sz="20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6600" b="1" spc="500" dirty="0">
                <a:solidFill>
                  <a:srgbClr val="F2FFDD"/>
                </a:solidFill>
                <a:latin typeface="Microsoft Sans Serif" pitchFamily="34" charset="0"/>
                <a:cs typeface="Microsoft Sans Serif" pitchFamily="34" charset="0"/>
              </a:rPr>
              <a:t>Conclusions</a:t>
            </a: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630783"/>
              </p:ext>
            </p:extLst>
          </p:nvPr>
        </p:nvGraphicFramePr>
        <p:xfrm>
          <a:off x="15861329" y="9547225"/>
          <a:ext cx="11301730" cy="4741487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3767243"/>
                <a:gridCol w="3579985"/>
                <a:gridCol w="3954502"/>
              </a:tblGrid>
              <a:tr h="69696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DE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TEXT GOES HERE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205740" marB="3429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DE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TEXT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GOES HERE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205740" marB="3429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DE86"/>
                    </a:solidFill>
                  </a:tcPr>
                </a:tc>
              </a:tr>
              <a:tr h="94483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Text</a:t>
                      </a:r>
                      <a:r>
                        <a:rPr lang="en-US" sz="1800" baseline="0" dirty="0" smtClean="0"/>
                        <a:t> goes here</a:t>
                      </a:r>
                      <a:endParaRPr lang="en-US" sz="1800" dirty="0">
                        <a:solidFill>
                          <a:srgbClr val="717073"/>
                        </a:solidFill>
                      </a:endParaRPr>
                    </a:p>
                  </a:txBody>
                  <a:tcPr marL="243840" marR="121920" marT="34290" marB="3429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1944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Text</a:t>
                      </a:r>
                      <a:r>
                        <a:rPr lang="en-US" sz="1800" baseline="0" dirty="0" smtClean="0"/>
                        <a:t> goes here</a:t>
                      </a:r>
                      <a:endParaRPr lang="en-US" sz="1800" dirty="0" smtClean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1944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Text</a:t>
                      </a:r>
                      <a:r>
                        <a:rPr lang="en-US" sz="1800" baseline="0" dirty="0" smtClean="0"/>
                        <a:t> goes here</a:t>
                      </a:r>
                      <a:endParaRPr lang="en-US" sz="1800" dirty="0" smtClean="0"/>
                    </a:p>
                    <a:p>
                      <a:pPr algn="ctr"/>
                      <a:endParaRPr lang="en-US" sz="1800" dirty="0">
                        <a:solidFill>
                          <a:srgbClr val="717073"/>
                        </a:solidFill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60468">
                <a:tc>
                  <a:txBody>
                    <a:bodyPr/>
                    <a:lstStyle/>
                    <a:p>
                      <a:pPr marL="0" marR="0" indent="0" algn="l" defTabSz="21944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Text</a:t>
                      </a:r>
                      <a:r>
                        <a:rPr lang="en-US" sz="1800" baseline="0" dirty="0" smtClean="0"/>
                        <a:t> goes here</a:t>
                      </a:r>
                      <a:endParaRPr lang="en-US" sz="1800" dirty="0" smtClean="0"/>
                    </a:p>
                    <a:p>
                      <a:endParaRPr lang="en-US" sz="1800" dirty="0">
                        <a:solidFill>
                          <a:srgbClr val="717073"/>
                        </a:solidFill>
                      </a:endParaRPr>
                    </a:p>
                  </a:txBody>
                  <a:tcPr marL="243840" marR="121920" marT="34290" marB="3429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1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1944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Text</a:t>
                      </a:r>
                      <a:r>
                        <a:rPr lang="en-US" sz="1800" baseline="0" dirty="0" smtClean="0"/>
                        <a:t> goes here</a:t>
                      </a:r>
                      <a:endParaRPr lang="en-US" sz="1800" dirty="0" smtClean="0"/>
                    </a:p>
                    <a:p>
                      <a:pPr algn="ctr"/>
                      <a:endParaRPr lang="en-US" sz="1800" dirty="0">
                        <a:solidFill>
                          <a:srgbClr val="717073"/>
                        </a:solidFill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1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1944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Text</a:t>
                      </a:r>
                      <a:r>
                        <a:rPr lang="en-US" sz="1800" baseline="0" dirty="0" smtClean="0"/>
                        <a:t> goes here</a:t>
                      </a:r>
                      <a:endParaRPr lang="en-US" sz="1800" dirty="0" smtClean="0"/>
                    </a:p>
                    <a:p>
                      <a:pPr algn="ctr"/>
                      <a:endParaRPr lang="en-US" sz="1800" dirty="0">
                        <a:solidFill>
                          <a:srgbClr val="717073"/>
                        </a:solidFill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1CB"/>
                    </a:solidFill>
                  </a:tcPr>
                </a:tc>
              </a:tr>
              <a:tr h="953738">
                <a:tc>
                  <a:txBody>
                    <a:bodyPr/>
                    <a:lstStyle/>
                    <a:p>
                      <a:pPr marL="0" marR="0" indent="0" algn="l" defTabSz="21944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Text</a:t>
                      </a:r>
                      <a:r>
                        <a:rPr lang="en-US" sz="1800" baseline="0" dirty="0" smtClean="0"/>
                        <a:t> goes here</a:t>
                      </a:r>
                      <a:endParaRPr lang="en-US" sz="1800" dirty="0" smtClean="0"/>
                    </a:p>
                    <a:p>
                      <a:endParaRPr lang="en-US" sz="1800" dirty="0">
                        <a:solidFill>
                          <a:srgbClr val="717073"/>
                        </a:solidFill>
                      </a:endParaRPr>
                    </a:p>
                  </a:txBody>
                  <a:tcPr marL="243840" marR="121920" marT="34290" marB="3429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1944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Text</a:t>
                      </a:r>
                      <a:r>
                        <a:rPr lang="en-US" sz="1800" baseline="0" dirty="0" smtClean="0"/>
                        <a:t> goes here</a:t>
                      </a:r>
                      <a:endParaRPr lang="en-US" sz="1800" dirty="0" smtClean="0"/>
                    </a:p>
                    <a:p>
                      <a:pPr algn="ctr"/>
                      <a:endParaRPr lang="en-US" sz="1800" dirty="0">
                        <a:solidFill>
                          <a:srgbClr val="717073"/>
                        </a:solidFill>
                      </a:endParaRPr>
                    </a:p>
                  </a:txBody>
                  <a:tcPr marL="243840" marR="121920" marT="34290" marB="3429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1944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Text</a:t>
                      </a:r>
                      <a:r>
                        <a:rPr lang="en-US" sz="1800" baseline="0" dirty="0" smtClean="0"/>
                        <a:t> goes here</a:t>
                      </a:r>
                      <a:endParaRPr lang="en-US" sz="1800" dirty="0" smtClean="0"/>
                    </a:p>
                    <a:p>
                      <a:pPr algn="ctr"/>
                      <a:endParaRPr lang="en-US" sz="1800" dirty="0">
                        <a:solidFill>
                          <a:srgbClr val="717073"/>
                        </a:solidFill>
                      </a:endParaRPr>
                    </a:p>
                  </a:txBody>
                  <a:tcPr marL="243840" marR="121920" marT="34290" marB="3429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85488">
                <a:tc>
                  <a:txBody>
                    <a:bodyPr/>
                    <a:lstStyle/>
                    <a:p>
                      <a:pPr marL="0" marR="0" indent="0" algn="l" defTabSz="8915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Text</a:t>
                      </a:r>
                      <a:r>
                        <a:rPr lang="en-US" sz="1800" baseline="0" dirty="0" smtClean="0"/>
                        <a:t> goes here</a:t>
                      </a:r>
                      <a:endParaRPr lang="en-US" sz="1800" dirty="0" smtClean="0"/>
                    </a:p>
                    <a:p>
                      <a:endParaRPr lang="en-US" sz="1800" dirty="0">
                        <a:solidFill>
                          <a:srgbClr val="717073"/>
                        </a:solidFill>
                      </a:endParaRPr>
                    </a:p>
                  </a:txBody>
                  <a:tcPr marL="243840" marR="121920" marT="34290" marB="3429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1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915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Text</a:t>
                      </a:r>
                      <a:r>
                        <a:rPr lang="en-US" sz="1800" baseline="0" dirty="0" smtClean="0"/>
                        <a:t> goes here</a:t>
                      </a:r>
                      <a:endParaRPr lang="en-US" sz="1800" dirty="0" smtClean="0"/>
                    </a:p>
                    <a:p>
                      <a:pPr algn="ctr"/>
                      <a:endParaRPr lang="en-US" sz="1800" dirty="0">
                        <a:solidFill>
                          <a:srgbClr val="717073"/>
                        </a:solidFill>
                      </a:endParaRPr>
                    </a:p>
                  </a:txBody>
                  <a:tcPr marL="243840" marR="121920" marT="34290" marB="3429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1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915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Text</a:t>
                      </a:r>
                      <a:r>
                        <a:rPr lang="en-US" sz="1800" baseline="0" dirty="0" smtClean="0"/>
                        <a:t> goes here</a:t>
                      </a:r>
                      <a:endParaRPr lang="en-US" sz="1800" dirty="0" smtClean="0"/>
                    </a:p>
                    <a:p>
                      <a:pPr algn="ctr"/>
                      <a:endParaRPr lang="en-US" sz="1800" dirty="0">
                        <a:solidFill>
                          <a:srgbClr val="717073"/>
                        </a:solidFill>
                      </a:endParaRPr>
                    </a:p>
                  </a:txBody>
                  <a:tcPr marL="243840" marR="121920" marT="34290" marB="3429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1CB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8919207" y="6601012"/>
            <a:ext cx="12706349" cy="2973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en-US" sz="312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The title should be 66 font, bold text, but the text here should be at least 24 font. Bold is not recommended. 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en-US" sz="312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If possible, limit length to 200-250 words and augment text with figures as appropriate. These should be high resolution. </a:t>
            </a:r>
            <a:endParaRPr lang="en-US" sz="9600" dirty="0">
              <a:solidFill>
                <a:srgbClr val="717073"/>
              </a:solidFill>
              <a:latin typeface="Arial"/>
              <a:cs typeface="Arial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6683038" y="20716875"/>
            <a:ext cx="6362700" cy="5203825"/>
          </a:xfrm>
          <a:prstGeom prst="rect">
            <a:avLst/>
          </a:prstGeom>
          <a:solidFill>
            <a:schemeClr val="bg1">
              <a:lumMod val="75000"/>
            </a:schemeClr>
          </a:solidFill>
          <a:ln w="15875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67" name="TextBox 16"/>
          <p:cNvSpPr txBox="1">
            <a:spLocks noChangeArrowheads="1"/>
          </p:cNvSpPr>
          <p:nvPr/>
        </p:nvSpPr>
        <p:spPr bwMode="auto">
          <a:xfrm>
            <a:off x="16683038" y="26706513"/>
            <a:ext cx="64230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400" b="1"/>
              <a:t>Example photo with caption and credit (upper right of photo). No photos of participant faces should be used unless distinguishing features are blocked out. </a:t>
            </a:r>
            <a:endParaRPr lang="en-US" altLang="en-US" sz="1400"/>
          </a:p>
        </p:txBody>
      </p:sp>
      <p:graphicFrame>
        <p:nvGraphicFramePr>
          <p:cNvPr id="30" name="Chart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4432364"/>
              </p:ext>
            </p:extLst>
          </p:nvPr>
        </p:nvGraphicFramePr>
        <p:xfrm>
          <a:off x="6587910" y="20474848"/>
          <a:ext cx="8810840" cy="6600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69" name="TextBox 31"/>
          <p:cNvSpPr txBox="1">
            <a:spLocks noChangeArrowheads="1"/>
          </p:cNvSpPr>
          <p:nvPr/>
        </p:nvSpPr>
        <p:spPr bwMode="auto">
          <a:xfrm>
            <a:off x="35678781" y="28519220"/>
            <a:ext cx="37322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800" dirty="0"/>
              <a:t>LOGO HERE</a:t>
            </a:r>
          </a:p>
        </p:txBody>
      </p:sp>
      <p:sp>
        <p:nvSpPr>
          <p:cNvPr id="2070" name="TextBox 32"/>
          <p:cNvSpPr txBox="1">
            <a:spLocks noChangeArrowheads="1"/>
          </p:cNvSpPr>
          <p:nvPr/>
        </p:nvSpPr>
        <p:spPr bwMode="auto">
          <a:xfrm>
            <a:off x="38534974" y="28521836"/>
            <a:ext cx="3381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800" dirty="0"/>
              <a:t>LOGO HERE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12" y="27848312"/>
            <a:ext cx="3845111" cy="2187440"/>
          </a:xfrm>
          <a:prstGeom prst="rect">
            <a:avLst/>
          </a:prstGeom>
        </p:spPr>
      </p:pic>
      <p:sp>
        <p:nvSpPr>
          <p:cNvPr id="25" name="TextBox 31"/>
          <p:cNvSpPr txBox="1">
            <a:spLocks noChangeArrowheads="1"/>
          </p:cNvSpPr>
          <p:nvPr/>
        </p:nvSpPr>
        <p:spPr bwMode="auto">
          <a:xfrm>
            <a:off x="37361763" y="29394028"/>
            <a:ext cx="45545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800" dirty="0" smtClean="0">
                <a:solidFill>
                  <a:srgbClr val="660066"/>
                </a:solidFill>
              </a:rPr>
              <a:t>www.mtnstopshiv.org</a:t>
            </a:r>
            <a:endParaRPr lang="en-US" altLang="en-US" sz="2800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4525681" y="28055413"/>
            <a:ext cx="3666744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7B136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999001534"/>
              </p:ext>
            </p:extLst>
          </p:nvPr>
        </p:nvGraphicFramePr>
        <p:xfrm>
          <a:off x="29923318" y="9180556"/>
          <a:ext cx="5815276" cy="690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34" name="Straight Connector 33"/>
          <p:cNvCxnSpPr/>
          <p:nvPr/>
        </p:nvCxnSpPr>
        <p:spPr bwMode="auto">
          <a:xfrm>
            <a:off x="619312" y="4594778"/>
            <a:ext cx="41367913" cy="0"/>
          </a:xfrm>
          <a:prstGeom prst="line">
            <a:avLst/>
          </a:prstGeom>
          <a:solidFill>
            <a:schemeClr val="accent1"/>
          </a:solidFill>
          <a:ln w="120650" cap="flat" cmpd="sng" algn="ctr">
            <a:solidFill>
              <a:srgbClr val="7B136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xtBox 5"/>
          <p:cNvSpPr txBox="1">
            <a:spLocks noChangeArrowheads="1"/>
          </p:cNvSpPr>
          <p:nvPr/>
        </p:nvSpPr>
        <p:spPr bwMode="auto">
          <a:xfrm>
            <a:off x="619311" y="0"/>
            <a:ext cx="41367913" cy="914400"/>
          </a:xfrm>
          <a:prstGeom prst="rect">
            <a:avLst/>
          </a:prstGeom>
          <a:solidFill>
            <a:srgbClr val="7B136C"/>
          </a:solidFill>
          <a:ln>
            <a:noFill/>
          </a:ln>
          <a:extLst/>
        </p:spPr>
        <p:txBody>
          <a:bodyPr lIns="457200" tIns="0" rIns="0" bIns="0" anchor="ctr"/>
          <a:lstStyle>
            <a:lvl1pPr>
              <a:defRPr sz="20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 sz="6600" b="1" spc="500" dirty="0">
              <a:solidFill>
                <a:srgbClr val="F2FFDD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5156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5156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1292</TotalTime>
  <Words>472</Words>
  <Application>Microsoft Office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Microsoft Sans Serif</vt:lpstr>
      <vt:lpstr>Default Design</vt:lpstr>
      <vt:lpstr>PowerPoint Presentation</vt:lpstr>
    </vt:vector>
  </TitlesOfParts>
  <Company>MTN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of Semen on HIV-1 Infection and In vitro Antiviral Activity of Topical Microbicides Sharon Hillier1, Ian McGowan2 1Magee-Womens Research Institute and 2University of Pittsburgh School of Medicine</dc:title>
  <dc:creator>rullcm</dc:creator>
  <cp:lastModifiedBy>Kristine Torjesen</cp:lastModifiedBy>
  <cp:revision>72</cp:revision>
  <dcterms:created xsi:type="dcterms:W3CDTF">2008-01-29T15:18:05Z</dcterms:created>
  <dcterms:modified xsi:type="dcterms:W3CDTF">2014-07-23T18:11:12Z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-1963769961</vt:i4>
  </property>
  <property fmtid="{D5CDD505-2E9C-101B-9397-08002B2CF9AE}" pid="4" name="_EmailSubject">
    <vt:lpwstr>MTN poster templates for your review</vt:lpwstr>
  </property>
  <property fmtid="{D5CDD505-2E9C-101B-9397-08002B2CF9AE}" pid="5" name="_AuthorEmail">
    <vt:lpwstr>KTorjesen@fhi360.org</vt:lpwstr>
  </property>
  <property fmtid="{D5CDD505-2E9C-101B-9397-08002B2CF9AE}" pid="6" name="_AuthorEmailDisplayName">
    <vt:lpwstr>Kristine Torjesen</vt:lpwstr>
  </property>
  <property fmtid="{D5CDD505-2E9C-101B-9397-08002B2CF9AE}" pid="7" name="_PreviousAdHocReviewCycleID">
    <vt:i4>-1353496627</vt:i4>
  </property>
</Properties>
</file>