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6"/>
  </p:notesMasterIdLst>
  <p:sldIdLst>
    <p:sldId id="269" r:id="rId5"/>
    <p:sldId id="272" r:id="rId6"/>
    <p:sldId id="265" r:id="rId7"/>
    <p:sldId id="262" r:id="rId8"/>
    <p:sldId id="263" r:id="rId9"/>
    <p:sldId id="264" r:id="rId10"/>
    <p:sldId id="266" r:id="rId11"/>
    <p:sldId id="273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rri Johnson" initials="SJ" lastIdx="1" clrIdx="0">
    <p:extLst>
      <p:ext uri="{19B8F6BF-5375-455C-9EA6-DF929625EA0E}">
        <p15:presenceInfo xmlns:p15="http://schemas.microsoft.com/office/powerpoint/2012/main" userId="S-1-5-21-3803739944-511804359-1636214392-2728" providerId="AD"/>
      </p:ext>
    </p:extLst>
  </p:cmAuthor>
  <p:cmAuthor id="2" name="Nicole Macagna" initials="NM" lastIdx="2" clrIdx="1">
    <p:extLst>
      <p:ext uri="{19B8F6BF-5375-455C-9EA6-DF929625EA0E}">
        <p15:presenceInfo xmlns:p15="http://schemas.microsoft.com/office/powerpoint/2012/main" userId="S-1-5-21-3003367119-45151493-406046460-47741" providerId="AD"/>
      </p:ext>
    </p:extLst>
  </p:cmAuthor>
  <p:cmAuthor id="3" name="Philip Andrew" initials="PA" lastIdx="2" clrIdx="2">
    <p:extLst>
      <p:ext uri="{19B8F6BF-5375-455C-9EA6-DF929625EA0E}">
        <p15:presenceInfo xmlns:p15="http://schemas.microsoft.com/office/powerpoint/2012/main" userId="S-1-5-21-3003367119-45151493-406046460-405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1" autoAdjust="0"/>
    <p:restoredTop sz="82034" autoAdjust="0"/>
  </p:normalViewPr>
  <p:slideViewPr>
    <p:cSldViewPr snapToGrid="0">
      <p:cViewPr varScale="1">
        <p:scale>
          <a:sx n="90" d="100"/>
          <a:sy n="90" d="100"/>
        </p:scale>
        <p:origin x="10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E20512-AE83-4295-B4BC-CD5DA0DC7521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EBE281AE-04D4-4DE1-8061-ED2104BDB2F5}">
      <dgm:prSet custT="1"/>
      <dgm:spPr/>
      <dgm:t>
        <a:bodyPr/>
        <a:lstStyle/>
        <a:p>
          <a:r>
            <a:rPr lang="en-US" sz="2800" dirty="0"/>
            <a:t>Study Design: 	</a:t>
          </a:r>
        </a:p>
      </dgm:t>
    </dgm:pt>
    <dgm:pt modelId="{028907A6-2A4C-46D4-9AF7-96ED38E09E1D}" type="parTrans" cxnId="{DA9E36BE-3D5B-4D00-8FBD-5F58F02B153E}">
      <dgm:prSet/>
      <dgm:spPr/>
      <dgm:t>
        <a:bodyPr/>
        <a:lstStyle/>
        <a:p>
          <a:endParaRPr lang="en-US" sz="1200"/>
        </a:p>
      </dgm:t>
    </dgm:pt>
    <dgm:pt modelId="{EB656DF7-6689-4280-B3EA-4AF789C2B75D}" type="sibTrans" cxnId="{DA9E36BE-3D5B-4D00-8FBD-5F58F02B153E}">
      <dgm:prSet/>
      <dgm:spPr/>
      <dgm:t>
        <a:bodyPr/>
        <a:lstStyle/>
        <a:p>
          <a:endParaRPr lang="en-US" sz="1200"/>
        </a:p>
      </dgm:t>
    </dgm:pt>
    <dgm:pt modelId="{F081B937-BDF6-4E6D-97DE-D9264289170D}">
      <dgm:prSet custT="1"/>
      <dgm:spPr/>
      <dgm:t>
        <a:bodyPr/>
        <a:lstStyle/>
        <a:p>
          <a:r>
            <a:rPr lang="en-US" sz="1800" dirty="0"/>
            <a:t>Phase 1</a:t>
          </a:r>
        </a:p>
      </dgm:t>
    </dgm:pt>
    <dgm:pt modelId="{E741C947-B584-4472-89F8-7DC543B651D3}" type="parTrans" cxnId="{384BEA79-A457-4EE0-ACEC-D014DC51F1BA}">
      <dgm:prSet/>
      <dgm:spPr/>
      <dgm:t>
        <a:bodyPr/>
        <a:lstStyle/>
        <a:p>
          <a:endParaRPr lang="en-US" sz="1200"/>
        </a:p>
      </dgm:t>
    </dgm:pt>
    <dgm:pt modelId="{DE8EE111-393F-417E-BA44-EFD594AA5406}" type="sibTrans" cxnId="{384BEA79-A457-4EE0-ACEC-D014DC51F1BA}">
      <dgm:prSet/>
      <dgm:spPr/>
      <dgm:t>
        <a:bodyPr/>
        <a:lstStyle/>
        <a:p>
          <a:endParaRPr lang="en-US" sz="1200"/>
        </a:p>
      </dgm:t>
    </dgm:pt>
    <dgm:pt modelId="{F08DC420-FC33-4BFB-BA5A-27ACD45662D0}">
      <dgm:prSet custT="1"/>
      <dgm:spPr/>
      <dgm:t>
        <a:bodyPr/>
        <a:lstStyle/>
        <a:p>
          <a:r>
            <a:rPr lang="en-US" sz="2800"/>
            <a:t>Study Population: </a:t>
          </a:r>
        </a:p>
      </dgm:t>
    </dgm:pt>
    <dgm:pt modelId="{1EA4F08A-0D3E-419D-A6D8-521A761B6B7A}" type="parTrans" cxnId="{C02F10E7-4AD6-49E2-9155-3A31C15C748F}">
      <dgm:prSet/>
      <dgm:spPr/>
      <dgm:t>
        <a:bodyPr/>
        <a:lstStyle/>
        <a:p>
          <a:endParaRPr lang="en-US" sz="1200"/>
        </a:p>
      </dgm:t>
    </dgm:pt>
    <dgm:pt modelId="{5B350509-CF16-43C8-9882-59542845F802}" type="sibTrans" cxnId="{C02F10E7-4AD6-49E2-9155-3A31C15C748F}">
      <dgm:prSet/>
      <dgm:spPr/>
      <dgm:t>
        <a:bodyPr/>
        <a:lstStyle/>
        <a:p>
          <a:endParaRPr lang="en-US" sz="1200"/>
        </a:p>
      </dgm:t>
    </dgm:pt>
    <dgm:pt modelId="{39DBC241-F277-42B0-961E-F613C1860B90}">
      <dgm:prSet custT="1"/>
      <dgm:spPr/>
      <dgm:t>
        <a:bodyPr/>
        <a:lstStyle/>
        <a:p>
          <a:r>
            <a:rPr lang="en-US" sz="1800" dirty="0"/>
            <a:t>HIV-uninfected men and women (cis or transgender)</a:t>
          </a:r>
        </a:p>
      </dgm:t>
    </dgm:pt>
    <dgm:pt modelId="{86047EA9-50CB-483C-A1E9-9EBFB6153649}" type="parTrans" cxnId="{CBA7ED0F-0751-4E4C-B3FC-27A0850A1BEB}">
      <dgm:prSet/>
      <dgm:spPr/>
      <dgm:t>
        <a:bodyPr/>
        <a:lstStyle/>
        <a:p>
          <a:endParaRPr lang="en-US" sz="1200"/>
        </a:p>
      </dgm:t>
    </dgm:pt>
    <dgm:pt modelId="{67E8E745-CE59-4BCD-973B-171B8303C916}" type="sibTrans" cxnId="{CBA7ED0F-0751-4E4C-B3FC-27A0850A1BEB}">
      <dgm:prSet/>
      <dgm:spPr/>
      <dgm:t>
        <a:bodyPr/>
        <a:lstStyle/>
        <a:p>
          <a:endParaRPr lang="en-US" sz="1200"/>
        </a:p>
      </dgm:t>
    </dgm:pt>
    <dgm:pt modelId="{D561E8FF-2595-47DE-BE19-CD4ECBEA3AE9}">
      <dgm:prSet custT="1"/>
      <dgm:spPr/>
      <dgm:t>
        <a:bodyPr/>
        <a:lstStyle/>
        <a:p>
          <a:r>
            <a:rPr lang="en-US" sz="1800" dirty="0"/>
            <a:t>History of consensual RAI</a:t>
          </a:r>
        </a:p>
      </dgm:t>
    </dgm:pt>
    <dgm:pt modelId="{23E36239-B212-479F-A6EA-F1423A33C310}" type="parTrans" cxnId="{AEC35F72-D95F-4299-BD60-C7BCB920196C}">
      <dgm:prSet/>
      <dgm:spPr/>
      <dgm:t>
        <a:bodyPr/>
        <a:lstStyle/>
        <a:p>
          <a:endParaRPr lang="en-US" sz="1200"/>
        </a:p>
      </dgm:t>
    </dgm:pt>
    <dgm:pt modelId="{B1F8EA06-B742-4658-B8DF-4BDA59DDC421}" type="sibTrans" cxnId="{AEC35F72-D95F-4299-BD60-C7BCB920196C}">
      <dgm:prSet/>
      <dgm:spPr/>
      <dgm:t>
        <a:bodyPr/>
        <a:lstStyle/>
        <a:p>
          <a:endParaRPr lang="en-US" sz="1200"/>
        </a:p>
      </dgm:t>
    </dgm:pt>
    <dgm:pt modelId="{4A8B4A13-82EC-4BD5-AAF8-E29709F94284}">
      <dgm:prSet custT="1"/>
      <dgm:spPr/>
      <dgm:t>
        <a:bodyPr/>
        <a:lstStyle/>
        <a:p>
          <a:r>
            <a:rPr lang="en-US" sz="1800" dirty="0"/>
            <a:t>Open label</a:t>
          </a:r>
        </a:p>
      </dgm:t>
    </dgm:pt>
    <dgm:pt modelId="{E36FDEE6-553E-47D4-BB44-9085EA219EBB}" type="parTrans" cxnId="{ED9254F8-92F8-46CC-958D-1BCE2CB766AB}">
      <dgm:prSet/>
      <dgm:spPr/>
      <dgm:t>
        <a:bodyPr/>
        <a:lstStyle/>
        <a:p>
          <a:endParaRPr lang="en-US" sz="1200"/>
        </a:p>
      </dgm:t>
    </dgm:pt>
    <dgm:pt modelId="{D3101C27-CFA4-4BD7-A36C-F4B07C42A09F}" type="sibTrans" cxnId="{ED9254F8-92F8-46CC-958D-1BCE2CB766AB}">
      <dgm:prSet/>
      <dgm:spPr/>
      <dgm:t>
        <a:bodyPr/>
        <a:lstStyle/>
        <a:p>
          <a:endParaRPr lang="en-US" sz="1200"/>
        </a:p>
      </dgm:t>
    </dgm:pt>
    <dgm:pt modelId="{22A3232D-A344-4DD7-BE0B-C2EB00067A84}">
      <dgm:prSet custT="1"/>
      <dgm:spPr/>
      <dgm:t>
        <a:bodyPr/>
        <a:lstStyle/>
        <a:p>
          <a:r>
            <a:rPr lang="en-US" sz="1800" dirty="0"/>
            <a:t>Sequential does/volume escalation</a:t>
          </a:r>
        </a:p>
      </dgm:t>
    </dgm:pt>
    <dgm:pt modelId="{368486F0-0B28-49AA-9A87-1E404D0A0E72}" type="parTrans" cxnId="{F70D576C-F583-4092-8805-4EF05F7EE68D}">
      <dgm:prSet/>
      <dgm:spPr/>
      <dgm:t>
        <a:bodyPr/>
        <a:lstStyle/>
        <a:p>
          <a:endParaRPr lang="en-US" sz="1200"/>
        </a:p>
      </dgm:t>
    </dgm:pt>
    <dgm:pt modelId="{9CF9510C-640B-497D-BDC6-D71ED5764A00}" type="sibTrans" cxnId="{F70D576C-F583-4092-8805-4EF05F7EE68D}">
      <dgm:prSet/>
      <dgm:spPr/>
      <dgm:t>
        <a:bodyPr/>
        <a:lstStyle/>
        <a:p>
          <a:endParaRPr lang="en-US" sz="1200"/>
        </a:p>
      </dgm:t>
    </dgm:pt>
    <dgm:pt modelId="{74C8A248-DF65-4FF3-B32C-7B2685B31C40}">
      <dgm:prSet custT="1"/>
      <dgm:spPr/>
      <dgm:t>
        <a:bodyPr/>
        <a:lstStyle/>
        <a:p>
          <a:r>
            <a:rPr lang="en-US" sz="1800" dirty="0"/>
            <a:t>18 years or older at screening</a:t>
          </a:r>
        </a:p>
      </dgm:t>
    </dgm:pt>
    <dgm:pt modelId="{8598E411-62BA-4BAE-924D-3DC1C5842360}" type="parTrans" cxnId="{2A389FFF-0E44-419D-80A8-7CC016DB2809}">
      <dgm:prSet/>
      <dgm:spPr/>
      <dgm:t>
        <a:bodyPr/>
        <a:lstStyle/>
        <a:p>
          <a:endParaRPr lang="en-US"/>
        </a:p>
      </dgm:t>
    </dgm:pt>
    <dgm:pt modelId="{B9691202-1763-4903-9C87-4F9472596853}" type="sibTrans" cxnId="{2A389FFF-0E44-419D-80A8-7CC016DB2809}">
      <dgm:prSet/>
      <dgm:spPr/>
      <dgm:t>
        <a:bodyPr/>
        <a:lstStyle/>
        <a:p>
          <a:endParaRPr lang="en-US"/>
        </a:p>
      </dgm:t>
    </dgm:pt>
    <dgm:pt modelId="{65628DA1-4B69-45E9-B7B1-DEEB6D0E9600}" type="pres">
      <dgm:prSet presAssocID="{93E20512-AE83-4295-B4BC-CD5DA0DC7521}" presName="linear" presStyleCnt="0">
        <dgm:presLayoutVars>
          <dgm:animLvl val="lvl"/>
          <dgm:resizeHandles val="exact"/>
        </dgm:presLayoutVars>
      </dgm:prSet>
      <dgm:spPr/>
    </dgm:pt>
    <dgm:pt modelId="{C0CE0A61-2C96-4D42-AE32-9C31776CED85}" type="pres">
      <dgm:prSet presAssocID="{EBE281AE-04D4-4DE1-8061-ED2104BDB2F5}" presName="parentText" presStyleLbl="node1" presStyleIdx="0" presStyleCnt="2" custLinFactNeighborY="690">
        <dgm:presLayoutVars>
          <dgm:chMax val="0"/>
          <dgm:bulletEnabled val="1"/>
        </dgm:presLayoutVars>
      </dgm:prSet>
      <dgm:spPr/>
    </dgm:pt>
    <dgm:pt modelId="{EDC0D0BF-1594-4D24-BB6B-CCB6ACC39B37}" type="pres">
      <dgm:prSet presAssocID="{EBE281AE-04D4-4DE1-8061-ED2104BDB2F5}" presName="childText" presStyleLbl="revTx" presStyleIdx="0" presStyleCnt="2">
        <dgm:presLayoutVars>
          <dgm:bulletEnabled val="1"/>
        </dgm:presLayoutVars>
      </dgm:prSet>
      <dgm:spPr/>
    </dgm:pt>
    <dgm:pt modelId="{026B780F-3A36-4D51-B129-763B1F0DDEE9}" type="pres">
      <dgm:prSet presAssocID="{F08DC420-FC33-4BFB-BA5A-27ACD45662D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8AD8D69-9883-4FAA-B8AA-7FE529E7D2CE}" type="pres">
      <dgm:prSet presAssocID="{F08DC420-FC33-4BFB-BA5A-27ACD45662D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BA7ED0F-0751-4E4C-B3FC-27A0850A1BEB}" srcId="{F08DC420-FC33-4BFB-BA5A-27ACD45662D0}" destId="{39DBC241-F277-42B0-961E-F613C1860B90}" srcOrd="0" destOrd="0" parTransId="{86047EA9-50CB-483C-A1E9-9EBFB6153649}" sibTransId="{67E8E745-CE59-4BCD-973B-171B8303C916}"/>
    <dgm:cxn modelId="{0B7F5E21-C944-4C61-B850-CBD53EC27921}" type="presOf" srcId="{F081B937-BDF6-4E6D-97DE-D9264289170D}" destId="{EDC0D0BF-1594-4D24-BB6B-CCB6ACC39B37}" srcOrd="0" destOrd="0" presId="urn:microsoft.com/office/officeart/2005/8/layout/vList2"/>
    <dgm:cxn modelId="{0A973527-4B89-458E-903B-45D0204ED035}" type="presOf" srcId="{D561E8FF-2595-47DE-BE19-CD4ECBEA3AE9}" destId="{A8AD8D69-9883-4FAA-B8AA-7FE529E7D2CE}" srcOrd="0" destOrd="1" presId="urn:microsoft.com/office/officeart/2005/8/layout/vList2"/>
    <dgm:cxn modelId="{3C13E843-0E08-404D-B0C5-166B81ABFF73}" type="presOf" srcId="{4A8B4A13-82EC-4BD5-AAF8-E29709F94284}" destId="{EDC0D0BF-1594-4D24-BB6B-CCB6ACC39B37}" srcOrd="0" destOrd="1" presId="urn:microsoft.com/office/officeart/2005/8/layout/vList2"/>
    <dgm:cxn modelId="{A4B8334B-46CB-45BC-8127-3D46E8372D5D}" type="presOf" srcId="{22A3232D-A344-4DD7-BE0B-C2EB00067A84}" destId="{EDC0D0BF-1594-4D24-BB6B-CCB6ACC39B37}" srcOrd="0" destOrd="2" presId="urn:microsoft.com/office/officeart/2005/8/layout/vList2"/>
    <dgm:cxn modelId="{F70D576C-F583-4092-8805-4EF05F7EE68D}" srcId="{EBE281AE-04D4-4DE1-8061-ED2104BDB2F5}" destId="{22A3232D-A344-4DD7-BE0B-C2EB00067A84}" srcOrd="2" destOrd="0" parTransId="{368486F0-0B28-49AA-9A87-1E404D0A0E72}" sibTransId="{9CF9510C-640B-497D-BDC6-D71ED5764A00}"/>
    <dgm:cxn modelId="{AEC35F72-D95F-4299-BD60-C7BCB920196C}" srcId="{F08DC420-FC33-4BFB-BA5A-27ACD45662D0}" destId="{D561E8FF-2595-47DE-BE19-CD4ECBEA3AE9}" srcOrd="1" destOrd="0" parTransId="{23E36239-B212-479F-A6EA-F1423A33C310}" sibTransId="{B1F8EA06-B742-4658-B8DF-4BDA59DDC421}"/>
    <dgm:cxn modelId="{88F49956-CB0D-4AC1-8DF1-CA5CC9317AA7}" type="presOf" srcId="{39DBC241-F277-42B0-961E-F613C1860B90}" destId="{A8AD8D69-9883-4FAA-B8AA-7FE529E7D2CE}" srcOrd="0" destOrd="0" presId="urn:microsoft.com/office/officeart/2005/8/layout/vList2"/>
    <dgm:cxn modelId="{548CE857-1A1B-4288-9C06-042BF24107E4}" type="presOf" srcId="{93E20512-AE83-4295-B4BC-CD5DA0DC7521}" destId="{65628DA1-4B69-45E9-B7B1-DEEB6D0E9600}" srcOrd="0" destOrd="0" presId="urn:microsoft.com/office/officeart/2005/8/layout/vList2"/>
    <dgm:cxn modelId="{384BEA79-A457-4EE0-ACEC-D014DC51F1BA}" srcId="{EBE281AE-04D4-4DE1-8061-ED2104BDB2F5}" destId="{F081B937-BDF6-4E6D-97DE-D9264289170D}" srcOrd="0" destOrd="0" parTransId="{E741C947-B584-4472-89F8-7DC543B651D3}" sibTransId="{DE8EE111-393F-417E-BA44-EFD594AA5406}"/>
    <dgm:cxn modelId="{FC570A81-1621-4F0B-A1E4-71A50C8E0B25}" type="presOf" srcId="{74C8A248-DF65-4FF3-B32C-7B2685B31C40}" destId="{A8AD8D69-9883-4FAA-B8AA-7FE529E7D2CE}" srcOrd="0" destOrd="2" presId="urn:microsoft.com/office/officeart/2005/8/layout/vList2"/>
    <dgm:cxn modelId="{9596F0A3-4310-4DD2-B326-371C15866BED}" type="presOf" srcId="{F08DC420-FC33-4BFB-BA5A-27ACD45662D0}" destId="{026B780F-3A36-4D51-B129-763B1F0DDEE9}" srcOrd="0" destOrd="0" presId="urn:microsoft.com/office/officeart/2005/8/layout/vList2"/>
    <dgm:cxn modelId="{DA9E36BE-3D5B-4D00-8FBD-5F58F02B153E}" srcId="{93E20512-AE83-4295-B4BC-CD5DA0DC7521}" destId="{EBE281AE-04D4-4DE1-8061-ED2104BDB2F5}" srcOrd="0" destOrd="0" parTransId="{028907A6-2A4C-46D4-9AF7-96ED38E09E1D}" sibTransId="{EB656DF7-6689-4280-B3EA-4AF789C2B75D}"/>
    <dgm:cxn modelId="{BCB534C7-A9D3-4E4B-BFF9-8FAAB2C3C09F}" type="presOf" srcId="{EBE281AE-04D4-4DE1-8061-ED2104BDB2F5}" destId="{C0CE0A61-2C96-4D42-AE32-9C31776CED85}" srcOrd="0" destOrd="0" presId="urn:microsoft.com/office/officeart/2005/8/layout/vList2"/>
    <dgm:cxn modelId="{C02F10E7-4AD6-49E2-9155-3A31C15C748F}" srcId="{93E20512-AE83-4295-B4BC-CD5DA0DC7521}" destId="{F08DC420-FC33-4BFB-BA5A-27ACD45662D0}" srcOrd="1" destOrd="0" parTransId="{1EA4F08A-0D3E-419D-A6D8-521A761B6B7A}" sibTransId="{5B350509-CF16-43C8-9882-59542845F802}"/>
    <dgm:cxn modelId="{ED9254F8-92F8-46CC-958D-1BCE2CB766AB}" srcId="{EBE281AE-04D4-4DE1-8061-ED2104BDB2F5}" destId="{4A8B4A13-82EC-4BD5-AAF8-E29709F94284}" srcOrd="1" destOrd="0" parTransId="{E36FDEE6-553E-47D4-BB44-9085EA219EBB}" sibTransId="{D3101C27-CFA4-4BD7-A36C-F4B07C42A09F}"/>
    <dgm:cxn modelId="{2A389FFF-0E44-419D-80A8-7CC016DB2809}" srcId="{F08DC420-FC33-4BFB-BA5A-27ACD45662D0}" destId="{74C8A248-DF65-4FF3-B32C-7B2685B31C40}" srcOrd="2" destOrd="0" parTransId="{8598E411-62BA-4BAE-924D-3DC1C5842360}" sibTransId="{B9691202-1763-4903-9C87-4F9472596853}"/>
    <dgm:cxn modelId="{6690C2B1-9BDA-4684-9472-A8C9BC74FC87}" type="presParOf" srcId="{65628DA1-4B69-45E9-B7B1-DEEB6D0E9600}" destId="{C0CE0A61-2C96-4D42-AE32-9C31776CED85}" srcOrd="0" destOrd="0" presId="urn:microsoft.com/office/officeart/2005/8/layout/vList2"/>
    <dgm:cxn modelId="{969C03EB-75B5-4E11-A4E0-D42D8167A0AE}" type="presParOf" srcId="{65628DA1-4B69-45E9-B7B1-DEEB6D0E9600}" destId="{EDC0D0BF-1594-4D24-BB6B-CCB6ACC39B37}" srcOrd="1" destOrd="0" presId="urn:microsoft.com/office/officeart/2005/8/layout/vList2"/>
    <dgm:cxn modelId="{C4FB598D-9E05-476A-AA42-1F6361B1F1AE}" type="presParOf" srcId="{65628DA1-4B69-45E9-B7B1-DEEB6D0E9600}" destId="{026B780F-3A36-4D51-B129-763B1F0DDEE9}" srcOrd="2" destOrd="0" presId="urn:microsoft.com/office/officeart/2005/8/layout/vList2"/>
    <dgm:cxn modelId="{3262F064-6CA7-44D8-AAE8-630A82A4F13C}" type="presParOf" srcId="{65628DA1-4B69-45E9-B7B1-DEEB6D0E9600}" destId="{A8AD8D69-9883-4FAA-B8AA-7FE529E7D2C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EB8128-ED3A-4154-8438-9E2D4CF33277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0CBEACC-7DC2-43AF-9CFC-7B326F21224F}">
      <dgm:prSet custT="1"/>
      <dgm:spPr/>
      <dgm:t>
        <a:bodyPr/>
        <a:lstStyle/>
        <a:p>
          <a:r>
            <a:rPr lang="en-US" sz="2800" dirty="0"/>
            <a:t>Sample Size: </a:t>
          </a:r>
        </a:p>
      </dgm:t>
    </dgm:pt>
    <dgm:pt modelId="{72F2A89F-D82E-4E03-84A8-1EBA1492A10F}" type="parTrans" cxnId="{95ABDF94-7923-4055-A2B5-2DAA559385A7}">
      <dgm:prSet/>
      <dgm:spPr/>
      <dgm:t>
        <a:bodyPr/>
        <a:lstStyle/>
        <a:p>
          <a:endParaRPr lang="en-US" sz="1200"/>
        </a:p>
      </dgm:t>
    </dgm:pt>
    <dgm:pt modelId="{F472C5BC-2A4A-4504-B6F3-33AF20579686}" type="sibTrans" cxnId="{95ABDF94-7923-4055-A2B5-2DAA559385A7}">
      <dgm:prSet/>
      <dgm:spPr/>
      <dgm:t>
        <a:bodyPr/>
        <a:lstStyle/>
        <a:p>
          <a:endParaRPr lang="en-US" sz="1200"/>
        </a:p>
      </dgm:t>
    </dgm:pt>
    <dgm:pt modelId="{B247CB2F-4778-4CE1-9C0F-57AE1000F44A}">
      <dgm:prSet custT="1"/>
      <dgm:spPr/>
      <dgm:t>
        <a:bodyPr/>
        <a:lstStyle/>
        <a:p>
          <a:pPr algn="l"/>
          <a:r>
            <a:rPr lang="en-US" sz="2800" dirty="0"/>
            <a:t>Study Duration: </a:t>
          </a:r>
        </a:p>
      </dgm:t>
    </dgm:pt>
    <dgm:pt modelId="{8F63A18C-7237-490F-A21A-7021615B9B6A}" type="parTrans" cxnId="{741AB165-677C-4EE2-9F61-404FB3BD0457}">
      <dgm:prSet/>
      <dgm:spPr/>
      <dgm:t>
        <a:bodyPr/>
        <a:lstStyle/>
        <a:p>
          <a:endParaRPr lang="en-US" sz="1200"/>
        </a:p>
      </dgm:t>
    </dgm:pt>
    <dgm:pt modelId="{F885FCF6-2953-4FFC-B126-B69F6F14A14C}" type="sibTrans" cxnId="{741AB165-677C-4EE2-9F61-404FB3BD0457}">
      <dgm:prSet/>
      <dgm:spPr/>
      <dgm:t>
        <a:bodyPr/>
        <a:lstStyle/>
        <a:p>
          <a:endParaRPr lang="en-US" sz="1200"/>
        </a:p>
      </dgm:t>
    </dgm:pt>
    <dgm:pt modelId="{68A63792-97CD-4907-93EC-8C58DE175612}">
      <dgm:prSet custT="1"/>
      <dgm:spPr/>
      <dgm:t>
        <a:bodyPr/>
        <a:lstStyle/>
        <a:p>
          <a:r>
            <a:rPr lang="en-US" sz="1800" dirty="0"/>
            <a:t>11-13 months</a:t>
          </a:r>
        </a:p>
      </dgm:t>
    </dgm:pt>
    <dgm:pt modelId="{D81354E2-67D4-498D-AECA-A9DB48BCD35B}" type="parTrans" cxnId="{8A7A2EBF-CFC5-45BC-9CA4-E55EA88F64BB}">
      <dgm:prSet/>
      <dgm:spPr/>
      <dgm:t>
        <a:bodyPr/>
        <a:lstStyle/>
        <a:p>
          <a:endParaRPr lang="en-US" sz="1200"/>
        </a:p>
      </dgm:t>
    </dgm:pt>
    <dgm:pt modelId="{221FF7CB-51DF-4F2D-A2A6-2CB474EE89DF}" type="sibTrans" cxnId="{8A7A2EBF-CFC5-45BC-9CA4-E55EA88F64BB}">
      <dgm:prSet/>
      <dgm:spPr/>
      <dgm:t>
        <a:bodyPr/>
        <a:lstStyle/>
        <a:p>
          <a:endParaRPr lang="en-US" sz="1200"/>
        </a:p>
      </dgm:t>
    </dgm:pt>
    <dgm:pt modelId="{01263DFF-F3E7-46D6-AC40-65106F1B0490}">
      <dgm:prSet custT="1"/>
      <dgm:spPr/>
      <dgm:t>
        <a:bodyPr/>
        <a:lstStyle/>
        <a:p>
          <a:r>
            <a:rPr lang="en-US" sz="1800" dirty="0"/>
            <a:t>12 participants</a:t>
          </a:r>
        </a:p>
      </dgm:t>
    </dgm:pt>
    <dgm:pt modelId="{16164D70-8FB1-4690-839A-91D5DFE0E45B}" type="parTrans" cxnId="{8A7F0B85-60B2-468E-A7CC-42D679689F71}">
      <dgm:prSet/>
      <dgm:spPr/>
      <dgm:t>
        <a:bodyPr/>
        <a:lstStyle/>
        <a:p>
          <a:endParaRPr lang="en-US" sz="1400"/>
        </a:p>
      </dgm:t>
    </dgm:pt>
    <dgm:pt modelId="{8124DD46-E831-4805-8D76-5ECC7610A956}" type="sibTrans" cxnId="{8A7F0B85-60B2-468E-A7CC-42D679689F71}">
      <dgm:prSet/>
      <dgm:spPr/>
      <dgm:t>
        <a:bodyPr/>
        <a:lstStyle/>
        <a:p>
          <a:endParaRPr lang="en-US" sz="1400"/>
        </a:p>
      </dgm:t>
    </dgm:pt>
    <dgm:pt modelId="{962EAF4D-0CF2-40E5-9995-EE598FDDC8E0}">
      <dgm:prSet custT="1"/>
      <dgm:spPr/>
      <dgm:t>
        <a:bodyPr/>
        <a:lstStyle/>
        <a:p>
          <a:r>
            <a:rPr lang="en-US" sz="1800" dirty="0"/>
            <a:t>Approximately 6 at each site: 3 men, 3 women</a:t>
          </a:r>
        </a:p>
      </dgm:t>
    </dgm:pt>
    <dgm:pt modelId="{4C07E114-7155-4C2D-B6C0-928A068475A6}" type="parTrans" cxnId="{8398C589-090D-40B0-AE87-31F072D343D5}">
      <dgm:prSet/>
      <dgm:spPr/>
      <dgm:t>
        <a:bodyPr/>
        <a:lstStyle/>
        <a:p>
          <a:endParaRPr lang="en-US"/>
        </a:p>
      </dgm:t>
    </dgm:pt>
    <dgm:pt modelId="{6F225EAE-5887-44CB-B7C7-07CE132160BC}" type="sibTrans" cxnId="{8398C589-090D-40B0-AE87-31F072D343D5}">
      <dgm:prSet/>
      <dgm:spPr/>
      <dgm:t>
        <a:bodyPr/>
        <a:lstStyle/>
        <a:p>
          <a:endParaRPr lang="en-US"/>
        </a:p>
      </dgm:t>
    </dgm:pt>
    <dgm:pt modelId="{6082C5A2-ED59-4D34-846A-87F86243FFAE}">
      <dgm:prSet custT="1"/>
      <dgm:spPr/>
      <dgm:t>
        <a:bodyPr/>
        <a:lstStyle/>
        <a:p>
          <a:r>
            <a:rPr lang="en-US" sz="1800" dirty="0"/>
            <a:t>6-8 month accrual period</a:t>
          </a:r>
        </a:p>
      </dgm:t>
    </dgm:pt>
    <dgm:pt modelId="{6B98F2BB-455F-4ACB-A06C-FE7E8BF50E32}" type="parTrans" cxnId="{19842599-AAF3-4929-889D-92564C2B43CF}">
      <dgm:prSet/>
      <dgm:spPr/>
      <dgm:t>
        <a:bodyPr/>
        <a:lstStyle/>
        <a:p>
          <a:endParaRPr lang="en-US"/>
        </a:p>
      </dgm:t>
    </dgm:pt>
    <dgm:pt modelId="{AB05ABD0-E3C2-4CB7-BD83-483A99ADD44F}" type="sibTrans" cxnId="{19842599-AAF3-4929-889D-92564C2B43CF}">
      <dgm:prSet/>
      <dgm:spPr/>
      <dgm:t>
        <a:bodyPr/>
        <a:lstStyle/>
        <a:p>
          <a:endParaRPr lang="en-US"/>
        </a:p>
      </dgm:t>
    </dgm:pt>
    <dgm:pt modelId="{B176A96A-24F3-48DE-98DA-B65E19516743}">
      <dgm:prSet custT="1"/>
      <dgm:spPr/>
      <dgm:t>
        <a:bodyPr/>
        <a:lstStyle/>
        <a:p>
          <a:r>
            <a:rPr lang="en-US" sz="1800" dirty="0"/>
            <a:t>3-5 months of per-participant follow-up </a:t>
          </a:r>
        </a:p>
      </dgm:t>
    </dgm:pt>
    <dgm:pt modelId="{5E1DB06B-38FE-4B57-B327-5AB63A605A48}" type="parTrans" cxnId="{155F2BC6-3165-4C16-B5D9-1059AF56F7C4}">
      <dgm:prSet/>
      <dgm:spPr/>
      <dgm:t>
        <a:bodyPr/>
        <a:lstStyle/>
        <a:p>
          <a:endParaRPr lang="en-US"/>
        </a:p>
      </dgm:t>
    </dgm:pt>
    <dgm:pt modelId="{90D45202-AA6F-4872-993D-A72EA5299A27}" type="sibTrans" cxnId="{155F2BC6-3165-4C16-B5D9-1059AF56F7C4}">
      <dgm:prSet/>
      <dgm:spPr/>
      <dgm:t>
        <a:bodyPr/>
        <a:lstStyle/>
        <a:p>
          <a:endParaRPr lang="en-US"/>
        </a:p>
      </dgm:t>
    </dgm:pt>
    <dgm:pt modelId="{E5DE73A9-6365-47A4-8627-087AB8226D7A}">
      <dgm:prSet custT="1"/>
      <dgm:spPr/>
      <dgm:t>
        <a:bodyPr/>
        <a:lstStyle/>
        <a:p>
          <a:r>
            <a:rPr lang="en-US" sz="1800" dirty="0"/>
            <a:t>95% retention target</a:t>
          </a:r>
        </a:p>
      </dgm:t>
    </dgm:pt>
    <dgm:pt modelId="{17FA9127-F488-4476-B025-024FD87B1A00}" type="parTrans" cxnId="{9ADA7C55-6448-4FB0-BEE2-E5674E02D123}">
      <dgm:prSet/>
      <dgm:spPr/>
      <dgm:t>
        <a:bodyPr/>
        <a:lstStyle/>
        <a:p>
          <a:endParaRPr lang="en-US"/>
        </a:p>
      </dgm:t>
    </dgm:pt>
    <dgm:pt modelId="{68509475-4113-422C-977B-AACCA2EA4A2E}" type="sibTrans" cxnId="{9ADA7C55-6448-4FB0-BEE2-E5674E02D123}">
      <dgm:prSet/>
      <dgm:spPr/>
      <dgm:t>
        <a:bodyPr/>
        <a:lstStyle/>
        <a:p>
          <a:endParaRPr lang="en-US"/>
        </a:p>
      </dgm:t>
    </dgm:pt>
    <dgm:pt modelId="{1DE59C26-48D4-4FEF-90D0-EB85E0F9F1E4}" type="pres">
      <dgm:prSet presAssocID="{EDEB8128-ED3A-4154-8438-9E2D4CF33277}" presName="linear" presStyleCnt="0">
        <dgm:presLayoutVars>
          <dgm:animLvl val="lvl"/>
          <dgm:resizeHandles val="exact"/>
        </dgm:presLayoutVars>
      </dgm:prSet>
      <dgm:spPr/>
    </dgm:pt>
    <dgm:pt modelId="{68218EC7-294F-48D6-9766-9073DBB0162F}" type="pres">
      <dgm:prSet presAssocID="{40CBEACC-7DC2-43AF-9CFC-7B326F21224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F416EDF-56D9-4F73-92B7-E2C1268A2D96}" type="pres">
      <dgm:prSet presAssocID="{40CBEACC-7DC2-43AF-9CFC-7B326F21224F}" presName="childText" presStyleLbl="revTx" presStyleIdx="0" presStyleCnt="2">
        <dgm:presLayoutVars>
          <dgm:bulletEnabled val="1"/>
        </dgm:presLayoutVars>
      </dgm:prSet>
      <dgm:spPr/>
    </dgm:pt>
    <dgm:pt modelId="{1CDEA8AE-2257-404F-8565-959563AD19E6}" type="pres">
      <dgm:prSet presAssocID="{B247CB2F-4778-4CE1-9C0F-57AE1000F4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3153D67-39B5-4583-987B-8EF219541730}" type="pres">
      <dgm:prSet presAssocID="{B247CB2F-4778-4CE1-9C0F-57AE1000F44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B2E9E04-EBAE-4AEB-822A-A0F1D062E4A1}" type="presOf" srcId="{40CBEACC-7DC2-43AF-9CFC-7B326F21224F}" destId="{68218EC7-294F-48D6-9766-9073DBB0162F}" srcOrd="0" destOrd="0" presId="urn:microsoft.com/office/officeart/2005/8/layout/vList2"/>
    <dgm:cxn modelId="{5DD3975B-AD4B-49E6-8FDE-3A6D613F3436}" type="presOf" srcId="{01263DFF-F3E7-46D6-AC40-65106F1B0490}" destId="{EF416EDF-56D9-4F73-92B7-E2C1268A2D96}" srcOrd="0" destOrd="0" presId="urn:microsoft.com/office/officeart/2005/8/layout/vList2"/>
    <dgm:cxn modelId="{36396D5C-BA0A-48C5-ABF7-B70550D3F92D}" type="presOf" srcId="{68A63792-97CD-4907-93EC-8C58DE175612}" destId="{F3153D67-39B5-4583-987B-8EF219541730}" srcOrd="0" destOrd="0" presId="urn:microsoft.com/office/officeart/2005/8/layout/vList2"/>
    <dgm:cxn modelId="{741AB165-677C-4EE2-9F61-404FB3BD0457}" srcId="{EDEB8128-ED3A-4154-8438-9E2D4CF33277}" destId="{B247CB2F-4778-4CE1-9C0F-57AE1000F44A}" srcOrd="1" destOrd="0" parTransId="{8F63A18C-7237-490F-A21A-7021615B9B6A}" sibTransId="{F885FCF6-2953-4FFC-B126-B69F6F14A14C}"/>
    <dgm:cxn modelId="{9ADA7C55-6448-4FB0-BEE2-E5674E02D123}" srcId="{B247CB2F-4778-4CE1-9C0F-57AE1000F44A}" destId="{E5DE73A9-6365-47A4-8627-087AB8226D7A}" srcOrd="1" destOrd="0" parTransId="{17FA9127-F488-4476-B025-024FD87B1A00}" sibTransId="{68509475-4113-422C-977B-AACCA2EA4A2E}"/>
    <dgm:cxn modelId="{4E9F6E57-FEDE-48E7-9503-EE353B178109}" type="presOf" srcId="{962EAF4D-0CF2-40E5-9995-EE598FDDC8E0}" destId="{EF416EDF-56D9-4F73-92B7-E2C1268A2D96}" srcOrd="0" destOrd="1" presId="urn:microsoft.com/office/officeart/2005/8/layout/vList2"/>
    <dgm:cxn modelId="{A06B9581-2359-4E2C-8D93-0AE492B2DB54}" type="presOf" srcId="{B176A96A-24F3-48DE-98DA-B65E19516743}" destId="{F3153D67-39B5-4583-987B-8EF219541730}" srcOrd="0" destOrd="2" presId="urn:microsoft.com/office/officeart/2005/8/layout/vList2"/>
    <dgm:cxn modelId="{8A7F0B85-60B2-468E-A7CC-42D679689F71}" srcId="{40CBEACC-7DC2-43AF-9CFC-7B326F21224F}" destId="{01263DFF-F3E7-46D6-AC40-65106F1B0490}" srcOrd="0" destOrd="0" parTransId="{16164D70-8FB1-4690-839A-91D5DFE0E45B}" sibTransId="{8124DD46-E831-4805-8D76-5ECC7610A956}"/>
    <dgm:cxn modelId="{8398C589-090D-40B0-AE87-31F072D343D5}" srcId="{01263DFF-F3E7-46D6-AC40-65106F1B0490}" destId="{962EAF4D-0CF2-40E5-9995-EE598FDDC8E0}" srcOrd="0" destOrd="0" parTransId="{4C07E114-7155-4C2D-B6C0-928A068475A6}" sibTransId="{6F225EAE-5887-44CB-B7C7-07CE132160BC}"/>
    <dgm:cxn modelId="{5D347B8B-7998-443F-8965-C3817D73EF1C}" type="presOf" srcId="{E5DE73A9-6365-47A4-8627-087AB8226D7A}" destId="{F3153D67-39B5-4583-987B-8EF219541730}" srcOrd="0" destOrd="3" presId="urn:microsoft.com/office/officeart/2005/8/layout/vList2"/>
    <dgm:cxn modelId="{8CBF7792-DF0D-4BFC-B33D-CD38CD50224A}" type="presOf" srcId="{6082C5A2-ED59-4D34-846A-87F86243FFAE}" destId="{F3153D67-39B5-4583-987B-8EF219541730}" srcOrd="0" destOrd="1" presId="urn:microsoft.com/office/officeart/2005/8/layout/vList2"/>
    <dgm:cxn modelId="{95ABDF94-7923-4055-A2B5-2DAA559385A7}" srcId="{EDEB8128-ED3A-4154-8438-9E2D4CF33277}" destId="{40CBEACC-7DC2-43AF-9CFC-7B326F21224F}" srcOrd="0" destOrd="0" parTransId="{72F2A89F-D82E-4E03-84A8-1EBA1492A10F}" sibTransId="{F472C5BC-2A4A-4504-B6F3-33AF20579686}"/>
    <dgm:cxn modelId="{19842599-AAF3-4929-889D-92564C2B43CF}" srcId="{68A63792-97CD-4907-93EC-8C58DE175612}" destId="{6082C5A2-ED59-4D34-846A-87F86243FFAE}" srcOrd="0" destOrd="0" parTransId="{6B98F2BB-455F-4ACB-A06C-FE7E8BF50E32}" sibTransId="{AB05ABD0-E3C2-4CB7-BD83-483A99ADD44F}"/>
    <dgm:cxn modelId="{8A7A2EBF-CFC5-45BC-9CA4-E55EA88F64BB}" srcId="{B247CB2F-4778-4CE1-9C0F-57AE1000F44A}" destId="{68A63792-97CD-4907-93EC-8C58DE175612}" srcOrd="0" destOrd="0" parTransId="{D81354E2-67D4-498D-AECA-A9DB48BCD35B}" sibTransId="{221FF7CB-51DF-4F2D-A2A6-2CB474EE89DF}"/>
    <dgm:cxn modelId="{155F2BC6-3165-4C16-B5D9-1059AF56F7C4}" srcId="{68A63792-97CD-4907-93EC-8C58DE175612}" destId="{B176A96A-24F3-48DE-98DA-B65E19516743}" srcOrd="1" destOrd="0" parTransId="{5E1DB06B-38FE-4B57-B327-5AB63A605A48}" sibTransId="{90D45202-AA6F-4872-993D-A72EA5299A27}"/>
    <dgm:cxn modelId="{4AFB96F1-12CF-4765-A270-0AE07823D40B}" type="presOf" srcId="{EDEB8128-ED3A-4154-8438-9E2D4CF33277}" destId="{1DE59C26-48D4-4FEF-90D0-EB85E0F9F1E4}" srcOrd="0" destOrd="0" presId="urn:microsoft.com/office/officeart/2005/8/layout/vList2"/>
    <dgm:cxn modelId="{5E5547F8-18AB-4120-996E-2D69BA971B85}" type="presOf" srcId="{B247CB2F-4778-4CE1-9C0F-57AE1000F44A}" destId="{1CDEA8AE-2257-404F-8565-959563AD19E6}" srcOrd="0" destOrd="0" presId="urn:microsoft.com/office/officeart/2005/8/layout/vList2"/>
    <dgm:cxn modelId="{A6CE8343-8CAD-48ED-9A27-87F749107732}" type="presParOf" srcId="{1DE59C26-48D4-4FEF-90D0-EB85E0F9F1E4}" destId="{68218EC7-294F-48D6-9766-9073DBB0162F}" srcOrd="0" destOrd="0" presId="urn:microsoft.com/office/officeart/2005/8/layout/vList2"/>
    <dgm:cxn modelId="{1161D414-E4DC-40D2-AC7C-E9939A933C80}" type="presParOf" srcId="{1DE59C26-48D4-4FEF-90D0-EB85E0F9F1E4}" destId="{EF416EDF-56D9-4F73-92B7-E2C1268A2D96}" srcOrd="1" destOrd="0" presId="urn:microsoft.com/office/officeart/2005/8/layout/vList2"/>
    <dgm:cxn modelId="{FE6C80CF-302B-4C1A-8D03-9D8324F832AD}" type="presParOf" srcId="{1DE59C26-48D4-4FEF-90D0-EB85E0F9F1E4}" destId="{1CDEA8AE-2257-404F-8565-959563AD19E6}" srcOrd="2" destOrd="0" presId="urn:microsoft.com/office/officeart/2005/8/layout/vList2"/>
    <dgm:cxn modelId="{C3F6777F-D9F2-49BC-856A-205E4D1CDA29}" type="presParOf" srcId="{1DE59C26-48D4-4FEF-90D0-EB85E0F9F1E4}" destId="{F3153D67-39B5-4583-987B-8EF21954173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1D2E94-D9FA-48F6-9D3B-EBB06817B829}" type="doc">
      <dgm:prSet loTypeId="urn:microsoft.com/office/officeart/2005/8/layout/lProcess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F74D899-8AF0-42FD-B5BC-5EC34A399E89}">
      <dgm:prSet/>
      <dgm:spPr/>
      <dgm:t>
        <a:bodyPr/>
        <a:lstStyle/>
        <a:p>
          <a:r>
            <a:rPr lang="en-US" dirty="0"/>
            <a:t>Acceptability</a:t>
          </a:r>
        </a:p>
      </dgm:t>
    </dgm:pt>
    <dgm:pt modelId="{9EE50F42-052B-49BF-8618-4887C88E28EB}" type="parTrans" cxnId="{002AAAC8-CC8A-4050-8DA3-0D701F93AD81}">
      <dgm:prSet/>
      <dgm:spPr/>
      <dgm:t>
        <a:bodyPr/>
        <a:lstStyle/>
        <a:p>
          <a:endParaRPr lang="en-US"/>
        </a:p>
      </dgm:t>
    </dgm:pt>
    <dgm:pt modelId="{C6378F6D-BF9F-4B0D-8D77-95FC27E74634}" type="sibTrans" cxnId="{002AAAC8-CC8A-4050-8DA3-0D701F93AD81}">
      <dgm:prSet/>
      <dgm:spPr/>
      <dgm:t>
        <a:bodyPr/>
        <a:lstStyle/>
        <a:p>
          <a:endParaRPr lang="en-US"/>
        </a:p>
      </dgm:t>
    </dgm:pt>
    <dgm:pt modelId="{73B28786-146B-4779-9947-86E1BDFA4FBB}">
      <dgm:prSet/>
      <dgm:spPr/>
      <dgm:t>
        <a:bodyPr/>
        <a:lstStyle/>
        <a:p>
          <a:r>
            <a:rPr lang="en-US" dirty="0"/>
            <a:t>Compare acceptability of gel formulation across three rectally administered </a:t>
          </a:r>
          <a:r>
            <a:rPr lang="en-US"/>
            <a:t>doses by self report</a:t>
          </a:r>
          <a:endParaRPr lang="en-US" dirty="0"/>
        </a:p>
      </dgm:t>
    </dgm:pt>
    <dgm:pt modelId="{3232F56E-EE5A-4BC6-ABA2-C3F7D2955376}" type="parTrans" cxnId="{30D807A9-99EB-41C3-B7C7-297F82EF993A}">
      <dgm:prSet/>
      <dgm:spPr/>
      <dgm:t>
        <a:bodyPr/>
        <a:lstStyle/>
        <a:p>
          <a:endParaRPr lang="en-US"/>
        </a:p>
      </dgm:t>
    </dgm:pt>
    <dgm:pt modelId="{829BD3AE-FE3F-4282-A5FF-7A1258D21F3F}" type="sibTrans" cxnId="{30D807A9-99EB-41C3-B7C7-297F82EF993A}">
      <dgm:prSet/>
      <dgm:spPr/>
      <dgm:t>
        <a:bodyPr/>
        <a:lstStyle/>
        <a:p>
          <a:endParaRPr lang="en-US"/>
        </a:p>
      </dgm:t>
    </dgm:pt>
    <dgm:pt modelId="{27349B55-0827-436D-B441-D5DAA9D0C3F7}">
      <dgm:prSet/>
      <dgm:spPr/>
      <dgm:t>
        <a:bodyPr/>
        <a:lstStyle/>
        <a:p>
          <a:r>
            <a:rPr lang="en-US" dirty="0"/>
            <a:t>Vaginal PK</a:t>
          </a:r>
        </a:p>
      </dgm:t>
    </dgm:pt>
    <dgm:pt modelId="{06D35060-256D-466E-8AFB-C57090472C63}" type="parTrans" cxnId="{488BB6E2-8135-4AE4-8117-171E01B6480C}">
      <dgm:prSet/>
      <dgm:spPr/>
      <dgm:t>
        <a:bodyPr/>
        <a:lstStyle/>
        <a:p>
          <a:endParaRPr lang="en-US"/>
        </a:p>
      </dgm:t>
    </dgm:pt>
    <dgm:pt modelId="{89A56F3C-1D58-4C92-804B-799171C1DF0D}" type="sibTrans" cxnId="{488BB6E2-8135-4AE4-8117-171E01B6480C}">
      <dgm:prSet/>
      <dgm:spPr/>
      <dgm:t>
        <a:bodyPr/>
        <a:lstStyle/>
        <a:p>
          <a:endParaRPr lang="en-US"/>
        </a:p>
      </dgm:t>
    </dgm:pt>
    <dgm:pt modelId="{F67678A6-BAA1-4D6D-9189-DF90C5BC385B}">
      <dgm:prSet/>
      <dgm:spPr/>
      <dgm:t>
        <a:bodyPr/>
        <a:lstStyle/>
        <a:p>
          <a:r>
            <a:rPr lang="en-US"/>
            <a:t>Characterize PK of MIV-150 </a:t>
          </a:r>
          <a:r>
            <a:rPr lang="en-US" dirty="0"/>
            <a:t>concentrations in vaginal fluid following rectal gel application</a:t>
          </a:r>
        </a:p>
      </dgm:t>
    </dgm:pt>
    <dgm:pt modelId="{A53D472A-D546-427E-B574-A7E033793616}" type="parTrans" cxnId="{04495707-21A9-4172-A49B-4FD205D2A0EE}">
      <dgm:prSet/>
      <dgm:spPr/>
      <dgm:t>
        <a:bodyPr/>
        <a:lstStyle/>
        <a:p>
          <a:endParaRPr lang="en-US"/>
        </a:p>
      </dgm:t>
    </dgm:pt>
    <dgm:pt modelId="{63582771-F38C-45BA-B759-0D161ACEA695}" type="sibTrans" cxnId="{04495707-21A9-4172-A49B-4FD205D2A0EE}">
      <dgm:prSet/>
      <dgm:spPr/>
      <dgm:t>
        <a:bodyPr/>
        <a:lstStyle/>
        <a:p>
          <a:endParaRPr lang="en-US"/>
        </a:p>
      </dgm:t>
    </dgm:pt>
    <dgm:pt modelId="{ED45F6D1-B337-4E2C-813E-BC2F3DFA0CCD}" type="pres">
      <dgm:prSet presAssocID="{491D2E94-D9FA-48F6-9D3B-EBB06817B829}" presName="theList" presStyleCnt="0">
        <dgm:presLayoutVars>
          <dgm:dir/>
          <dgm:animLvl val="lvl"/>
          <dgm:resizeHandles val="exact"/>
        </dgm:presLayoutVars>
      </dgm:prSet>
      <dgm:spPr/>
    </dgm:pt>
    <dgm:pt modelId="{9E9163B2-5E34-4E4E-A823-8DA2305E45AA}" type="pres">
      <dgm:prSet presAssocID="{FF74D899-8AF0-42FD-B5BC-5EC34A399E89}" presName="compNode" presStyleCnt="0"/>
      <dgm:spPr/>
    </dgm:pt>
    <dgm:pt modelId="{701A0325-6D47-45C7-B0F8-48ED5F9CF5D5}" type="pres">
      <dgm:prSet presAssocID="{FF74D899-8AF0-42FD-B5BC-5EC34A399E89}" presName="aNode" presStyleLbl="bgShp" presStyleIdx="0" presStyleCnt="2"/>
      <dgm:spPr/>
    </dgm:pt>
    <dgm:pt modelId="{35BC1A1B-27BD-4637-8066-BB83060C1E11}" type="pres">
      <dgm:prSet presAssocID="{FF74D899-8AF0-42FD-B5BC-5EC34A399E89}" presName="textNode" presStyleLbl="bgShp" presStyleIdx="0" presStyleCnt="2"/>
      <dgm:spPr/>
    </dgm:pt>
    <dgm:pt modelId="{4233F47E-3779-4368-9CE6-55AC3CA2DE2D}" type="pres">
      <dgm:prSet presAssocID="{FF74D899-8AF0-42FD-B5BC-5EC34A399E89}" presName="compChildNode" presStyleCnt="0"/>
      <dgm:spPr/>
    </dgm:pt>
    <dgm:pt modelId="{18992A6D-921D-46F1-A533-F44CC4729131}" type="pres">
      <dgm:prSet presAssocID="{FF74D899-8AF0-42FD-B5BC-5EC34A399E89}" presName="theInnerList" presStyleCnt="0"/>
      <dgm:spPr/>
    </dgm:pt>
    <dgm:pt modelId="{AD056817-08CC-4783-AD5D-E9B1C8546E92}" type="pres">
      <dgm:prSet presAssocID="{73B28786-146B-4779-9947-86E1BDFA4FBB}" presName="childNode" presStyleLbl="node1" presStyleIdx="0" presStyleCnt="2">
        <dgm:presLayoutVars>
          <dgm:bulletEnabled val="1"/>
        </dgm:presLayoutVars>
      </dgm:prSet>
      <dgm:spPr/>
    </dgm:pt>
    <dgm:pt modelId="{A2C74428-AA28-4DF7-B0FF-F03F5111B40F}" type="pres">
      <dgm:prSet presAssocID="{FF74D899-8AF0-42FD-B5BC-5EC34A399E89}" presName="aSpace" presStyleCnt="0"/>
      <dgm:spPr/>
    </dgm:pt>
    <dgm:pt modelId="{E294597F-3285-49A9-B4FF-2707A9A49FDF}" type="pres">
      <dgm:prSet presAssocID="{27349B55-0827-436D-B441-D5DAA9D0C3F7}" presName="compNode" presStyleCnt="0"/>
      <dgm:spPr/>
    </dgm:pt>
    <dgm:pt modelId="{8759AAFB-A037-46B3-AD14-646F373C457C}" type="pres">
      <dgm:prSet presAssocID="{27349B55-0827-436D-B441-D5DAA9D0C3F7}" presName="aNode" presStyleLbl="bgShp" presStyleIdx="1" presStyleCnt="2"/>
      <dgm:spPr/>
    </dgm:pt>
    <dgm:pt modelId="{B8DE7716-7D02-4828-8167-E797D9B6BEEB}" type="pres">
      <dgm:prSet presAssocID="{27349B55-0827-436D-B441-D5DAA9D0C3F7}" presName="textNode" presStyleLbl="bgShp" presStyleIdx="1" presStyleCnt="2"/>
      <dgm:spPr/>
    </dgm:pt>
    <dgm:pt modelId="{85AC343A-70AE-4079-82CE-F210B3E1AD0D}" type="pres">
      <dgm:prSet presAssocID="{27349B55-0827-436D-B441-D5DAA9D0C3F7}" presName="compChildNode" presStyleCnt="0"/>
      <dgm:spPr/>
    </dgm:pt>
    <dgm:pt modelId="{0D0486AE-C15D-4CB6-B039-21409C79F514}" type="pres">
      <dgm:prSet presAssocID="{27349B55-0827-436D-B441-D5DAA9D0C3F7}" presName="theInnerList" presStyleCnt="0"/>
      <dgm:spPr/>
    </dgm:pt>
    <dgm:pt modelId="{95EA64EF-142C-4186-94E1-0ADC8E6F5545}" type="pres">
      <dgm:prSet presAssocID="{F67678A6-BAA1-4D6D-9189-DF90C5BC385B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04495707-21A9-4172-A49B-4FD205D2A0EE}" srcId="{27349B55-0827-436D-B441-D5DAA9D0C3F7}" destId="{F67678A6-BAA1-4D6D-9189-DF90C5BC385B}" srcOrd="0" destOrd="0" parTransId="{A53D472A-D546-427E-B574-A7E033793616}" sibTransId="{63582771-F38C-45BA-B759-0D161ACEA695}"/>
    <dgm:cxn modelId="{D6C81C39-AC2D-4C95-AA79-289452150ACF}" type="presOf" srcId="{73B28786-146B-4779-9947-86E1BDFA4FBB}" destId="{AD056817-08CC-4783-AD5D-E9B1C8546E92}" srcOrd="0" destOrd="0" presId="urn:microsoft.com/office/officeart/2005/8/layout/lProcess2"/>
    <dgm:cxn modelId="{5AC64662-1884-442D-BBD2-7A32777851D1}" type="presOf" srcId="{FF74D899-8AF0-42FD-B5BC-5EC34A399E89}" destId="{701A0325-6D47-45C7-B0F8-48ED5F9CF5D5}" srcOrd="0" destOrd="0" presId="urn:microsoft.com/office/officeart/2005/8/layout/lProcess2"/>
    <dgm:cxn modelId="{C23A2791-9362-48F8-9B40-28EC143F01BF}" type="presOf" srcId="{491D2E94-D9FA-48F6-9D3B-EBB06817B829}" destId="{ED45F6D1-B337-4E2C-813E-BC2F3DFA0CCD}" srcOrd="0" destOrd="0" presId="urn:microsoft.com/office/officeart/2005/8/layout/lProcess2"/>
    <dgm:cxn modelId="{566F6199-9004-40CA-8DA6-2554B6DC7405}" type="presOf" srcId="{FF74D899-8AF0-42FD-B5BC-5EC34A399E89}" destId="{35BC1A1B-27BD-4637-8066-BB83060C1E11}" srcOrd="1" destOrd="0" presId="urn:microsoft.com/office/officeart/2005/8/layout/lProcess2"/>
    <dgm:cxn modelId="{30D807A9-99EB-41C3-B7C7-297F82EF993A}" srcId="{FF74D899-8AF0-42FD-B5BC-5EC34A399E89}" destId="{73B28786-146B-4779-9947-86E1BDFA4FBB}" srcOrd="0" destOrd="0" parTransId="{3232F56E-EE5A-4BC6-ABA2-C3F7D2955376}" sibTransId="{829BD3AE-FE3F-4282-A5FF-7A1258D21F3F}"/>
    <dgm:cxn modelId="{03DC56C2-FDA0-4493-87E8-8A6958547705}" type="presOf" srcId="{F67678A6-BAA1-4D6D-9189-DF90C5BC385B}" destId="{95EA64EF-142C-4186-94E1-0ADC8E6F5545}" srcOrd="0" destOrd="0" presId="urn:microsoft.com/office/officeart/2005/8/layout/lProcess2"/>
    <dgm:cxn modelId="{C6F960C3-8910-483C-9757-0AE1508D63CA}" type="presOf" srcId="{27349B55-0827-436D-B441-D5DAA9D0C3F7}" destId="{8759AAFB-A037-46B3-AD14-646F373C457C}" srcOrd="0" destOrd="0" presId="urn:microsoft.com/office/officeart/2005/8/layout/lProcess2"/>
    <dgm:cxn modelId="{EAE9D1C6-CEAB-4F86-BE9B-6AFFE7C54109}" type="presOf" srcId="{27349B55-0827-436D-B441-D5DAA9D0C3F7}" destId="{B8DE7716-7D02-4828-8167-E797D9B6BEEB}" srcOrd="1" destOrd="0" presId="urn:microsoft.com/office/officeart/2005/8/layout/lProcess2"/>
    <dgm:cxn modelId="{002AAAC8-CC8A-4050-8DA3-0D701F93AD81}" srcId="{491D2E94-D9FA-48F6-9D3B-EBB06817B829}" destId="{FF74D899-8AF0-42FD-B5BC-5EC34A399E89}" srcOrd="0" destOrd="0" parTransId="{9EE50F42-052B-49BF-8618-4887C88E28EB}" sibTransId="{C6378F6D-BF9F-4B0D-8D77-95FC27E74634}"/>
    <dgm:cxn modelId="{488BB6E2-8135-4AE4-8117-171E01B6480C}" srcId="{491D2E94-D9FA-48F6-9D3B-EBB06817B829}" destId="{27349B55-0827-436D-B441-D5DAA9D0C3F7}" srcOrd="1" destOrd="0" parTransId="{06D35060-256D-466E-8AFB-C57090472C63}" sibTransId="{89A56F3C-1D58-4C92-804B-799171C1DF0D}"/>
    <dgm:cxn modelId="{484088CF-2B72-4DA4-9F2A-751C6D9B75DD}" type="presParOf" srcId="{ED45F6D1-B337-4E2C-813E-BC2F3DFA0CCD}" destId="{9E9163B2-5E34-4E4E-A823-8DA2305E45AA}" srcOrd="0" destOrd="0" presId="urn:microsoft.com/office/officeart/2005/8/layout/lProcess2"/>
    <dgm:cxn modelId="{876567F2-054C-4D93-BDC8-66B933F30FE3}" type="presParOf" srcId="{9E9163B2-5E34-4E4E-A823-8DA2305E45AA}" destId="{701A0325-6D47-45C7-B0F8-48ED5F9CF5D5}" srcOrd="0" destOrd="0" presId="urn:microsoft.com/office/officeart/2005/8/layout/lProcess2"/>
    <dgm:cxn modelId="{0E1F4210-8667-4A06-9331-B7C7208F1A4B}" type="presParOf" srcId="{9E9163B2-5E34-4E4E-A823-8DA2305E45AA}" destId="{35BC1A1B-27BD-4637-8066-BB83060C1E11}" srcOrd="1" destOrd="0" presId="urn:microsoft.com/office/officeart/2005/8/layout/lProcess2"/>
    <dgm:cxn modelId="{AEE61E66-1590-486B-9D5D-25BB6B8891ED}" type="presParOf" srcId="{9E9163B2-5E34-4E4E-A823-8DA2305E45AA}" destId="{4233F47E-3779-4368-9CE6-55AC3CA2DE2D}" srcOrd="2" destOrd="0" presId="urn:microsoft.com/office/officeart/2005/8/layout/lProcess2"/>
    <dgm:cxn modelId="{D8163256-0AB9-4FE5-98FB-2617073D734E}" type="presParOf" srcId="{4233F47E-3779-4368-9CE6-55AC3CA2DE2D}" destId="{18992A6D-921D-46F1-A533-F44CC4729131}" srcOrd="0" destOrd="0" presId="urn:microsoft.com/office/officeart/2005/8/layout/lProcess2"/>
    <dgm:cxn modelId="{99BA93F4-8D35-454F-BFF1-5D720E8005CD}" type="presParOf" srcId="{18992A6D-921D-46F1-A533-F44CC4729131}" destId="{AD056817-08CC-4783-AD5D-E9B1C8546E92}" srcOrd="0" destOrd="0" presId="urn:microsoft.com/office/officeart/2005/8/layout/lProcess2"/>
    <dgm:cxn modelId="{E6240DA0-F889-44C4-93F4-634A53FC1539}" type="presParOf" srcId="{ED45F6D1-B337-4E2C-813E-BC2F3DFA0CCD}" destId="{A2C74428-AA28-4DF7-B0FF-F03F5111B40F}" srcOrd="1" destOrd="0" presId="urn:microsoft.com/office/officeart/2005/8/layout/lProcess2"/>
    <dgm:cxn modelId="{5E42E981-EE7A-4083-B592-AD5B5F9FA288}" type="presParOf" srcId="{ED45F6D1-B337-4E2C-813E-BC2F3DFA0CCD}" destId="{E294597F-3285-49A9-B4FF-2707A9A49FDF}" srcOrd="2" destOrd="0" presId="urn:microsoft.com/office/officeart/2005/8/layout/lProcess2"/>
    <dgm:cxn modelId="{1CD2FF7F-D822-4A47-8289-07D979927359}" type="presParOf" srcId="{E294597F-3285-49A9-B4FF-2707A9A49FDF}" destId="{8759AAFB-A037-46B3-AD14-646F373C457C}" srcOrd="0" destOrd="0" presId="urn:microsoft.com/office/officeart/2005/8/layout/lProcess2"/>
    <dgm:cxn modelId="{E1E99F40-E5C7-4730-AB2C-23F5E5319B67}" type="presParOf" srcId="{E294597F-3285-49A9-B4FF-2707A9A49FDF}" destId="{B8DE7716-7D02-4828-8167-E797D9B6BEEB}" srcOrd="1" destOrd="0" presId="urn:microsoft.com/office/officeart/2005/8/layout/lProcess2"/>
    <dgm:cxn modelId="{08A12E0C-77EA-46D5-8B31-18D5F44FD169}" type="presParOf" srcId="{E294597F-3285-49A9-B4FF-2707A9A49FDF}" destId="{85AC343A-70AE-4079-82CE-F210B3E1AD0D}" srcOrd="2" destOrd="0" presId="urn:microsoft.com/office/officeart/2005/8/layout/lProcess2"/>
    <dgm:cxn modelId="{E24BA7CD-6CB9-4716-97CE-D777FCEAA266}" type="presParOf" srcId="{85AC343A-70AE-4079-82CE-F210B3E1AD0D}" destId="{0D0486AE-C15D-4CB6-B039-21409C79F514}" srcOrd="0" destOrd="0" presId="urn:microsoft.com/office/officeart/2005/8/layout/lProcess2"/>
    <dgm:cxn modelId="{C77C2988-9525-47D7-8A96-ABE256860016}" type="presParOf" srcId="{0D0486AE-C15D-4CB6-B039-21409C79F514}" destId="{95EA64EF-142C-4186-94E1-0ADC8E6F554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29D51C-5FDB-44A3-A820-6F654CFD8CB5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4543223E-6302-4533-9077-099108FDC28A}">
      <dgm:prSet/>
      <dgm:spPr/>
      <dgm:t>
        <a:bodyPr/>
        <a:lstStyle/>
        <a:p>
          <a:r>
            <a:rPr lang="en-US" dirty="0"/>
            <a:t>Biomarkers of Mucosal Safety</a:t>
          </a:r>
        </a:p>
      </dgm:t>
    </dgm:pt>
    <dgm:pt modelId="{D34ACC03-AA93-413B-8B31-78152D77C94C}" type="parTrans" cxnId="{CA2F9C1A-FC53-43A5-9DFA-C4D5E4ECBCBB}">
      <dgm:prSet/>
      <dgm:spPr/>
      <dgm:t>
        <a:bodyPr/>
        <a:lstStyle/>
        <a:p>
          <a:endParaRPr lang="en-US"/>
        </a:p>
      </dgm:t>
    </dgm:pt>
    <dgm:pt modelId="{03C9D2AC-10B0-44F3-8A5D-744542637064}" type="sibTrans" cxnId="{CA2F9C1A-FC53-43A5-9DFA-C4D5E4ECBCBB}">
      <dgm:prSet/>
      <dgm:spPr/>
      <dgm:t>
        <a:bodyPr/>
        <a:lstStyle/>
        <a:p>
          <a:endParaRPr lang="en-US"/>
        </a:p>
      </dgm:t>
    </dgm:pt>
    <dgm:pt modelId="{04E8EE88-827D-4C4F-BF56-D4DF9B864069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Rectal histology</a:t>
          </a:r>
        </a:p>
      </dgm:t>
    </dgm:pt>
    <dgm:pt modelId="{7AAB472D-4CC4-4D4C-B082-D6C02F968AF8}" type="parTrans" cxnId="{BEA4F5E0-9DA2-407B-84CF-FEA176FE7750}">
      <dgm:prSet/>
      <dgm:spPr/>
      <dgm:t>
        <a:bodyPr/>
        <a:lstStyle/>
        <a:p>
          <a:endParaRPr lang="en-US"/>
        </a:p>
      </dgm:t>
    </dgm:pt>
    <dgm:pt modelId="{10B30996-E39D-42E7-991F-93CABF38EAD8}" type="sibTrans" cxnId="{BEA4F5E0-9DA2-407B-84CF-FEA176FE7750}">
      <dgm:prSet/>
      <dgm:spPr/>
      <dgm:t>
        <a:bodyPr/>
        <a:lstStyle/>
        <a:p>
          <a:endParaRPr lang="en-US"/>
        </a:p>
      </dgm:t>
    </dgm:pt>
    <dgm:pt modelId="{4692DA41-7DF1-4EBD-A246-0C71B1B45AC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Ex Vivo Antiviral Activity</a:t>
          </a:r>
        </a:p>
      </dgm:t>
    </dgm:pt>
    <dgm:pt modelId="{8F8D0511-B282-4523-BD67-D0E3BEBDBA70}" type="parTrans" cxnId="{57C4C287-4E79-43EA-9BCC-A793F4791A59}">
      <dgm:prSet/>
      <dgm:spPr/>
      <dgm:t>
        <a:bodyPr/>
        <a:lstStyle/>
        <a:p>
          <a:endParaRPr lang="en-US"/>
        </a:p>
      </dgm:t>
    </dgm:pt>
    <dgm:pt modelId="{168FE5DD-8326-44BC-AAFA-FEABB61BEA1A}" type="sibTrans" cxnId="{57C4C287-4E79-43EA-9BCC-A793F4791A59}">
      <dgm:prSet/>
      <dgm:spPr/>
      <dgm:t>
        <a:bodyPr/>
        <a:lstStyle/>
        <a:p>
          <a:endParaRPr lang="en-US"/>
        </a:p>
      </dgm:t>
    </dgm:pt>
    <dgm:pt modelId="{E4AFA8A1-A9C1-45F7-AD00-4CC7B7CFCE1D}">
      <dgm:prSet/>
      <dgm:spPr/>
      <dgm:t>
        <a:bodyPr/>
        <a:lstStyle/>
        <a:p>
          <a:r>
            <a:rPr lang="en-US" dirty="0">
              <a:solidFill>
                <a:schemeClr val="tx1">
                  <a:lumMod val="65000"/>
                  <a:lumOff val="35000"/>
                </a:schemeClr>
              </a:solidFill>
            </a:rPr>
            <a:t>Changes in HIV=1 p24 levels in colorectal explant culture supernatant</a:t>
          </a:r>
        </a:p>
      </dgm:t>
    </dgm:pt>
    <dgm:pt modelId="{B04A7863-A807-482E-86CF-11DF7AA268F9}" type="parTrans" cxnId="{33ADAAD9-7E81-49DE-AE13-CF13EAF1C519}">
      <dgm:prSet/>
      <dgm:spPr/>
      <dgm:t>
        <a:bodyPr/>
        <a:lstStyle/>
        <a:p>
          <a:endParaRPr lang="en-US"/>
        </a:p>
      </dgm:t>
    </dgm:pt>
    <dgm:pt modelId="{F6A7F92D-461C-424B-8AEB-2CB6B75FECA7}" type="sibTrans" cxnId="{33ADAAD9-7E81-49DE-AE13-CF13EAF1C519}">
      <dgm:prSet/>
      <dgm:spPr/>
      <dgm:t>
        <a:bodyPr/>
        <a:lstStyle/>
        <a:p>
          <a:endParaRPr lang="en-US"/>
        </a:p>
      </dgm:t>
    </dgm:pt>
    <dgm:pt modelId="{8060B7CC-1466-499A-8982-AA8FE43F048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Tissue archive</a:t>
          </a:r>
        </a:p>
      </dgm:t>
    </dgm:pt>
    <dgm:pt modelId="{0F303CDB-C5F7-4E17-A8EC-B60C9430F5CF}" type="parTrans" cxnId="{0D98E950-447F-4F49-94DA-DDF1173A9B03}">
      <dgm:prSet/>
      <dgm:spPr/>
    </dgm:pt>
    <dgm:pt modelId="{01737CA2-523A-4273-8C0A-0AC0D94A78C5}" type="sibTrans" cxnId="{0D98E950-447F-4F49-94DA-DDF1173A9B03}">
      <dgm:prSet/>
      <dgm:spPr/>
    </dgm:pt>
    <dgm:pt modelId="{3976DA19-CCEE-4D79-82EC-BC51B5B6A756}">
      <dgm:prSet/>
      <dgm:spPr/>
      <dgm:t>
        <a:bodyPr/>
        <a:lstStyle/>
        <a:p>
          <a:r>
            <a:rPr lang="en-US" dirty="0">
              <a:solidFill>
                <a:schemeClr val="tx1">
                  <a:lumMod val="65000"/>
                  <a:lumOff val="35000"/>
                </a:schemeClr>
              </a:solidFill>
            </a:rPr>
            <a:t>Anti-HIV activity in rectal fluid</a:t>
          </a:r>
        </a:p>
      </dgm:t>
    </dgm:pt>
    <dgm:pt modelId="{26FCD5CD-692C-4504-A8DD-A950AC951090}" type="parTrans" cxnId="{186E165E-A1BD-47B6-BE6D-D90453BBA457}">
      <dgm:prSet/>
      <dgm:spPr/>
    </dgm:pt>
    <dgm:pt modelId="{972A0C1B-5A5E-4DB2-8E28-DB5CE2FAFF60}" type="sibTrans" cxnId="{186E165E-A1BD-47B6-BE6D-D90453BBA457}">
      <dgm:prSet/>
      <dgm:spPr/>
    </dgm:pt>
    <dgm:pt modelId="{A05437E8-6C81-4990-991E-295BC634E97B}" type="pres">
      <dgm:prSet presAssocID="{5829D51C-5FDB-44A3-A820-6F654CFD8CB5}" presName="linear" presStyleCnt="0">
        <dgm:presLayoutVars>
          <dgm:animLvl val="lvl"/>
          <dgm:resizeHandles val="exact"/>
        </dgm:presLayoutVars>
      </dgm:prSet>
      <dgm:spPr/>
    </dgm:pt>
    <dgm:pt modelId="{F00687F6-651C-4C7E-B3A2-668E85A24FBF}" type="pres">
      <dgm:prSet presAssocID="{4543223E-6302-4533-9077-099108FDC28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FC1D6F3-836E-43C9-A420-26A9AE3287B5}" type="pres">
      <dgm:prSet presAssocID="{4543223E-6302-4533-9077-099108FDC28A}" presName="childText" presStyleLbl="revTx" presStyleIdx="0" presStyleCnt="2">
        <dgm:presLayoutVars>
          <dgm:bulletEnabled val="1"/>
        </dgm:presLayoutVars>
      </dgm:prSet>
      <dgm:spPr/>
    </dgm:pt>
    <dgm:pt modelId="{B244911D-634D-4E89-A08B-530653694A60}" type="pres">
      <dgm:prSet presAssocID="{4692DA41-7DF1-4EBD-A246-0C71B1B45AC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C7704FC-84F5-497E-995B-03A0BB36AA2C}" type="pres">
      <dgm:prSet presAssocID="{4692DA41-7DF1-4EBD-A246-0C71B1B45AC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71DA403-7171-4174-8554-861BA7CAE8D4}" type="presOf" srcId="{4543223E-6302-4533-9077-099108FDC28A}" destId="{F00687F6-651C-4C7E-B3A2-668E85A24FBF}" srcOrd="0" destOrd="0" presId="urn:microsoft.com/office/officeart/2005/8/layout/vList2"/>
    <dgm:cxn modelId="{CA2F9C1A-FC53-43A5-9DFA-C4D5E4ECBCBB}" srcId="{5829D51C-5FDB-44A3-A820-6F654CFD8CB5}" destId="{4543223E-6302-4533-9077-099108FDC28A}" srcOrd="0" destOrd="0" parTransId="{D34ACC03-AA93-413B-8B31-78152D77C94C}" sibTransId="{03C9D2AC-10B0-44F3-8A5D-744542637064}"/>
    <dgm:cxn modelId="{186E165E-A1BD-47B6-BE6D-D90453BBA457}" srcId="{4692DA41-7DF1-4EBD-A246-0C71B1B45AC1}" destId="{3976DA19-CCEE-4D79-82EC-BC51B5B6A756}" srcOrd="1" destOrd="0" parTransId="{26FCD5CD-692C-4504-A8DD-A950AC951090}" sibTransId="{972A0C1B-5A5E-4DB2-8E28-DB5CE2FAFF60}"/>
    <dgm:cxn modelId="{99C10C65-2547-4FB5-B983-5BC8943447E0}" type="presOf" srcId="{3976DA19-CCEE-4D79-82EC-BC51B5B6A756}" destId="{EC7704FC-84F5-497E-995B-03A0BB36AA2C}" srcOrd="0" destOrd="1" presId="urn:microsoft.com/office/officeart/2005/8/layout/vList2"/>
    <dgm:cxn modelId="{0D98E950-447F-4F49-94DA-DDF1173A9B03}" srcId="{4543223E-6302-4533-9077-099108FDC28A}" destId="{8060B7CC-1466-499A-8982-AA8FE43F048E}" srcOrd="1" destOrd="0" parTransId="{0F303CDB-C5F7-4E17-A8EC-B60C9430F5CF}" sibTransId="{01737CA2-523A-4273-8C0A-0AC0D94A78C5}"/>
    <dgm:cxn modelId="{57C4C287-4E79-43EA-9BCC-A793F4791A59}" srcId="{5829D51C-5FDB-44A3-A820-6F654CFD8CB5}" destId="{4692DA41-7DF1-4EBD-A246-0C71B1B45AC1}" srcOrd="1" destOrd="0" parTransId="{8F8D0511-B282-4523-BD67-D0E3BEBDBA70}" sibTransId="{168FE5DD-8326-44BC-AAFA-FEABB61BEA1A}"/>
    <dgm:cxn modelId="{245B2196-BF1A-499C-A02F-E008C3DD8FCF}" type="presOf" srcId="{4692DA41-7DF1-4EBD-A246-0C71B1B45AC1}" destId="{B244911D-634D-4E89-A08B-530653694A60}" srcOrd="0" destOrd="0" presId="urn:microsoft.com/office/officeart/2005/8/layout/vList2"/>
    <dgm:cxn modelId="{642A05A7-0067-4E1F-97B4-3DAC63C8203F}" type="presOf" srcId="{04E8EE88-827D-4C4F-BF56-D4DF9B864069}" destId="{CFC1D6F3-836E-43C9-A420-26A9AE3287B5}" srcOrd="0" destOrd="0" presId="urn:microsoft.com/office/officeart/2005/8/layout/vList2"/>
    <dgm:cxn modelId="{4E9B54B2-4389-4739-B245-904FA05849C4}" type="presOf" srcId="{8060B7CC-1466-499A-8982-AA8FE43F048E}" destId="{CFC1D6F3-836E-43C9-A420-26A9AE3287B5}" srcOrd="0" destOrd="1" presId="urn:microsoft.com/office/officeart/2005/8/layout/vList2"/>
    <dgm:cxn modelId="{2FF3C9CB-7941-4457-AB6E-C435B7E4D35F}" type="presOf" srcId="{5829D51C-5FDB-44A3-A820-6F654CFD8CB5}" destId="{A05437E8-6C81-4990-991E-295BC634E97B}" srcOrd="0" destOrd="0" presId="urn:microsoft.com/office/officeart/2005/8/layout/vList2"/>
    <dgm:cxn modelId="{33ADAAD9-7E81-49DE-AE13-CF13EAF1C519}" srcId="{4692DA41-7DF1-4EBD-A246-0C71B1B45AC1}" destId="{E4AFA8A1-A9C1-45F7-AD00-4CC7B7CFCE1D}" srcOrd="0" destOrd="0" parTransId="{B04A7863-A807-482E-86CF-11DF7AA268F9}" sibTransId="{F6A7F92D-461C-424B-8AEB-2CB6B75FECA7}"/>
    <dgm:cxn modelId="{E933F1DA-D8BF-4FE8-B3D4-AF70D04DB5FD}" type="presOf" srcId="{E4AFA8A1-A9C1-45F7-AD00-4CC7B7CFCE1D}" destId="{EC7704FC-84F5-497E-995B-03A0BB36AA2C}" srcOrd="0" destOrd="0" presId="urn:microsoft.com/office/officeart/2005/8/layout/vList2"/>
    <dgm:cxn modelId="{BEA4F5E0-9DA2-407B-84CF-FEA176FE7750}" srcId="{4543223E-6302-4533-9077-099108FDC28A}" destId="{04E8EE88-827D-4C4F-BF56-D4DF9B864069}" srcOrd="0" destOrd="0" parTransId="{7AAB472D-4CC4-4D4C-B082-D6C02F968AF8}" sibTransId="{10B30996-E39D-42E7-991F-93CABF38EAD8}"/>
    <dgm:cxn modelId="{B672A427-0B4B-43CC-9780-018A2FC07475}" type="presParOf" srcId="{A05437E8-6C81-4990-991E-295BC634E97B}" destId="{F00687F6-651C-4C7E-B3A2-668E85A24FBF}" srcOrd="0" destOrd="0" presId="urn:microsoft.com/office/officeart/2005/8/layout/vList2"/>
    <dgm:cxn modelId="{6C067367-DDEE-481A-9BDF-558B9F9AC57C}" type="presParOf" srcId="{A05437E8-6C81-4990-991E-295BC634E97B}" destId="{CFC1D6F3-836E-43C9-A420-26A9AE3287B5}" srcOrd="1" destOrd="0" presId="urn:microsoft.com/office/officeart/2005/8/layout/vList2"/>
    <dgm:cxn modelId="{817AF100-7951-4458-8207-9520CBBC298B}" type="presParOf" srcId="{A05437E8-6C81-4990-991E-295BC634E97B}" destId="{B244911D-634D-4E89-A08B-530653694A60}" srcOrd="2" destOrd="0" presId="urn:microsoft.com/office/officeart/2005/8/layout/vList2"/>
    <dgm:cxn modelId="{77EB1FE0-688F-4A48-A76F-74AD56505D05}" type="presParOf" srcId="{A05437E8-6C81-4990-991E-295BC634E97B}" destId="{EC7704FC-84F5-497E-995B-03A0BB36AA2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E0A61-2C96-4D42-AE32-9C31776CED85}">
      <dsp:nvSpPr>
        <dsp:cNvPr id="0" name=""/>
        <dsp:cNvSpPr/>
      </dsp:nvSpPr>
      <dsp:spPr>
        <a:xfrm>
          <a:off x="0" y="148595"/>
          <a:ext cx="4038600" cy="1216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Study Design: 	</a:t>
          </a:r>
        </a:p>
      </dsp:txBody>
      <dsp:txXfrm>
        <a:off x="59399" y="207994"/>
        <a:ext cx="3919802" cy="1098002"/>
      </dsp:txXfrm>
    </dsp:sp>
    <dsp:sp modelId="{EDC0D0BF-1594-4D24-BB6B-CCB6ACC39B37}">
      <dsp:nvSpPr>
        <dsp:cNvPr id="0" name=""/>
        <dsp:cNvSpPr/>
      </dsp:nvSpPr>
      <dsp:spPr>
        <a:xfrm>
          <a:off x="0" y="1357968"/>
          <a:ext cx="4038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Phase 1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Open label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Sequential does/volume escalation</a:t>
          </a:r>
        </a:p>
      </dsp:txBody>
      <dsp:txXfrm>
        <a:off x="0" y="1357968"/>
        <a:ext cx="4038600" cy="1076400"/>
      </dsp:txXfrm>
    </dsp:sp>
    <dsp:sp modelId="{026B780F-3A36-4D51-B129-763B1F0DDEE9}">
      <dsp:nvSpPr>
        <dsp:cNvPr id="0" name=""/>
        <dsp:cNvSpPr/>
      </dsp:nvSpPr>
      <dsp:spPr>
        <a:xfrm>
          <a:off x="0" y="2434368"/>
          <a:ext cx="4038600" cy="1216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Study Population: </a:t>
          </a:r>
        </a:p>
      </dsp:txBody>
      <dsp:txXfrm>
        <a:off x="59399" y="2493767"/>
        <a:ext cx="3919802" cy="1098002"/>
      </dsp:txXfrm>
    </dsp:sp>
    <dsp:sp modelId="{A8AD8D69-9883-4FAA-B8AA-7FE529E7D2CE}">
      <dsp:nvSpPr>
        <dsp:cNvPr id="0" name=""/>
        <dsp:cNvSpPr/>
      </dsp:nvSpPr>
      <dsp:spPr>
        <a:xfrm>
          <a:off x="0" y="3651168"/>
          <a:ext cx="4038600" cy="1177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HIV-uninfected men and women (cis or transgender)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History of consensual RAI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18 years or older at screening</a:t>
          </a:r>
        </a:p>
      </dsp:txBody>
      <dsp:txXfrm>
        <a:off x="0" y="3651168"/>
        <a:ext cx="4038600" cy="11773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18EC7-294F-48D6-9766-9073DBB0162F}">
      <dsp:nvSpPr>
        <dsp:cNvPr id="0" name=""/>
        <dsp:cNvSpPr/>
      </dsp:nvSpPr>
      <dsp:spPr>
        <a:xfrm>
          <a:off x="0" y="11624"/>
          <a:ext cx="4038600" cy="1198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Sample Size: </a:t>
          </a:r>
        </a:p>
      </dsp:txBody>
      <dsp:txXfrm>
        <a:off x="58485" y="70109"/>
        <a:ext cx="3921630" cy="1081110"/>
      </dsp:txXfrm>
    </dsp:sp>
    <dsp:sp modelId="{EF416EDF-56D9-4F73-92B7-E2C1268A2D96}">
      <dsp:nvSpPr>
        <dsp:cNvPr id="0" name=""/>
        <dsp:cNvSpPr/>
      </dsp:nvSpPr>
      <dsp:spPr>
        <a:xfrm>
          <a:off x="0" y="1209704"/>
          <a:ext cx="40386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12 participants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Approximately 6 at each site: 3 men, 3 women</a:t>
          </a:r>
        </a:p>
      </dsp:txBody>
      <dsp:txXfrm>
        <a:off x="0" y="1209704"/>
        <a:ext cx="4038600" cy="1059840"/>
      </dsp:txXfrm>
    </dsp:sp>
    <dsp:sp modelId="{1CDEA8AE-2257-404F-8565-959563AD19E6}">
      <dsp:nvSpPr>
        <dsp:cNvPr id="0" name=""/>
        <dsp:cNvSpPr/>
      </dsp:nvSpPr>
      <dsp:spPr>
        <a:xfrm>
          <a:off x="0" y="2269544"/>
          <a:ext cx="4038600" cy="1198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Study Duration: </a:t>
          </a:r>
        </a:p>
      </dsp:txBody>
      <dsp:txXfrm>
        <a:off x="58485" y="2328029"/>
        <a:ext cx="3921630" cy="1081110"/>
      </dsp:txXfrm>
    </dsp:sp>
    <dsp:sp modelId="{F3153D67-39B5-4583-987B-8EF219541730}">
      <dsp:nvSpPr>
        <dsp:cNvPr id="0" name=""/>
        <dsp:cNvSpPr/>
      </dsp:nvSpPr>
      <dsp:spPr>
        <a:xfrm>
          <a:off x="0" y="3467624"/>
          <a:ext cx="4038600" cy="14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11-13 months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6-8 month accrual period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3-5 months of per-participant follow-up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95% retention target</a:t>
          </a:r>
        </a:p>
      </dsp:txBody>
      <dsp:txXfrm>
        <a:off x="0" y="3467624"/>
        <a:ext cx="4038600" cy="1490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A0325-6D47-45C7-B0F8-48ED5F9CF5D5}">
      <dsp:nvSpPr>
        <dsp:cNvPr id="0" name=""/>
        <dsp:cNvSpPr/>
      </dsp:nvSpPr>
      <dsp:spPr>
        <a:xfrm>
          <a:off x="4140" y="0"/>
          <a:ext cx="3982617" cy="3194206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Acceptability</a:t>
          </a:r>
        </a:p>
      </dsp:txBody>
      <dsp:txXfrm>
        <a:off x="4140" y="0"/>
        <a:ext cx="3982617" cy="958261"/>
      </dsp:txXfrm>
    </dsp:sp>
    <dsp:sp modelId="{AD056817-08CC-4783-AD5D-E9B1C8546E92}">
      <dsp:nvSpPr>
        <dsp:cNvPr id="0" name=""/>
        <dsp:cNvSpPr/>
      </dsp:nvSpPr>
      <dsp:spPr>
        <a:xfrm>
          <a:off x="402401" y="958261"/>
          <a:ext cx="3186093" cy="20762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Compare acceptability of gel formulation across three rectally administered </a:t>
          </a:r>
          <a:r>
            <a:rPr lang="en-US" sz="2500" kern="1200"/>
            <a:t>doses by self report</a:t>
          </a:r>
          <a:endParaRPr lang="en-US" sz="2500" kern="1200" dirty="0"/>
        </a:p>
      </dsp:txBody>
      <dsp:txXfrm>
        <a:off x="463212" y="1019072"/>
        <a:ext cx="3064471" cy="1954611"/>
      </dsp:txXfrm>
    </dsp:sp>
    <dsp:sp modelId="{8759AAFB-A037-46B3-AD14-646F373C457C}">
      <dsp:nvSpPr>
        <dsp:cNvPr id="0" name=""/>
        <dsp:cNvSpPr/>
      </dsp:nvSpPr>
      <dsp:spPr>
        <a:xfrm>
          <a:off x="4285453" y="0"/>
          <a:ext cx="3982617" cy="3194206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Vaginal PK</a:t>
          </a:r>
        </a:p>
      </dsp:txBody>
      <dsp:txXfrm>
        <a:off x="4285453" y="0"/>
        <a:ext cx="3982617" cy="958261"/>
      </dsp:txXfrm>
    </dsp:sp>
    <dsp:sp modelId="{95EA64EF-142C-4186-94E1-0ADC8E6F5545}">
      <dsp:nvSpPr>
        <dsp:cNvPr id="0" name=""/>
        <dsp:cNvSpPr/>
      </dsp:nvSpPr>
      <dsp:spPr>
        <a:xfrm>
          <a:off x="4683715" y="958261"/>
          <a:ext cx="3186093" cy="20762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Characterize PK of MIV-150 </a:t>
          </a:r>
          <a:r>
            <a:rPr lang="en-US" sz="2500" kern="1200" dirty="0"/>
            <a:t>concentrations in vaginal fluid following rectal gel application</a:t>
          </a:r>
        </a:p>
      </dsp:txBody>
      <dsp:txXfrm>
        <a:off x="4744526" y="1019072"/>
        <a:ext cx="3064471" cy="19546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0687F6-651C-4C7E-B3A2-668E85A24FBF}">
      <dsp:nvSpPr>
        <dsp:cNvPr id="0" name=""/>
        <dsp:cNvSpPr/>
      </dsp:nvSpPr>
      <dsp:spPr>
        <a:xfrm>
          <a:off x="0" y="24750"/>
          <a:ext cx="8272211" cy="8154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Biomarkers of Mucosal Safety</a:t>
          </a:r>
        </a:p>
      </dsp:txBody>
      <dsp:txXfrm>
        <a:off x="39809" y="64559"/>
        <a:ext cx="8192593" cy="735872"/>
      </dsp:txXfrm>
    </dsp:sp>
    <dsp:sp modelId="{CFC1D6F3-836E-43C9-A420-26A9AE3287B5}">
      <dsp:nvSpPr>
        <dsp:cNvPr id="0" name=""/>
        <dsp:cNvSpPr/>
      </dsp:nvSpPr>
      <dsp:spPr>
        <a:xfrm>
          <a:off x="0" y="840240"/>
          <a:ext cx="8272211" cy="932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643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>
              <a:solidFill>
                <a:schemeClr val="tx1"/>
              </a:solidFill>
            </a:rPr>
            <a:t>Rectal histology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>
              <a:solidFill>
                <a:schemeClr val="tx1"/>
              </a:solidFill>
            </a:rPr>
            <a:t>Tissue archive</a:t>
          </a:r>
        </a:p>
      </dsp:txBody>
      <dsp:txXfrm>
        <a:off x="0" y="840240"/>
        <a:ext cx="8272211" cy="932535"/>
      </dsp:txXfrm>
    </dsp:sp>
    <dsp:sp modelId="{B244911D-634D-4E89-A08B-530653694A60}">
      <dsp:nvSpPr>
        <dsp:cNvPr id="0" name=""/>
        <dsp:cNvSpPr/>
      </dsp:nvSpPr>
      <dsp:spPr>
        <a:xfrm>
          <a:off x="0" y="1772775"/>
          <a:ext cx="8272211" cy="81549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Ex Vivo Antiviral Activity</a:t>
          </a:r>
        </a:p>
      </dsp:txBody>
      <dsp:txXfrm>
        <a:off x="39809" y="1812584"/>
        <a:ext cx="8192593" cy="735872"/>
      </dsp:txXfrm>
    </dsp:sp>
    <dsp:sp modelId="{EC7704FC-84F5-497E-995B-03A0BB36AA2C}">
      <dsp:nvSpPr>
        <dsp:cNvPr id="0" name=""/>
        <dsp:cNvSpPr/>
      </dsp:nvSpPr>
      <dsp:spPr>
        <a:xfrm>
          <a:off x="0" y="2588265"/>
          <a:ext cx="8272211" cy="1302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643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>
              <a:solidFill>
                <a:schemeClr val="tx1">
                  <a:lumMod val="65000"/>
                  <a:lumOff val="35000"/>
                </a:schemeClr>
              </a:solidFill>
            </a:rPr>
            <a:t>Changes in HIV=1 p24 levels in colorectal explant culture supernatant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>
              <a:solidFill>
                <a:schemeClr val="tx1">
                  <a:lumMod val="65000"/>
                  <a:lumOff val="35000"/>
                </a:schemeClr>
              </a:solidFill>
            </a:rPr>
            <a:t>Anti-HIV activity in rectal fluid</a:t>
          </a:r>
        </a:p>
      </dsp:txBody>
      <dsp:txXfrm>
        <a:off x="0" y="2588265"/>
        <a:ext cx="8272211" cy="1302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26844-DDA8-4F7B-B36E-51102707B793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1F3A3-444E-4AA7-9C4B-AAE84E947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2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Both men (cis or transgender) and women (cis or transgender)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1F3A3-444E-4AA7-9C4B-AAE84E9478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29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Light- not applicable to Bangkok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1F3A3-444E-4AA7-9C4B-AAE84E9478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55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1F3A3-444E-4AA7-9C4B-AAE84E9478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57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1F3A3-444E-4AA7-9C4B-AAE84E9478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4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74007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1886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4007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52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247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696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696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51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268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2451"/>
            <a:ext cx="4040188" cy="42873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268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2451"/>
            <a:ext cx="4041775" cy="42873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262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636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9F730E-4205-4F52-BA25-B8DEB754FE44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3D93B44-5172-4E2B-A395-519ABCEEB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3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75" y="758952"/>
            <a:ext cx="8729561" cy="356616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MTN-037</a:t>
            </a:r>
            <a:br>
              <a:rPr lang="en-US" dirty="0"/>
            </a:br>
            <a:r>
              <a:rPr lang="en-US" dirty="0"/>
              <a:t>Protocol Overview</a:t>
            </a:r>
          </a:p>
        </p:txBody>
      </p:sp>
    </p:spTree>
    <p:extLst>
      <p:ext uri="{BB962C8B-B14F-4D97-AF65-F5344CB8AC3E}">
        <p14:creationId xmlns:p14="http://schemas.microsoft.com/office/powerpoint/2010/main" val="341238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Exclusion Criteria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6370" y="1690689"/>
            <a:ext cx="4214942" cy="4976811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Lab abnormalities (see E1 in protocol for full list)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Known adverse reaction to latex or polyurethane (ever)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Anticipated use of and/or unwillingness to abstain from the anticoagulant and/or rectally-administered medications during study participation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Known adverse reaction to any of the components of the study product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Use of </a:t>
            </a:r>
            <a:r>
              <a:rPr lang="en-US" sz="1600" dirty="0" err="1"/>
              <a:t>PrEP</a:t>
            </a:r>
            <a:r>
              <a:rPr lang="en-US" sz="1600" dirty="0"/>
              <a:t> (within 1 month</a:t>
            </a:r>
            <a:r>
              <a:rPr lang="en-US" sz="1600"/>
              <a:t>) prior to Enrollment or intention to use PrEP during trial participation</a:t>
            </a:r>
          </a:p>
          <a:p>
            <a:pPr>
              <a:buFont typeface="+mj-lt"/>
              <a:buAutoNum type="arabicPeriod"/>
            </a:pPr>
            <a:r>
              <a:rPr lang="en-US" sz="1600"/>
              <a:t>Use of PEP </a:t>
            </a:r>
            <a:r>
              <a:rPr lang="en-US" sz="1600" dirty="0"/>
              <a:t>(within 3 months</a:t>
            </a:r>
            <a:r>
              <a:rPr lang="en-US" sz="1600"/>
              <a:t>) prior to Enrollment</a:t>
            </a:r>
          </a:p>
          <a:p>
            <a:pPr>
              <a:buFont typeface="+mj-lt"/>
              <a:buAutoNum type="arabicPeriod"/>
            </a:pPr>
            <a:r>
              <a:rPr lang="en-US" sz="1600"/>
              <a:t>Condomless RAI and/or penile-vaginal intercourse with HIV+ or unknown status partner in the 6 months prior to Enrollment</a:t>
            </a:r>
          </a:p>
          <a:p>
            <a:pPr marL="0" indent="0">
              <a:buNone/>
            </a:pPr>
            <a:endParaRPr lang="en-US" sz="160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36950" y="1690689"/>
            <a:ext cx="4226298" cy="4976811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 startAt="8"/>
            </a:pPr>
            <a:r>
              <a:rPr lang="en-US" sz="1600"/>
              <a:t>Non-therapeutic injection drug use in the 12 months</a:t>
            </a:r>
          </a:p>
          <a:p>
            <a:pPr>
              <a:buFont typeface="+mj-lt"/>
              <a:buAutoNum type="arabicPeriod" startAt="8"/>
            </a:pPr>
            <a:r>
              <a:rPr lang="en-US" sz="1600"/>
              <a:t>Participation </a:t>
            </a:r>
            <a:r>
              <a:rPr lang="en-US" sz="1600" dirty="0"/>
              <a:t>in research studies with drugs, medical devices, genital or rectal products, or vaccines within 30 days enrollment</a:t>
            </a:r>
          </a:p>
          <a:p>
            <a:pPr>
              <a:buFont typeface="+mj-lt"/>
              <a:buAutoNum type="arabicPeriod" startAt="8"/>
            </a:pPr>
            <a:r>
              <a:rPr lang="en-US" sz="1600" dirty="0"/>
              <a:t>Gynecologic, genital, or rectal procedures 60 days or less prior to enrollment, or rectal biopsy 7 days or less prior to enrollment</a:t>
            </a:r>
          </a:p>
          <a:p>
            <a:pPr>
              <a:buFont typeface="+mj-lt"/>
              <a:buAutoNum type="arabicPeriod" startAt="8"/>
            </a:pPr>
            <a:r>
              <a:rPr lang="en-US" sz="1600" dirty="0"/>
              <a:t>Diagnosis or treatment of any anogenital STI in the past 3 months; active pharyngeal, anorectal infection or RTI requiring treatment; current symptomatic UTI</a:t>
            </a:r>
          </a:p>
          <a:p>
            <a:pPr>
              <a:buFont typeface="+mj-lt"/>
              <a:buAutoNum type="arabicPeriod" startAt="8"/>
            </a:pPr>
            <a:r>
              <a:rPr lang="en-US" sz="1600" dirty="0"/>
              <a:t>Pregnant, breastfeeding, planning pregnancy, or last pregnancy outcome 90 days or less from screening</a:t>
            </a:r>
          </a:p>
          <a:p>
            <a:pPr>
              <a:buFont typeface="+mj-lt"/>
              <a:buAutoNum type="arabicPeriod" startAt="8"/>
            </a:pPr>
            <a:r>
              <a:rPr lang="en-US" sz="1600" dirty="0" err="1"/>
              <a:t>IoR</a:t>
            </a:r>
            <a:r>
              <a:rPr lang="en-US" sz="1600" dirty="0"/>
              <a:t> discretion</a:t>
            </a:r>
          </a:p>
        </p:txBody>
      </p:sp>
    </p:spTree>
    <p:extLst>
      <p:ext uri="{BB962C8B-B14F-4D97-AF65-F5344CB8AC3E}">
        <p14:creationId xmlns:p14="http://schemas.microsoft.com/office/powerpoint/2010/main" val="642073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</p:spTree>
    <p:extLst>
      <p:ext uri="{BB962C8B-B14F-4D97-AF65-F5344CB8AC3E}">
        <p14:creationId xmlns:p14="http://schemas.microsoft.com/office/powerpoint/2010/main" val="223878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2E3A-9CE8-4C7E-9764-D0703FDA3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3280728"/>
            <a:ext cx="8229600" cy="1143000"/>
          </a:xfrm>
        </p:spPr>
        <p:txBody>
          <a:bodyPr/>
          <a:lstStyle/>
          <a:p>
            <a:r>
              <a:rPr lang="en-US" b="1" dirty="0"/>
              <a:t>A Phase 1 Safety and Pharmacokinetic Study of PC-1005 (MIV-150/Zinc</a:t>
            </a:r>
            <a:br>
              <a:rPr lang="en-US" b="1" dirty="0"/>
            </a:br>
            <a:r>
              <a:rPr lang="en-US" b="1" dirty="0"/>
              <a:t>Acetate/Carrageenan Gel) Administered Rectally to HIV-1 Seronegative Adults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1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 and Population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D14E14-BA86-439B-816E-87A0BD07273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8635580"/>
              </p:ext>
            </p:extLst>
          </p:nvPr>
        </p:nvGraphicFramePr>
        <p:xfrm>
          <a:off x="457200" y="1463040"/>
          <a:ext cx="4038600" cy="4969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50EAE9-2AC9-4F4D-8240-B45396F5B23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58787188"/>
              </p:ext>
            </p:extLst>
          </p:nvPr>
        </p:nvGraphicFramePr>
        <p:xfrm>
          <a:off x="4648200" y="1600200"/>
          <a:ext cx="4038600" cy="4969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9231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AA4F462-6B05-4390-9AC8-12AD972B4476}"/>
              </a:ext>
            </a:extLst>
          </p:cNvPr>
          <p:cNvSpPr/>
          <p:nvPr/>
        </p:nvSpPr>
        <p:spPr>
          <a:xfrm>
            <a:off x="5558790" y="2777490"/>
            <a:ext cx="3268980" cy="19088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Objective: To characterize the systemic and compartmental PK of MIV-150 following rectal gel application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B0E967-9AE3-40CA-8D26-4E72D4C246CF}"/>
              </a:ext>
            </a:extLst>
          </p:cNvPr>
          <p:cNvSpPr/>
          <p:nvPr/>
        </p:nvSpPr>
        <p:spPr>
          <a:xfrm>
            <a:off x="5558790" y="4674552"/>
            <a:ext cx="3268980" cy="18862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Endpoints: MIV-150 concentrations in plasma, rectal fluid, rectal mucosal tissue homogenates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EB72F6-0499-4152-AA4A-6D0BC39E1831}"/>
              </a:ext>
            </a:extLst>
          </p:cNvPr>
          <p:cNvSpPr/>
          <p:nvPr/>
        </p:nvSpPr>
        <p:spPr>
          <a:xfrm>
            <a:off x="1085850" y="2777490"/>
            <a:ext cx="3268980" cy="19088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Objective: To evaluate the safety of PC-1005 gel when applied rectally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20E56E-EC61-416F-812E-FB1868985E49}"/>
              </a:ext>
            </a:extLst>
          </p:cNvPr>
          <p:cNvSpPr/>
          <p:nvPr/>
        </p:nvSpPr>
        <p:spPr>
          <a:xfrm>
            <a:off x="1085850" y="4674552"/>
            <a:ext cx="3268980" cy="18862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Endpoint: Grade 2 or higher AEs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Study Objectives: Primary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B53EE5B-52AA-4686-8B6B-4CB598F171B4}"/>
              </a:ext>
            </a:extLst>
          </p:cNvPr>
          <p:cNvSpPr/>
          <p:nvPr/>
        </p:nvSpPr>
        <p:spPr>
          <a:xfrm>
            <a:off x="285750" y="1805940"/>
            <a:ext cx="1417320" cy="139446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Safety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F442A6B-1347-426F-91CF-716B9C3BCD03}"/>
              </a:ext>
            </a:extLst>
          </p:cNvPr>
          <p:cNvSpPr/>
          <p:nvPr/>
        </p:nvSpPr>
        <p:spPr>
          <a:xfrm>
            <a:off x="4735830" y="1805940"/>
            <a:ext cx="1417320" cy="139446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PK</a:t>
            </a:r>
          </a:p>
        </p:txBody>
      </p:sp>
    </p:spTree>
    <p:extLst>
      <p:ext uri="{BB962C8B-B14F-4D97-AF65-F5344CB8AC3E}">
        <p14:creationId xmlns:p14="http://schemas.microsoft.com/office/powerpoint/2010/main" val="273230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Study Objectives: Secondary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A16DE4-E2DC-4F48-962F-26EE9027BC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190470"/>
              </p:ext>
            </p:extLst>
          </p:nvPr>
        </p:nvGraphicFramePr>
        <p:xfrm>
          <a:off x="435894" y="1835397"/>
          <a:ext cx="8272211" cy="3194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513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Study Objectives: Exploratory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757D2A-731C-4F76-A9BF-4D463CBDD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466735"/>
              </p:ext>
            </p:extLst>
          </p:nvPr>
        </p:nvGraphicFramePr>
        <p:xfrm>
          <a:off x="435894" y="1911596"/>
          <a:ext cx="8272211" cy="3915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9008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Study Regimen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1357" y="1968352"/>
            <a:ext cx="7293935" cy="461320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Three doses of PC-1005 rectally administered by study staff in the </a:t>
            </a:r>
            <a:r>
              <a:rPr lang="en-US"/>
              <a:t>clinic.</a:t>
            </a:r>
          </a:p>
          <a:p>
            <a:endParaRPr lang="en-US" dirty="0"/>
          </a:p>
          <a:p>
            <a:r>
              <a:rPr lang="en-US"/>
              <a:t>Dose volumes will increase with each application: 4 ml, 16 ml, 32 ml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Safety </a:t>
            </a:r>
            <a:r>
              <a:rPr lang="en-US" dirty="0"/>
              <a:t>laboratory tests, PK, and PD assessments performed within 24 hours of </a:t>
            </a:r>
            <a:r>
              <a:rPr lang="en-US"/>
              <a:t>each administration</a:t>
            </a:r>
          </a:p>
          <a:p>
            <a:endParaRPr lang="en-US" dirty="0"/>
          </a:p>
          <a:p>
            <a:r>
              <a:rPr lang="en-US" dirty="0"/>
              <a:t>Participants also randomized to one 48 hour post-dosing visit </a:t>
            </a:r>
            <a:r>
              <a:rPr lang="en-US"/>
              <a:t>during follow-up</a:t>
            </a:r>
          </a:p>
          <a:p>
            <a:endParaRPr lang="en-US" dirty="0"/>
          </a:p>
          <a:p>
            <a:r>
              <a:rPr lang="en-US" dirty="0"/>
              <a:t>Washout period of 2-6 </a:t>
            </a:r>
            <a:r>
              <a:rPr lang="en-US"/>
              <a:t>weeks  between doses (</a:t>
            </a:r>
            <a:r>
              <a:rPr lang="en-US" dirty="0"/>
              <a:t>schedule around menstrual cycles of female </a:t>
            </a:r>
            <a:r>
              <a:rPr lang="en-US"/>
              <a:t>participants)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46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Visit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20" y="1691639"/>
            <a:ext cx="8329308" cy="267834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Participants randomized 1:1:1:1 to timeframes for providing rectal tissue, rectal fluid, vaginal fluid (if applicable) and effluent from rectal lavage</a:t>
            </a:r>
          </a:p>
          <a:p>
            <a:pPr lvl="1"/>
            <a:r>
              <a:rPr lang="en-US" dirty="0"/>
              <a:t>.5-1 hour, 1.5-3 hours, 3.5-5 hours, 24 hours</a:t>
            </a:r>
          </a:p>
          <a:p>
            <a:r>
              <a:rPr lang="en-US" dirty="0"/>
              <a:t>Participants randomized 1:1:1 to provide blood, rectal tissue, rectal fluid, vaginal fluid (if applicable), and effluent from rectal lavage 48 </a:t>
            </a:r>
            <a:r>
              <a:rPr lang="en-US"/>
              <a:t>hours after one of the three gel administrations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76A173-B54B-4FF1-9B0D-0AB95FD9A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5" y="4279116"/>
            <a:ext cx="9144000" cy="249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24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Inclusion Criteria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3284" y="1837355"/>
            <a:ext cx="4167963" cy="4834331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Men and women (cis or transgender) who are 18 years or older at Screening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Able and willing to provide written informed consent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HIV-1/2 uninfected at Screening </a:t>
            </a:r>
            <a:r>
              <a:rPr lang="en-US" sz="1600"/>
              <a:t>and Enrollment and willing to receive test results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Able and willing to provide adequate locator information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Available to return for all study visits and willing to comply with study participation requirements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In general good health at Screening and Enrollment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At Screening, history of consensual RAI at least once in their lifetime per participant report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709B90A1-6970-485F-B25D-5A39044B323D}"/>
              </a:ext>
            </a:extLst>
          </p:cNvPr>
          <p:cNvSpPr txBox="1">
            <a:spLocks/>
          </p:cNvSpPr>
          <p:nvPr/>
        </p:nvSpPr>
        <p:spPr bwMode="auto">
          <a:xfrm>
            <a:off x="4391247" y="1689538"/>
            <a:ext cx="4540102" cy="51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4675" indent="-346075" defTabSz="914400">
              <a:buFont typeface="+mj-lt"/>
              <a:buAutoNum type="arabicPeriod" startAt="8"/>
            </a:pPr>
            <a:r>
              <a:rPr lang="en-US" sz="1600" dirty="0"/>
              <a:t>Willing to not take part in other research studies involving drugs, medical devices, genital or rectal products, or vaccines for the duration of study participation </a:t>
            </a:r>
          </a:p>
          <a:p>
            <a:pPr marL="574675" indent="-344488" defTabSz="914400">
              <a:buFont typeface="+mj-lt"/>
              <a:buAutoNum type="arabicPeriod" startAt="8"/>
            </a:pPr>
            <a:r>
              <a:rPr lang="en-US" sz="1600" dirty="0"/>
              <a:t>Willing to follow abstinence requirements for the duration of study participation</a:t>
            </a:r>
          </a:p>
          <a:p>
            <a:pPr marL="574675" indent="-344488" defTabSz="914400">
              <a:buFont typeface="+mj-lt"/>
              <a:buAutoNum type="arabicPeriod" startAt="8"/>
            </a:pPr>
            <a:r>
              <a:rPr lang="en-US" sz="1600" dirty="0"/>
              <a:t>For participants of </a:t>
            </a:r>
            <a:r>
              <a:rPr lang="en-US" sz="1600"/>
              <a:t>childbearing potential: A </a:t>
            </a:r>
            <a:r>
              <a:rPr lang="en-US" sz="1600" dirty="0"/>
              <a:t>negative pregnancy test at Screening </a:t>
            </a:r>
            <a:r>
              <a:rPr lang="en-US" sz="1600"/>
              <a:t>and Enrollment</a:t>
            </a:r>
          </a:p>
          <a:p>
            <a:pPr marL="574675" indent="-344488" defTabSz="914400">
              <a:buFont typeface="+mj-lt"/>
              <a:buAutoNum type="arabicPeriod" startAt="8"/>
            </a:pPr>
            <a:r>
              <a:rPr lang="en-US" sz="1600"/>
              <a:t>Per </a:t>
            </a:r>
            <a:r>
              <a:rPr lang="en-US" sz="1600" dirty="0"/>
              <a:t>participant report at Enrollment, using an effective method of contraception and intending to use an effective method for the duration of study participation; these include:</a:t>
            </a:r>
          </a:p>
          <a:p>
            <a:pPr marL="1031875" lvl="3" indent="-344488" defTabSz="914400">
              <a:buFont typeface="Arial" panose="020B0604020202020204" pitchFamily="34" charset="0"/>
              <a:buChar char="•"/>
            </a:pPr>
            <a:r>
              <a:rPr lang="en-US" sz="1600" dirty="0"/>
              <a:t>Hormonal methods, excluding </a:t>
            </a:r>
            <a:r>
              <a:rPr lang="en-US" sz="1600"/>
              <a:t>vaginal rings;</a:t>
            </a:r>
          </a:p>
          <a:p>
            <a:pPr marL="1031875" lvl="3" indent="-344488" defTabSz="914400">
              <a:buFont typeface="Arial" panose="020B0604020202020204" pitchFamily="34" charset="0"/>
              <a:buChar char="•"/>
            </a:pPr>
            <a:r>
              <a:rPr lang="en-US" sz="1600"/>
              <a:t>Intrauterine </a:t>
            </a:r>
            <a:r>
              <a:rPr lang="en-US" sz="1600" dirty="0"/>
              <a:t>device (</a:t>
            </a:r>
            <a:r>
              <a:rPr lang="en-US" sz="1600"/>
              <a:t>IUD),</a:t>
            </a:r>
          </a:p>
          <a:p>
            <a:pPr marL="1031875" lvl="3" indent="-344488" defTabSz="914400">
              <a:buFont typeface="Arial" panose="020B0604020202020204" pitchFamily="34" charset="0"/>
              <a:buChar char="•"/>
            </a:pPr>
            <a:r>
              <a:rPr lang="en-US" sz="1600"/>
              <a:t> </a:t>
            </a:r>
            <a:r>
              <a:rPr lang="en-US" sz="1600" dirty="0"/>
              <a:t>sterilization of participant </a:t>
            </a:r>
            <a:r>
              <a:rPr lang="en-US" sz="1600"/>
              <a:t>or partner;</a:t>
            </a:r>
          </a:p>
          <a:p>
            <a:pPr marL="1031875" lvl="3" indent="-344488" defTabSz="914400">
              <a:buFont typeface="Arial" panose="020B0604020202020204" pitchFamily="34" charset="0"/>
              <a:buChar char="•"/>
            </a:pPr>
            <a:r>
              <a:rPr lang="en-US" sz="1600"/>
              <a:t>self-identifies </a:t>
            </a:r>
            <a:r>
              <a:rPr lang="en-US" sz="1600" dirty="0"/>
              <a:t>as having sex with women exclusively</a:t>
            </a:r>
          </a:p>
        </p:txBody>
      </p:sp>
    </p:spTree>
    <p:extLst>
      <p:ext uri="{BB962C8B-B14F-4D97-AF65-F5344CB8AC3E}">
        <p14:creationId xmlns:p14="http://schemas.microsoft.com/office/powerpoint/2010/main" val="1448824324"/>
      </p:ext>
    </p:extLst>
  </p:cSld>
  <p:clrMapOvr>
    <a:masterClrMapping/>
  </p:clrMapOvr>
</p:sld>
</file>

<file path=ppt/theme/theme1.xml><?xml version="1.0" encoding="utf-8"?>
<a:theme xmlns:a="http://schemas.openxmlformats.org/drawingml/2006/main" name="MT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TN Theme" id="{709B0485-A65A-414B-A370-D3DCBD560368}" vid="{855CC926-B0EC-4274-ACF4-B5BEA77AB8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y xmlns="975598FC-0B43-447B-B2FC-07CD0CEDA6BA" xsi:nil="true"/>
    <TrainingType xmlns="975598FC-0B43-447B-B2FC-07CD0CEDA6BA" xsi:nil="true"/>
    <Status xmlns="975598FC-0B43-447B-B2FC-07CD0CEDA6BA" xsi:nil="true"/>
    <DocType xmlns="975598FC-0B43-447B-B2FC-07CD0CEDA6B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3DD90FC4DDB47850D210F5A816319" ma:contentTypeVersion="" ma:contentTypeDescription="Create a new document." ma:contentTypeScope="" ma:versionID="e2951d219e550e2a2a9ac89617c4f55d">
  <xsd:schema xmlns:xsd="http://www.w3.org/2001/XMLSchema" xmlns:xs="http://www.w3.org/2001/XMLSchema" xmlns:p="http://schemas.microsoft.com/office/2006/metadata/properties" xmlns:ns2="975598FC-0B43-447B-B2FC-07CD0CEDA6BA" xmlns:ns3="975598fc-0b43-447b-b2fc-07cd0ceda6ba" targetNamespace="http://schemas.microsoft.com/office/2006/metadata/properties" ma:root="true" ma:fieldsID="cf626fbe08640bb730b145a794abe752" ns2:_="" ns3:_="">
    <xsd:import namespace="975598FC-0B43-447B-B2FC-07CD0CEDA6BA"/>
    <xsd:import namespace="975598fc-0b43-447b-b2fc-07cd0ceda6ba"/>
    <xsd:element name="properties">
      <xsd:complexType>
        <xsd:sequence>
          <xsd:element name="documentManagement">
            <xsd:complexType>
              <xsd:all>
                <xsd:element ref="ns2:TrainingType" minOccurs="0"/>
                <xsd:element ref="ns2:DocType" minOccurs="0"/>
                <xsd:element ref="ns2:Day" minOccurs="0"/>
                <xsd:element ref="ns2:Status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5598FC-0B43-447B-B2FC-07CD0CEDA6BA" elementFormDefault="qualified">
    <xsd:import namespace="http://schemas.microsoft.com/office/2006/documentManagement/types"/>
    <xsd:import namespace="http://schemas.microsoft.com/office/infopath/2007/PartnerControls"/>
    <xsd:element name="TrainingType" ma:index="8" nillable="true" ma:displayName="TrainingType" ma:format="Dropdown" ma:internalName="TrainingType">
      <xsd:simpleType>
        <xsd:restriction base="dms:Choice">
          <xsd:enumeration value="Study Specific"/>
          <xsd:enumeration value="Refresher"/>
          <xsd:enumeration value="Other"/>
        </xsd:restriction>
      </xsd:simpleType>
    </xsd:element>
    <xsd:element name="DocType" ma:index="9" nillable="true" ma:displayName="DocType" ma:format="Dropdown" ma:internalName="DocType">
      <xsd:simpleType>
        <xsd:restriction base="dms:Choice">
          <xsd:enumeration value="Agenda"/>
          <xsd:enumeration value="Attendee List"/>
          <xsd:enumeration value="Evaluations"/>
          <xsd:enumeration value="Presentations"/>
          <xsd:enumeration value="Logistics"/>
          <xsd:enumeration value="Handouts"/>
          <xsd:enumeration value="Report"/>
          <xsd:enumeration value="Other"/>
        </xsd:restriction>
      </xsd:simpleType>
    </xsd:element>
    <xsd:element name="Day" ma:index="10" nillable="true" ma:displayName="Day" ma:internalName="Day">
      <xsd:simpleType>
        <xsd:restriction base="dms:Text">
          <xsd:maxLength value="255"/>
        </xsd:restriction>
      </xsd:simpleType>
    </xsd:element>
    <xsd:element name="Status" ma:index="11" nillable="true" ma:displayName="Status" ma:list="{E87F1074-72E7-4362-BE01-4DC326FF670D}" ma:internalName="Status" ma:showField="Titl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5598fc-0b43-447b-b2fc-07cd0ceda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D285AF-57E9-4352-84B9-D140FBD1422C}">
  <ds:schemaRefs>
    <ds:schemaRef ds:uri="975598FC-0B43-447B-B2FC-07CD0CEDA6B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75598fc-0b43-447b-b2fc-07cd0ceda6b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D6CA7F3-0F08-4FA5-9D47-5E1FC0935236}"/>
</file>

<file path=customXml/itemProps3.xml><?xml version="1.0" encoding="utf-8"?>
<ds:datastoreItem xmlns:ds="http://schemas.openxmlformats.org/officeDocument/2006/customXml" ds:itemID="{8C4FF083-5EF9-4821-85F9-D572FBBB1A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MTN Theme</Template>
  <TotalTime>592</TotalTime>
  <Words>775</Words>
  <Application>Microsoft Office PowerPoint</Application>
  <PresentationFormat>On-screen Show (4:3)</PresentationFormat>
  <Paragraphs>89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MTN Theme</vt:lpstr>
      <vt:lpstr>MTN-037 Protocol Overview</vt:lpstr>
      <vt:lpstr>A Phase 1 Safety and Pharmacokinetic Study of PC-1005 (MIV-150/Zinc Acetate/Carrageenan Gel) Administered Rectally to HIV-1 Seronegative Adults</vt:lpstr>
      <vt:lpstr>Study Design and Population </vt:lpstr>
      <vt:lpstr>Study Objectives: Primary</vt:lpstr>
      <vt:lpstr>Study Objectives: Secondary</vt:lpstr>
      <vt:lpstr>Study Objectives: Exploratory</vt:lpstr>
      <vt:lpstr>Study Regimen</vt:lpstr>
      <vt:lpstr>Visit Schedule</vt:lpstr>
      <vt:lpstr>Inclusion Criteria</vt:lpstr>
      <vt:lpstr>Exclusion Criteria</vt:lpstr>
      <vt:lpstr>Questions?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MTN-026/IPM 038 Protocol overview</dc:title>
  <dc:creator>Sherri Johnson</dc:creator>
  <cp:lastModifiedBy>Rachel Scheckter</cp:lastModifiedBy>
  <cp:revision>55</cp:revision>
  <dcterms:created xsi:type="dcterms:W3CDTF">2016-02-11T17:36:36Z</dcterms:created>
  <dcterms:modified xsi:type="dcterms:W3CDTF">2018-04-06T16:31:46Z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0x010100E3A3DD90FC4DDB47850D210F5A816319</vt:lpwstr>
  </property>
</Properties>
</file>