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omments/comment1.xml" ContentType="application/vnd.openxmlformats-officedocument.presentationml.comment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4"/>
  </p:sldMasterIdLst>
  <p:notesMasterIdLst>
    <p:notesMasterId r:id="rId20"/>
  </p:notesMasterIdLst>
  <p:sldIdLst>
    <p:sldId id="256" r:id="rId5"/>
    <p:sldId id="271" r:id="rId6"/>
    <p:sldId id="257" r:id="rId7"/>
    <p:sldId id="261" r:id="rId8"/>
    <p:sldId id="260" r:id="rId9"/>
    <p:sldId id="263" r:id="rId10"/>
    <p:sldId id="259" r:id="rId11"/>
    <p:sldId id="265" r:id="rId12"/>
    <p:sldId id="266" r:id="rId13"/>
    <p:sldId id="264" r:id="rId14"/>
    <p:sldId id="262" r:id="rId15"/>
    <p:sldId id="267" r:id="rId16"/>
    <p:sldId id="268" r:id="rId17"/>
    <p:sldId id="272" r:id="rId18"/>
    <p:sldId id="269"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ra McClure" initials="TM" lastIdx="17" clrIdx="0">
    <p:extLst>
      <p:ext uri="{19B8F6BF-5375-455C-9EA6-DF929625EA0E}">
        <p15:presenceInfo xmlns:p15="http://schemas.microsoft.com/office/powerpoint/2012/main" userId="S-1-5-21-3003367119-45151493-406046460-41407" providerId="AD"/>
      </p:ext>
    </p:extLst>
  </p:cmAuthor>
  <p:cmAuthor id="2" name="Rachel Scheckter" initials="RS" lastIdx="18" clrIdx="1">
    <p:extLst>
      <p:ext uri="{19B8F6BF-5375-455C-9EA6-DF929625EA0E}">
        <p15:presenceInfo xmlns:p15="http://schemas.microsoft.com/office/powerpoint/2012/main" userId="Rachel Scheckt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78829" autoAdjust="0"/>
  </p:normalViewPr>
  <p:slideViewPr>
    <p:cSldViewPr snapToGrid="0">
      <p:cViewPr varScale="1">
        <p:scale>
          <a:sx n="65" d="100"/>
          <a:sy n="65" d="100"/>
        </p:scale>
        <p:origin x="1190"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4-05T10:35:33.230" idx="3">
    <p:pos x="6229" y="849"/>
    <p:text>waiting on confirmation on whether to collect PK/PD specimens</p:text>
    <p:extLst>
      <p:ext uri="{C676402C-5697-4E1C-873F-D02D1690AC5C}">
        <p15:threadingInfo xmlns:p15="http://schemas.microsoft.com/office/powerpoint/2012/main" timeZoneBias="24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FF2042-4D36-47A1-B364-08DE9A29CA6D}" type="doc">
      <dgm:prSet loTypeId="urn:microsoft.com/office/officeart/2008/layout/IncreasingCircleProcess" loCatId="process" qsTypeId="urn:microsoft.com/office/officeart/2005/8/quickstyle/simple1" qsCatId="simple" csTypeId="urn:microsoft.com/office/officeart/2005/8/colors/accent1_2" csCatId="accent1" phldr="1"/>
      <dgm:spPr/>
      <dgm:t>
        <a:bodyPr/>
        <a:lstStyle/>
        <a:p>
          <a:endParaRPr lang="en-US"/>
        </a:p>
      </dgm:t>
    </dgm:pt>
    <dgm:pt modelId="{A5220008-3989-46C5-B0DC-39C4C59742AC}">
      <dgm:prSet phldrT="[Text]"/>
      <dgm:spPr/>
      <dgm:t>
        <a:bodyPr/>
        <a:lstStyle/>
        <a:p>
          <a:r>
            <a:rPr lang="en-US" dirty="0"/>
            <a:t>4ml</a:t>
          </a:r>
        </a:p>
      </dgm:t>
    </dgm:pt>
    <dgm:pt modelId="{A9B2CA3B-796E-46E3-92B3-AAD150603A21}" type="parTrans" cxnId="{4503C4FD-FBE3-4360-AFFF-556BA470F317}">
      <dgm:prSet/>
      <dgm:spPr/>
      <dgm:t>
        <a:bodyPr/>
        <a:lstStyle/>
        <a:p>
          <a:endParaRPr lang="en-US"/>
        </a:p>
      </dgm:t>
    </dgm:pt>
    <dgm:pt modelId="{0A438585-F216-4BA2-AE8D-1C1FCCE7E1C0}" type="sibTrans" cxnId="{4503C4FD-FBE3-4360-AFFF-556BA470F317}">
      <dgm:prSet/>
      <dgm:spPr/>
      <dgm:t>
        <a:bodyPr/>
        <a:lstStyle/>
        <a:p>
          <a:endParaRPr lang="en-US"/>
        </a:p>
      </dgm:t>
    </dgm:pt>
    <dgm:pt modelId="{29166B8C-EC08-4210-A3D1-5CCE8E81E998}">
      <dgm:prSet phldrT="[Text]"/>
      <dgm:spPr/>
      <dgm:t>
        <a:bodyPr/>
        <a:lstStyle/>
        <a:p>
          <a:r>
            <a:rPr lang="en-US" dirty="0"/>
            <a:t>16ml</a:t>
          </a:r>
        </a:p>
      </dgm:t>
    </dgm:pt>
    <dgm:pt modelId="{90423133-E23D-4E44-9A18-5D9B59BC2031}" type="parTrans" cxnId="{039420C3-F7A5-49C9-9100-48811CE53491}">
      <dgm:prSet/>
      <dgm:spPr/>
      <dgm:t>
        <a:bodyPr/>
        <a:lstStyle/>
        <a:p>
          <a:endParaRPr lang="en-US"/>
        </a:p>
      </dgm:t>
    </dgm:pt>
    <dgm:pt modelId="{97E47A9D-9425-48F1-85DE-FAA454F5FBC2}" type="sibTrans" cxnId="{039420C3-F7A5-49C9-9100-48811CE53491}">
      <dgm:prSet/>
      <dgm:spPr/>
      <dgm:t>
        <a:bodyPr/>
        <a:lstStyle/>
        <a:p>
          <a:endParaRPr lang="en-US"/>
        </a:p>
      </dgm:t>
    </dgm:pt>
    <dgm:pt modelId="{1350EAF1-6F58-4047-AAFB-9E65962C58AE}">
      <dgm:prSet phldrT="[Text]"/>
      <dgm:spPr/>
      <dgm:t>
        <a:bodyPr/>
        <a:lstStyle/>
        <a:p>
          <a:r>
            <a:rPr lang="en-US" dirty="0"/>
            <a:t>32ml</a:t>
          </a:r>
        </a:p>
      </dgm:t>
    </dgm:pt>
    <dgm:pt modelId="{98D67B4D-06B8-4EBD-A145-2E31EE0D11EF}" type="parTrans" cxnId="{CFF086D5-2856-4711-83D3-C6A2D28307F6}">
      <dgm:prSet/>
      <dgm:spPr/>
      <dgm:t>
        <a:bodyPr/>
        <a:lstStyle/>
        <a:p>
          <a:endParaRPr lang="en-US"/>
        </a:p>
      </dgm:t>
    </dgm:pt>
    <dgm:pt modelId="{972A200B-B47E-4762-BCD7-C4959112CD5F}" type="sibTrans" cxnId="{CFF086D5-2856-4711-83D3-C6A2D28307F6}">
      <dgm:prSet/>
      <dgm:spPr/>
      <dgm:t>
        <a:bodyPr/>
        <a:lstStyle/>
        <a:p>
          <a:endParaRPr lang="en-US"/>
        </a:p>
      </dgm:t>
    </dgm:pt>
    <dgm:pt modelId="{AE555B0A-EF94-4554-A811-DD9972A91F7C}">
      <dgm:prSet phldrT="[Text]"/>
      <dgm:spPr/>
      <dgm:t>
        <a:bodyPr/>
        <a:lstStyle/>
        <a:p>
          <a:r>
            <a:rPr lang="en-US" dirty="0">
              <a:solidFill>
                <a:schemeClr val="accent6"/>
              </a:solidFill>
            </a:rPr>
            <a:t>Visit 3</a:t>
          </a:r>
        </a:p>
      </dgm:t>
    </dgm:pt>
    <dgm:pt modelId="{6E833FC1-51E9-42BF-9D84-6422DFEB990C}" type="parTrans" cxnId="{BE6E8474-0616-4B38-AAF6-CEB62018338B}">
      <dgm:prSet/>
      <dgm:spPr/>
      <dgm:t>
        <a:bodyPr/>
        <a:lstStyle/>
        <a:p>
          <a:endParaRPr lang="en-US"/>
        </a:p>
      </dgm:t>
    </dgm:pt>
    <dgm:pt modelId="{8F8986C2-AC44-41AB-A1DC-66928D625A9A}" type="sibTrans" cxnId="{BE6E8474-0616-4B38-AAF6-CEB62018338B}">
      <dgm:prSet/>
      <dgm:spPr/>
      <dgm:t>
        <a:bodyPr/>
        <a:lstStyle/>
        <a:p>
          <a:endParaRPr lang="en-US"/>
        </a:p>
      </dgm:t>
    </dgm:pt>
    <dgm:pt modelId="{85A75195-1CCD-4014-913C-238C06045333}">
      <dgm:prSet phldrT="[Text]"/>
      <dgm:spPr/>
      <dgm:t>
        <a:bodyPr/>
        <a:lstStyle/>
        <a:p>
          <a:r>
            <a:rPr lang="en-US" dirty="0">
              <a:solidFill>
                <a:schemeClr val="accent6"/>
              </a:solidFill>
            </a:rPr>
            <a:t>Visit 5</a:t>
          </a:r>
        </a:p>
      </dgm:t>
    </dgm:pt>
    <dgm:pt modelId="{A9767FA6-4B7E-4282-8C18-25B9CAE62FD0}" type="parTrans" cxnId="{DB722817-A878-4509-89AE-C7398B3AACA5}">
      <dgm:prSet/>
      <dgm:spPr/>
      <dgm:t>
        <a:bodyPr/>
        <a:lstStyle/>
        <a:p>
          <a:endParaRPr lang="en-US"/>
        </a:p>
      </dgm:t>
    </dgm:pt>
    <dgm:pt modelId="{41FD06D2-C067-4EF6-8457-D02FE9F646E6}" type="sibTrans" cxnId="{DB722817-A878-4509-89AE-C7398B3AACA5}">
      <dgm:prSet/>
      <dgm:spPr/>
      <dgm:t>
        <a:bodyPr/>
        <a:lstStyle/>
        <a:p>
          <a:endParaRPr lang="en-US"/>
        </a:p>
      </dgm:t>
    </dgm:pt>
    <dgm:pt modelId="{51B36507-40AF-45D8-B05D-32843C1EB2B3}">
      <dgm:prSet phldrT="[Text]"/>
      <dgm:spPr/>
      <dgm:t>
        <a:bodyPr/>
        <a:lstStyle/>
        <a:p>
          <a:r>
            <a:rPr lang="en-US" dirty="0">
              <a:solidFill>
                <a:schemeClr val="accent6"/>
              </a:solidFill>
            </a:rPr>
            <a:t>Visit 7</a:t>
          </a:r>
        </a:p>
      </dgm:t>
    </dgm:pt>
    <dgm:pt modelId="{6E4B27A3-D1BE-4922-9FBC-B68D1B79AB76}" type="parTrans" cxnId="{9B1AF2A4-F348-41FD-9C37-AE712D0B67CD}">
      <dgm:prSet/>
      <dgm:spPr/>
      <dgm:t>
        <a:bodyPr/>
        <a:lstStyle/>
        <a:p>
          <a:endParaRPr lang="en-US"/>
        </a:p>
      </dgm:t>
    </dgm:pt>
    <dgm:pt modelId="{5F91104B-0E54-4743-96C5-2203F18CFDE1}" type="sibTrans" cxnId="{9B1AF2A4-F348-41FD-9C37-AE712D0B67CD}">
      <dgm:prSet/>
      <dgm:spPr/>
      <dgm:t>
        <a:bodyPr/>
        <a:lstStyle/>
        <a:p>
          <a:endParaRPr lang="en-US"/>
        </a:p>
      </dgm:t>
    </dgm:pt>
    <dgm:pt modelId="{C8FFE881-CC85-4851-ACB7-AA185FA172DE}" type="pres">
      <dgm:prSet presAssocID="{BFFF2042-4D36-47A1-B364-08DE9A29CA6D}" presName="Name0" presStyleCnt="0">
        <dgm:presLayoutVars>
          <dgm:chMax val="7"/>
          <dgm:chPref val="7"/>
          <dgm:dir/>
          <dgm:animOne val="branch"/>
          <dgm:animLvl val="lvl"/>
        </dgm:presLayoutVars>
      </dgm:prSet>
      <dgm:spPr/>
    </dgm:pt>
    <dgm:pt modelId="{AB3CF5F5-63E8-413E-8D5C-671A474F478F}" type="pres">
      <dgm:prSet presAssocID="{A5220008-3989-46C5-B0DC-39C4C59742AC}" presName="composite" presStyleCnt="0"/>
      <dgm:spPr/>
    </dgm:pt>
    <dgm:pt modelId="{09D2E48C-4825-4F78-8B24-2277608E5526}" type="pres">
      <dgm:prSet presAssocID="{A5220008-3989-46C5-B0DC-39C4C59742AC}" presName="BackAccent" presStyleLbl="bgShp" presStyleIdx="0" presStyleCnt="3"/>
      <dgm:spPr/>
    </dgm:pt>
    <dgm:pt modelId="{3AE737A5-009E-4232-950C-9BDA94BA17E8}" type="pres">
      <dgm:prSet presAssocID="{A5220008-3989-46C5-B0DC-39C4C59742AC}" presName="Accent" presStyleLbl="alignNode1" presStyleIdx="0" presStyleCnt="3"/>
      <dgm:spPr/>
    </dgm:pt>
    <dgm:pt modelId="{6F9C92C3-457A-4C56-832F-B7A60D5FB5A6}" type="pres">
      <dgm:prSet presAssocID="{A5220008-3989-46C5-B0DC-39C4C59742AC}" presName="Child" presStyleLbl="revTx" presStyleIdx="0" presStyleCnt="6">
        <dgm:presLayoutVars>
          <dgm:chMax val="0"/>
          <dgm:chPref val="0"/>
          <dgm:bulletEnabled val="1"/>
        </dgm:presLayoutVars>
      </dgm:prSet>
      <dgm:spPr/>
    </dgm:pt>
    <dgm:pt modelId="{B16CCF08-73D2-4B5A-A7C8-DF01A4822E0A}" type="pres">
      <dgm:prSet presAssocID="{A5220008-3989-46C5-B0DC-39C4C59742AC}" presName="Parent" presStyleLbl="revTx" presStyleIdx="1" presStyleCnt="6">
        <dgm:presLayoutVars>
          <dgm:chMax val="1"/>
          <dgm:chPref val="1"/>
          <dgm:bulletEnabled val="1"/>
        </dgm:presLayoutVars>
      </dgm:prSet>
      <dgm:spPr/>
    </dgm:pt>
    <dgm:pt modelId="{73A87A5F-9F0C-4D95-A8D5-0EC22D5B3746}" type="pres">
      <dgm:prSet presAssocID="{0A438585-F216-4BA2-AE8D-1C1FCCE7E1C0}" presName="sibTrans" presStyleCnt="0"/>
      <dgm:spPr/>
    </dgm:pt>
    <dgm:pt modelId="{F88F0290-6D51-4089-B665-94C6757ABD6D}" type="pres">
      <dgm:prSet presAssocID="{29166B8C-EC08-4210-A3D1-5CCE8E81E998}" presName="composite" presStyleCnt="0"/>
      <dgm:spPr/>
    </dgm:pt>
    <dgm:pt modelId="{14B986E4-AF5B-45FF-8B33-1B1A8F19F0B3}" type="pres">
      <dgm:prSet presAssocID="{29166B8C-EC08-4210-A3D1-5CCE8E81E998}" presName="BackAccent" presStyleLbl="bgShp" presStyleIdx="1" presStyleCnt="3"/>
      <dgm:spPr/>
    </dgm:pt>
    <dgm:pt modelId="{F6515E45-457A-4326-AEA4-072C46F8CB0E}" type="pres">
      <dgm:prSet presAssocID="{29166B8C-EC08-4210-A3D1-5CCE8E81E998}" presName="Accent" presStyleLbl="alignNode1" presStyleIdx="1" presStyleCnt="3"/>
      <dgm:spPr/>
    </dgm:pt>
    <dgm:pt modelId="{BB9DBA85-5085-4DF3-8216-45F1B7B32E3F}" type="pres">
      <dgm:prSet presAssocID="{29166B8C-EC08-4210-A3D1-5CCE8E81E998}" presName="Child" presStyleLbl="revTx" presStyleIdx="2" presStyleCnt="6">
        <dgm:presLayoutVars>
          <dgm:chMax val="0"/>
          <dgm:chPref val="0"/>
          <dgm:bulletEnabled val="1"/>
        </dgm:presLayoutVars>
      </dgm:prSet>
      <dgm:spPr/>
    </dgm:pt>
    <dgm:pt modelId="{11A75929-796E-446B-B191-39075BA0B07F}" type="pres">
      <dgm:prSet presAssocID="{29166B8C-EC08-4210-A3D1-5CCE8E81E998}" presName="Parent" presStyleLbl="revTx" presStyleIdx="3" presStyleCnt="6">
        <dgm:presLayoutVars>
          <dgm:chMax val="1"/>
          <dgm:chPref val="1"/>
          <dgm:bulletEnabled val="1"/>
        </dgm:presLayoutVars>
      </dgm:prSet>
      <dgm:spPr/>
    </dgm:pt>
    <dgm:pt modelId="{29E73AD2-8541-473D-AFFC-FC9450B8335A}" type="pres">
      <dgm:prSet presAssocID="{97E47A9D-9425-48F1-85DE-FAA454F5FBC2}" presName="sibTrans" presStyleCnt="0"/>
      <dgm:spPr/>
    </dgm:pt>
    <dgm:pt modelId="{ED80E428-4010-4B69-A3DA-EA087C69A493}" type="pres">
      <dgm:prSet presAssocID="{1350EAF1-6F58-4047-AAFB-9E65962C58AE}" presName="composite" presStyleCnt="0"/>
      <dgm:spPr/>
    </dgm:pt>
    <dgm:pt modelId="{43884395-84EC-4F06-8C7A-E7832B8FD37A}" type="pres">
      <dgm:prSet presAssocID="{1350EAF1-6F58-4047-AAFB-9E65962C58AE}" presName="BackAccent" presStyleLbl="bgShp" presStyleIdx="2" presStyleCnt="3"/>
      <dgm:spPr/>
    </dgm:pt>
    <dgm:pt modelId="{22413177-969B-4291-9565-A7BC68CC87EA}" type="pres">
      <dgm:prSet presAssocID="{1350EAF1-6F58-4047-AAFB-9E65962C58AE}" presName="Accent" presStyleLbl="alignNode1" presStyleIdx="2" presStyleCnt="3"/>
      <dgm:spPr/>
    </dgm:pt>
    <dgm:pt modelId="{59F22D40-A67B-4CC8-8652-128F8BC21FB3}" type="pres">
      <dgm:prSet presAssocID="{1350EAF1-6F58-4047-AAFB-9E65962C58AE}" presName="Child" presStyleLbl="revTx" presStyleIdx="4" presStyleCnt="6">
        <dgm:presLayoutVars>
          <dgm:chMax val="0"/>
          <dgm:chPref val="0"/>
          <dgm:bulletEnabled val="1"/>
        </dgm:presLayoutVars>
      </dgm:prSet>
      <dgm:spPr/>
    </dgm:pt>
    <dgm:pt modelId="{C26D884C-DDB1-4174-94EC-11671FAFC499}" type="pres">
      <dgm:prSet presAssocID="{1350EAF1-6F58-4047-AAFB-9E65962C58AE}" presName="Parent" presStyleLbl="revTx" presStyleIdx="5" presStyleCnt="6">
        <dgm:presLayoutVars>
          <dgm:chMax val="1"/>
          <dgm:chPref val="1"/>
          <dgm:bulletEnabled val="1"/>
        </dgm:presLayoutVars>
      </dgm:prSet>
      <dgm:spPr/>
    </dgm:pt>
  </dgm:ptLst>
  <dgm:cxnLst>
    <dgm:cxn modelId="{DB722817-A878-4509-89AE-C7398B3AACA5}" srcId="{29166B8C-EC08-4210-A3D1-5CCE8E81E998}" destId="{85A75195-1CCD-4014-913C-238C06045333}" srcOrd="0" destOrd="0" parTransId="{A9767FA6-4B7E-4282-8C18-25B9CAE62FD0}" sibTransId="{41FD06D2-C067-4EF6-8457-D02FE9F646E6}"/>
    <dgm:cxn modelId="{8D89234A-3617-4630-A949-57BC319E1DB0}" type="presOf" srcId="{1350EAF1-6F58-4047-AAFB-9E65962C58AE}" destId="{C26D884C-DDB1-4174-94EC-11671FAFC499}" srcOrd="0" destOrd="0" presId="urn:microsoft.com/office/officeart/2008/layout/IncreasingCircleProcess"/>
    <dgm:cxn modelId="{BE6E8474-0616-4B38-AAF6-CEB62018338B}" srcId="{A5220008-3989-46C5-B0DC-39C4C59742AC}" destId="{AE555B0A-EF94-4554-A811-DD9972A91F7C}" srcOrd="0" destOrd="0" parTransId="{6E833FC1-51E9-42BF-9D84-6422DFEB990C}" sibTransId="{8F8986C2-AC44-41AB-A1DC-66928D625A9A}"/>
    <dgm:cxn modelId="{3129D885-D5EB-44E9-8F4F-A810AD59E225}" type="presOf" srcId="{29166B8C-EC08-4210-A3D1-5CCE8E81E998}" destId="{11A75929-796E-446B-B191-39075BA0B07F}" srcOrd="0" destOrd="0" presId="urn:microsoft.com/office/officeart/2008/layout/IncreasingCircleProcess"/>
    <dgm:cxn modelId="{9B1AF2A4-F348-41FD-9C37-AE712D0B67CD}" srcId="{1350EAF1-6F58-4047-AAFB-9E65962C58AE}" destId="{51B36507-40AF-45D8-B05D-32843C1EB2B3}" srcOrd="0" destOrd="0" parTransId="{6E4B27A3-D1BE-4922-9FBC-B68D1B79AB76}" sibTransId="{5F91104B-0E54-4743-96C5-2203F18CFDE1}"/>
    <dgm:cxn modelId="{FA9BE2AC-8C69-4607-A2DC-204E1DBF4740}" type="presOf" srcId="{BFFF2042-4D36-47A1-B364-08DE9A29CA6D}" destId="{C8FFE881-CC85-4851-ACB7-AA185FA172DE}" srcOrd="0" destOrd="0" presId="urn:microsoft.com/office/officeart/2008/layout/IncreasingCircleProcess"/>
    <dgm:cxn modelId="{039420C3-F7A5-49C9-9100-48811CE53491}" srcId="{BFFF2042-4D36-47A1-B364-08DE9A29CA6D}" destId="{29166B8C-EC08-4210-A3D1-5CCE8E81E998}" srcOrd="1" destOrd="0" parTransId="{90423133-E23D-4E44-9A18-5D9B59BC2031}" sibTransId="{97E47A9D-9425-48F1-85DE-FAA454F5FBC2}"/>
    <dgm:cxn modelId="{3845F3CD-1964-4FAD-9553-5EEDFF6AA988}" type="presOf" srcId="{51B36507-40AF-45D8-B05D-32843C1EB2B3}" destId="{59F22D40-A67B-4CC8-8652-128F8BC21FB3}" srcOrd="0" destOrd="0" presId="urn:microsoft.com/office/officeart/2008/layout/IncreasingCircleProcess"/>
    <dgm:cxn modelId="{CA3317D1-D761-4D51-A2CF-1750045C8AC3}" type="presOf" srcId="{A5220008-3989-46C5-B0DC-39C4C59742AC}" destId="{B16CCF08-73D2-4B5A-A7C8-DF01A4822E0A}" srcOrd="0" destOrd="0" presId="urn:microsoft.com/office/officeart/2008/layout/IncreasingCircleProcess"/>
    <dgm:cxn modelId="{CFF086D5-2856-4711-83D3-C6A2D28307F6}" srcId="{BFFF2042-4D36-47A1-B364-08DE9A29CA6D}" destId="{1350EAF1-6F58-4047-AAFB-9E65962C58AE}" srcOrd="2" destOrd="0" parTransId="{98D67B4D-06B8-4EBD-A145-2E31EE0D11EF}" sibTransId="{972A200B-B47E-4762-BCD7-C4959112CD5F}"/>
    <dgm:cxn modelId="{F87078D6-7301-4B83-93E6-1F647E8EA564}" type="presOf" srcId="{AE555B0A-EF94-4554-A811-DD9972A91F7C}" destId="{6F9C92C3-457A-4C56-832F-B7A60D5FB5A6}" srcOrd="0" destOrd="0" presId="urn:microsoft.com/office/officeart/2008/layout/IncreasingCircleProcess"/>
    <dgm:cxn modelId="{13CF9EE7-744A-423E-A6BF-78C52F105286}" type="presOf" srcId="{85A75195-1CCD-4014-913C-238C06045333}" destId="{BB9DBA85-5085-4DF3-8216-45F1B7B32E3F}" srcOrd="0" destOrd="0" presId="urn:microsoft.com/office/officeart/2008/layout/IncreasingCircleProcess"/>
    <dgm:cxn modelId="{4503C4FD-FBE3-4360-AFFF-556BA470F317}" srcId="{BFFF2042-4D36-47A1-B364-08DE9A29CA6D}" destId="{A5220008-3989-46C5-B0DC-39C4C59742AC}" srcOrd="0" destOrd="0" parTransId="{A9B2CA3B-796E-46E3-92B3-AAD150603A21}" sibTransId="{0A438585-F216-4BA2-AE8D-1C1FCCE7E1C0}"/>
    <dgm:cxn modelId="{770E0783-2FB7-4C77-B7BE-B397A6A6DB93}" type="presParOf" srcId="{C8FFE881-CC85-4851-ACB7-AA185FA172DE}" destId="{AB3CF5F5-63E8-413E-8D5C-671A474F478F}" srcOrd="0" destOrd="0" presId="urn:microsoft.com/office/officeart/2008/layout/IncreasingCircleProcess"/>
    <dgm:cxn modelId="{F153AE9D-A6D8-4BE1-85B2-1228F698BAF7}" type="presParOf" srcId="{AB3CF5F5-63E8-413E-8D5C-671A474F478F}" destId="{09D2E48C-4825-4F78-8B24-2277608E5526}" srcOrd="0" destOrd="0" presId="urn:microsoft.com/office/officeart/2008/layout/IncreasingCircleProcess"/>
    <dgm:cxn modelId="{11EECCA2-675D-4D83-90AB-F7F39E792DDF}" type="presParOf" srcId="{AB3CF5F5-63E8-413E-8D5C-671A474F478F}" destId="{3AE737A5-009E-4232-950C-9BDA94BA17E8}" srcOrd="1" destOrd="0" presId="urn:microsoft.com/office/officeart/2008/layout/IncreasingCircleProcess"/>
    <dgm:cxn modelId="{DAAABF74-FC34-46D2-8A7E-1CF9A927C5B4}" type="presParOf" srcId="{AB3CF5F5-63E8-413E-8D5C-671A474F478F}" destId="{6F9C92C3-457A-4C56-832F-B7A60D5FB5A6}" srcOrd="2" destOrd="0" presId="urn:microsoft.com/office/officeart/2008/layout/IncreasingCircleProcess"/>
    <dgm:cxn modelId="{3C0DADC7-829B-4AFB-8ECA-734DA2892FD9}" type="presParOf" srcId="{AB3CF5F5-63E8-413E-8D5C-671A474F478F}" destId="{B16CCF08-73D2-4B5A-A7C8-DF01A4822E0A}" srcOrd="3" destOrd="0" presId="urn:microsoft.com/office/officeart/2008/layout/IncreasingCircleProcess"/>
    <dgm:cxn modelId="{3293E8E0-108D-4FBC-BA0C-2A8DD8E31398}" type="presParOf" srcId="{C8FFE881-CC85-4851-ACB7-AA185FA172DE}" destId="{73A87A5F-9F0C-4D95-A8D5-0EC22D5B3746}" srcOrd="1" destOrd="0" presId="urn:microsoft.com/office/officeart/2008/layout/IncreasingCircleProcess"/>
    <dgm:cxn modelId="{2AC7E20B-9597-4B87-9A7A-4B6A3EF4109C}" type="presParOf" srcId="{C8FFE881-CC85-4851-ACB7-AA185FA172DE}" destId="{F88F0290-6D51-4089-B665-94C6757ABD6D}" srcOrd="2" destOrd="0" presId="urn:microsoft.com/office/officeart/2008/layout/IncreasingCircleProcess"/>
    <dgm:cxn modelId="{2AD73F94-1602-4375-9D87-90E2026FC066}" type="presParOf" srcId="{F88F0290-6D51-4089-B665-94C6757ABD6D}" destId="{14B986E4-AF5B-45FF-8B33-1B1A8F19F0B3}" srcOrd="0" destOrd="0" presId="urn:microsoft.com/office/officeart/2008/layout/IncreasingCircleProcess"/>
    <dgm:cxn modelId="{F0BC4073-330B-4850-8EB4-F0A4EDAA1611}" type="presParOf" srcId="{F88F0290-6D51-4089-B665-94C6757ABD6D}" destId="{F6515E45-457A-4326-AEA4-072C46F8CB0E}" srcOrd="1" destOrd="0" presId="urn:microsoft.com/office/officeart/2008/layout/IncreasingCircleProcess"/>
    <dgm:cxn modelId="{E24E0D78-1543-4662-9F31-8BCD1FC5618C}" type="presParOf" srcId="{F88F0290-6D51-4089-B665-94C6757ABD6D}" destId="{BB9DBA85-5085-4DF3-8216-45F1B7B32E3F}" srcOrd="2" destOrd="0" presId="urn:microsoft.com/office/officeart/2008/layout/IncreasingCircleProcess"/>
    <dgm:cxn modelId="{0475F1BC-516C-4A8E-94C3-4093869F7246}" type="presParOf" srcId="{F88F0290-6D51-4089-B665-94C6757ABD6D}" destId="{11A75929-796E-446B-B191-39075BA0B07F}" srcOrd="3" destOrd="0" presId="urn:microsoft.com/office/officeart/2008/layout/IncreasingCircleProcess"/>
    <dgm:cxn modelId="{74F3A02C-A991-4828-841F-D492DD1B6775}" type="presParOf" srcId="{C8FFE881-CC85-4851-ACB7-AA185FA172DE}" destId="{29E73AD2-8541-473D-AFFC-FC9450B8335A}" srcOrd="3" destOrd="0" presId="urn:microsoft.com/office/officeart/2008/layout/IncreasingCircleProcess"/>
    <dgm:cxn modelId="{9B6E8E12-B997-4B89-A519-240BCBD57AC3}" type="presParOf" srcId="{C8FFE881-CC85-4851-ACB7-AA185FA172DE}" destId="{ED80E428-4010-4B69-A3DA-EA087C69A493}" srcOrd="4" destOrd="0" presId="urn:microsoft.com/office/officeart/2008/layout/IncreasingCircleProcess"/>
    <dgm:cxn modelId="{A5AB325E-6B4B-4A12-AE49-A5A7084719CC}" type="presParOf" srcId="{ED80E428-4010-4B69-A3DA-EA087C69A493}" destId="{43884395-84EC-4F06-8C7A-E7832B8FD37A}" srcOrd="0" destOrd="0" presId="urn:microsoft.com/office/officeart/2008/layout/IncreasingCircleProcess"/>
    <dgm:cxn modelId="{B6835F79-CFA1-489C-8E3B-693E377E3B7A}" type="presParOf" srcId="{ED80E428-4010-4B69-A3DA-EA087C69A493}" destId="{22413177-969B-4291-9565-A7BC68CC87EA}" srcOrd="1" destOrd="0" presId="urn:microsoft.com/office/officeart/2008/layout/IncreasingCircleProcess"/>
    <dgm:cxn modelId="{27ECB52B-E8FC-42B9-8583-6388124D4153}" type="presParOf" srcId="{ED80E428-4010-4B69-A3DA-EA087C69A493}" destId="{59F22D40-A67B-4CC8-8652-128F8BC21FB3}" srcOrd="2" destOrd="0" presId="urn:microsoft.com/office/officeart/2008/layout/IncreasingCircleProcess"/>
    <dgm:cxn modelId="{7DACD78D-25AB-4EF1-9619-8129A1CAFD89}" type="presParOf" srcId="{ED80E428-4010-4B69-A3DA-EA087C69A493}" destId="{C26D884C-DDB1-4174-94EC-11671FAFC499}" srcOrd="3" destOrd="0" presId="urn:microsoft.com/office/officeart/2008/layout/IncreasingCircle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2CA63EE-8504-4387-888D-77F3283EDC9C}" type="doc">
      <dgm:prSet loTypeId="urn:microsoft.com/office/officeart/2005/8/layout/process1" loCatId="process" qsTypeId="urn:microsoft.com/office/officeart/2005/8/quickstyle/simple1" qsCatId="simple" csTypeId="urn:microsoft.com/office/officeart/2005/8/colors/colorful4" csCatId="colorful" phldr="1"/>
      <dgm:spPr/>
      <dgm:t>
        <a:bodyPr/>
        <a:lstStyle/>
        <a:p>
          <a:endParaRPr lang="en-US"/>
        </a:p>
      </dgm:t>
    </dgm:pt>
    <dgm:pt modelId="{F07A284A-8164-4CDD-864C-2CCD882B3720}">
      <dgm:prSet phldrT="[Text]" custT="1">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en-US" sz="1800"/>
            <a:t>Blood for Creatinine and pre-dose PK </a:t>
          </a:r>
          <a:endParaRPr lang="en-US" sz="1800" dirty="0"/>
        </a:p>
      </dgm:t>
    </dgm:pt>
    <dgm:pt modelId="{B178FA3E-34D2-41A3-9A25-69D092C79417}" type="parTrans" cxnId="{BB741597-5F42-4618-8B5A-05340C3D9DB3}">
      <dgm:prSet/>
      <dgm:spPr/>
      <dgm:t>
        <a:bodyPr/>
        <a:lstStyle/>
        <a:p>
          <a:endParaRPr lang="en-US"/>
        </a:p>
      </dgm:t>
    </dgm:pt>
    <dgm:pt modelId="{D244D0E7-09F9-41BF-BE0D-835E42B96740}" type="sibTrans" cxnId="{BB741597-5F42-4618-8B5A-05340C3D9DB3}">
      <dgm:prSet/>
      <dgm:spPr/>
      <dgm:t>
        <a:bodyPr/>
        <a:lstStyle/>
        <a:p>
          <a:endParaRPr lang="en-US" dirty="0"/>
        </a:p>
      </dgm:t>
    </dgm:pt>
    <dgm:pt modelId="{CE0946DC-3A6E-4936-9EEE-19B46EFF206B}">
      <dgm:prSet phldrT="[Text]" custT="1">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en-US" sz="1800" dirty="0"/>
            <a:t>Vaginal fluid </a:t>
          </a:r>
          <a:r>
            <a:rPr lang="en-US" sz="1800" i="1" dirty="0"/>
            <a:t>NAAT*</a:t>
          </a:r>
        </a:p>
      </dgm:t>
    </dgm:pt>
    <dgm:pt modelId="{B6A26D84-77C3-4994-B97A-9EF889B0A8AA}" type="parTrans" cxnId="{36C60EBA-A826-47B9-B91D-AFDBF5E2CCE7}">
      <dgm:prSet/>
      <dgm:spPr/>
      <dgm:t>
        <a:bodyPr/>
        <a:lstStyle/>
        <a:p>
          <a:endParaRPr lang="en-US"/>
        </a:p>
      </dgm:t>
    </dgm:pt>
    <dgm:pt modelId="{5FA8F25A-BF6E-4A91-A660-4C888969414E}" type="sibTrans" cxnId="{36C60EBA-A826-47B9-B91D-AFDBF5E2CCE7}">
      <dgm:prSet/>
      <dgm:spPr/>
      <dgm:t>
        <a:bodyPr/>
        <a:lstStyle/>
        <a:p>
          <a:endParaRPr lang="en-US" dirty="0"/>
        </a:p>
      </dgm:t>
    </dgm:pt>
    <dgm:pt modelId="{48BCCD06-29CC-4EC6-B92E-666863BF2D73}">
      <dgm:prSet phldrT="[Text]" custT="1">
        <dgm:style>
          <a:lnRef idx="2">
            <a:schemeClr val="accent6">
              <a:shade val="50000"/>
            </a:schemeClr>
          </a:lnRef>
          <a:fillRef idx="1">
            <a:schemeClr val="accent6"/>
          </a:fillRef>
          <a:effectRef idx="0">
            <a:schemeClr val="accent6"/>
          </a:effectRef>
          <a:fontRef idx="minor">
            <a:schemeClr val="lt1"/>
          </a:fontRef>
        </dgm:style>
      </dgm:prSet>
      <dgm:spPr/>
      <dgm:t>
        <a:bodyPr/>
        <a:lstStyle/>
        <a:p>
          <a:r>
            <a:rPr lang="en-US" sz="1800" dirty="0"/>
            <a:t>Rectal fluid for </a:t>
          </a:r>
          <a:r>
            <a:rPr lang="en-US" sz="1800" i="1" dirty="0"/>
            <a:t>NAAT*</a:t>
          </a:r>
        </a:p>
      </dgm:t>
    </dgm:pt>
    <dgm:pt modelId="{1997F517-6C6E-4B79-BAC3-58D60D3CD715}" type="parTrans" cxnId="{A4221859-A6DA-4FC6-8B42-32E5B77A52F3}">
      <dgm:prSet/>
      <dgm:spPr/>
      <dgm:t>
        <a:bodyPr/>
        <a:lstStyle/>
        <a:p>
          <a:endParaRPr lang="en-US"/>
        </a:p>
      </dgm:t>
    </dgm:pt>
    <dgm:pt modelId="{544EE1CC-6C1E-4B50-844C-B4EE6212D42D}" type="sibTrans" cxnId="{A4221859-A6DA-4FC6-8B42-32E5B77A52F3}">
      <dgm:prSet/>
      <dgm:spPr/>
      <dgm:t>
        <a:bodyPr/>
        <a:lstStyle/>
        <a:p>
          <a:endParaRPr lang="en-US"/>
        </a:p>
      </dgm:t>
    </dgm:pt>
    <dgm:pt modelId="{48279CED-EA9B-46A2-84AA-803502CAED3C}">
      <dgm:prSet phldrT="[Text]" custT="1">
        <dgm:style>
          <a:lnRef idx="2">
            <a:schemeClr val="accent6">
              <a:shade val="50000"/>
            </a:schemeClr>
          </a:lnRef>
          <a:fillRef idx="1">
            <a:schemeClr val="accent6"/>
          </a:fillRef>
          <a:effectRef idx="0">
            <a:schemeClr val="accent6"/>
          </a:effectRef>
          <a:fontRef idx="minor">
            <a:schemeClr val="lt1"/>
          </a:fontRef>
        </dgm:style>
      </dgm:prSet>
      <dgm:spPr/>
      <dgm:t>
        <a:bodyPr/>
        <a:lstStyle/>
        <a:p>
          <a:r>
            <a:rPr lang="en-US" sz="1400" dirty="0"/>
            <a:t>With anoscope</a:t>
          </a:r>
        </a:p>
      </dgm:t>
    </dgm:pt>
    <dgm:pt modelId="{7C7E6322-4766-45F1-91C9-97DED32513A4}" type="parTrans" cxnId="{FF9349DF-1CEA-4D5B-873D-2A76A1C1E463}">
      <dgm:prSet/>
      <dgm:spPr/>
      <dgm:t>
        <a:bodyPr/>
        <a:lstStyle/>
        <a:p>
          <a:endParaRPr lang="en-US"/>
        </a:p>
      </dgm:t>
    </dgm:pt>
    <dgm:pt modelId="{0FC0F6F5-B257-40E3-BD9D-63FDBCD88949}" type="sibTrans" cxnId="{FF9349DF-1CEA-4D5B-873D-2A76A1C1E463}">
      <dgm:prSet/>
      <dgm:spPr/>
      <dgm:t>
        <a:bodyPr/>
        <a:lstStyle/>
        <a:p>
          <a:endParaRPr lang="en-US"/>
        </a:p>
      </dgm:t>
    </dgm:pt>
    <dgm:pt modelId="{FA4DD973-EB89-48CB-845D-A15AB7BB6CA2}">
      <dgm:prSet phldrT="[Text]" custT="1">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en-US" sz="1400" dirty="0"/>
            <a:t>Without speculum</a:t>
          </a:r>
        </a:p>
      </dgm:t>
    </dgm:pt>
    <dgm:pt modelId="{56258E7C-B3B9-415D-AA4D-702EF8AEA4E5}" type="parTrans" cxnId="{771C61B6-D3B5-4741-BAA0-2711DACE3950}">
      <dgm:prSet/>
      <dgm:spPr/>
      <dgm:t>
        <a:bodyPr/>
        <a:lstStyle/>
        <a:p>
          <a:endParaRPr lang="en-US"/>
        </a:p>
      </dgm:t>
    </dgm:pt>
    <dgm:pt modelId="{3D6193BE-AE44-4A67-A470-18935CC27024}" type="sibTrans" cxnId="{771C61B6-D3B5-4741-BAA0-2711DACE3950}">
      <dgm:prSet/>
      <dgm:spPr/>
      <dgm:t>
        <a:bodyPr/>
        <a:lstStyle/>
        <a:p>
          <a:endParaRPr lang="en-US"/>
        </a:p>
      </dgm:t>
    </dgm:pt>
    <dgm:pt modelId="{334A9476-130B-4EC3-8127-91BA8F7858F6}" type="pres">
      <dgm:prSet presAssocID="{82CA63EE-8504-4387-888D-77F3283EDC9C}" presName="Name0" presStyleCnt="0">
        <dgm:presLayoutVars>
          <dgm:dir/>
          <dgm:resizeHandles val="exact"/>
        </dgm:presLayoutVars>
      </dgm:prSet>
      <dgm:spPr/>
    </dgm:pt>
    <dgm:pt modelId="{A77E1F0D-7A0A-4A51-89A8-2F357E2D588E}" type="pres">
      <dgm:prSet presAssocID="{F07A284A-8164-4CDD-864C-2CCD882B3720}" presName="node" presStyleLbl="node1" presStyleIdx="0" presStyleCnt="3">
        <dgm:presLayoutVars>
          <dgm:bulletEnabled val="1"/>
        </dgm:presLayoutVars>
      </dgm:prSet>
      <dgm:spPr/>
    </dgm:pt>
    <dgm:pt modelId="{C7966605-E188-49F1-8DE9-8D4843A9BC02}" type="pres">
      <dgm:prSet presAssocID="{D244D0E7-09F9-41BF-BE0D-835E42B96740}" presName="sibTrans" presStyleLbl="sibTrans2D1" presStyleIdx="0" presStyleCnt="2"/>
      <dgm:spPr/>
    </dgm:pt>
    <dgm:pt modelId="{42EA7AEA-0385-4424-BD0F-0C5E7B5C18CB}" type="pres">
      <dgm:prSet presAssocID="{D244D0E7-09F9-41BF-BE0D-835E42B96740}" presName="connectorText" presStyleLbl="sibTrans2D1" presStyleIdx="0" presStyleCnt="2"/>
      <dgm:spPr/>
    </dgm:pt>
    <dgm:pt modelId="{39B01F70-ED2F-4F2A-B0BF-0BC1F0E41AC5}" type="pres">
      <dgm:prSet presAssocID="{CE0946DC-3A6E-4936-9EEE-19B46EFF206B}" presName="node" presStyleLbl="node1" presStyleIdx="1" presStyleCnt="3">
        <dgm:presLayoutVars>
          <dgm:bulletEnabled val="1"/>
        </dgm:presLayoutVars>
      </dgm:prSet>
      <dgm:spPr/>
    </dgm:pt>
    <dgm:pt modelId="{9BFFFB29-58BC-4D77-8427-57721D087520}" type="pres">
      <dgm:prSet presAssocID="{5FA8F25A-BF6E-4A91-A660-4C888969414E}" presName="sibTrans" presStyleLbl="sibTrans2D1" presStyleIdx="1" presStyleCnt="2"/>
      <dgm:spPr/>
    </dgm:pt>
    <dgm:pt modelId="{837700A1-252F-4A7A-AE1D-C7A917A16CC6}" type="pres">
      <dgm:prSet presAssocID="{5FA8F25A-BF6E-4A91-A660-4C888969414E}" presName="connectorText" presStyleLbl="sibTrans2D1" presStyleIdx="1" presStyleCnt="2"/>
      <dgm:spPr/>
    </dgm:pt>
    <dgm:pt modelId="{90F1D13A-5658-4C1C-B0B9-C118855289DC}" type="pres">
      <dgm:prSet presAssocID="{48BCCD06-29CC-4EC6-B92E-666863BF2D73}" presName="node" presStyleLbl="node1" presStyleIdx="2" presStyleCnt="3" custLinFactNeighborX="-736" custLinFactNeighborY="3">
        <dgm:presLayoutVars>
          <dgm:bulletEnabled val="1"/>
        </dgm:presLayoutVars>
      </dgm:prSet>
      <dgm:spPr/>
    </dgm:pt>
  </dgm:ptLst>
  <dgm:cxnLst>
    <dgm:cxn modelId="{22DFA802-1FF6-467B-9179-6BCCED26818A}" type="presOf" srcId="{D244D0E7-09F9-41BF-BE0D-835E42B96740}" destId="{C7966605-E188-49F1-8DE9-8D4843A9BC02}" srcOrd="0" destOrd="0" presId="urn:microsoft.com/office/officeart/2005/8/layout/process1"/>
    <dgm:cxn modelId="{63F1FA18-C4DE-4ECA-BACB-CE2633EEE90F}" type="presOf" srcId="{F07A284A-8164-4CDD-864C-2CCD882B3720}" destId="{A77E1F0D-7A0A-4A51-89A8-2F357E2D588E}" srcOrd="0" destOrd="0" presId="urn:microsoft.com/office/officeart/2005/8/layout/process1"/>
    <dgm:cxn modelId="{2343716B-D680-4C7F-8F7B-22215904EF0C}" type="presOf" srcId="{D244D0E7-09F9-41BF-BE0D-835E42B96740}" destId="{42EA7AEA-0385-4424-BD0F-0C5E7B5C18CB}" srcOrd="1" destOrd="0" presId="urn:microsoft.com/office/officeart/2005/8/layout/process1"/>
    <dgm:cxn modelId="{81A8CD77-37BF-464B-9DC5-F7F6A72BCC29}" type="presOf" srcId="{5FA8F25A-BF6E-4A91-A660-4C888969414E}" destId="{9BFFFB29-58BC-4D77-8427-57721D087520}" srcOrd="0" destOrd="0" presId="urn:microsoft.com/office/officeart/2005/8/layout/process1"/>
    <dgm:cxn modelId="{A4221859-A6DA-4FC6-8B42-32E5B77A52F3}" srcId="{82CA63EE-8504-4387-888D-77F3283EDC9C}" destId="{48BCCD06-29CC-4EC6-B92E-666863BF2D73}" srcOrd="2" destOrd="0" parTransId="{1997F517-6C6E-4B79-BAC3-58D60D3CD715}" sibTransId="{544EE1CC-6C1E-4B50-844C-B4EE6212D42D}"/>
    <dgm:cxn modelId="{80FFF47C-2E16-4883-A91B-9B2CBEA93534}" type="presOf" srcId="{FA4DD973-EB89-48CB-845D-A15AB7BB6CA2}" destId="{39B01F70-ED2F-4F2A-B0BF-0BC1F0E41AC5}" srcOrd="0" destOrd="1" presId="urn:microsoft.com/office/officeart/2005/8/layout/process1"/>
    <dgm:cxn modelId="{BB741597-5F42-4618-8B5A-05340C3D9DB3}" srcId="{82CA63EE-8504-4387-888D-77F3283EDC9C}" destId="{F07A284A-8164-4CDD-864C-2CCD882B3720}" srcOrd="0" destOrd="0" parTransId="{B178FA3E-34D2-41A3-9A25-69D092C79417}" sibTransId="{D244D0E7-09F9-41BF-BE0D-835E42B96740}"/>
    <dgm:cxn modelId="{1D3BC197-A8B7-4F73-8F1A-5B8257982EC4}" type="presOf" srcId="{82CA63EE-8504-4387-888D-77F3283EDC9C}" destId="{334A9476-130B-4EC3-8127-91BA8F7858F6}" srcOrd="0" destOrd="0" presId="urn:microsoft.com/office/officeart/2005/8/layout/process1"/>
    <dgm:cxn modelId="{451327A0-49E6-4489-86BA-F8A018B112EC}" type="presOf" srcId="{5FA8F25A-BF6E-4A91-A660-4C888969414E}" destId="{837700A1-252F-4A7A-AE1D-C7A917A16CC6}" srcOrd="1" destOrd="0" presId="urn:microsoft.com/office/officeart/2005/8/layout/process1"/>
    <dgm:cxn modelId="{771C61B6-D3B5-4741-BAA0-2711DACE3950}" srcId="{CE0946DC-3A6E-4936-9EEE-19B46EFF206B}" destId="{FA4DD973-EB89-48CB-845D-A15AB7BB6CA2}" srcOrd="0" destOrd="0" parTransId="{56258E7C-B3B9-415D-AA4D-702EF8AEA4E5}" sibTransId="{3D6193BE-AE44-4A67-A470-18935CC27024}"/>
    <dgm:cxn modelId="{346BE5B9-C7D2-4087-9F91-8A39ADD735CA}" type="presOf" srcId="{48BCCD06-29CC-4EC6-B92E-666863BF2D73}" destId="{90F1D13A-5658-4C1C-B0B9-C118855289DC}" srcOrd="0" destOrd="0" presId="urn:microsoft.com/office/officeart/2005/8/layout/process1"/>
    <dgm:cxn modelId="{36C60EBA-A826-47B9-B91D-AFDBF5E2CCE7}" srcId="{82CA63EE-8504-4387-888D-77F3283EDC9C}" destId="{CE0946DC-3A6E-4936-9EEE-19B46EFF206B}" srcOrd="1" destOrd="0" parTransId="{B6A26D84-77C3-4994-B97A-9EF889B0A8AA}" sibTransId="{5FA8F25A-BF6E-4A91-A660-4C888969414E}"/>
    <dgm:cxn modelId="{F82F4BC3-C244-4578-80AC-CFB337FA66BF}" type="presOf" srcId="{48279CED-EA9B-46A2-84AA-803502CAED3C}" destId="{90F1D13A-5658-4C1C-B0B9-C118855289DC}" srcOrd="0" destOrd="1" presId="urn:microsoft.com/office/officeart/2005/8/layout/process1"/>
    <dgm:cxn modelId="{FF9349DF-1CEA-4D5B-873D-2A76A1C1E463}" srcId="{48BCCD06-29CC-4EC6-B92E-666863BF2D73}" destId="{48279CED-EA9B-46A2-84AA-803502CAED3C}" srcOrd="0" destOrd="0" parTransId="{7C7E6322-4766-45F1-91C9-97DED32513A4}" sibTransId="{0FC0F6F5-B257-40E3-BD9D-63FDBCD88949}"/>
    <dgm:cxn modelId="{5F2233F3-659F-4A9B-8F7B-6F63D85EE3DB}" type="presOf" srcId="{CE0946DC-3A6E-4936-9EEE-19B46EFF206B}" destId="{39B01F70-ED2F-4F2A-B0BF-0BC1F0E41AC5}" srcOrd="0" destOrd="0" presId="urn:microsoft.com/office/officeart/2005/8/layout/process1"/>
    <dgm:cxn modelId="{04A747CC-6146-493B-B235-B869C01CD6CF}" type="presParOf" srcId="{334A9476-130B-4EC3-8127-91BA8F7858F6}" destId="{A77E1F0D-7A0A-4A51-89A8-2F357E2D588E}" srcOrd="0" destOrd="0" presId="urn:microsoft.com/office/officeart/2005/8/layout/process1"/>
    <dgm:cxn modelId="{7D8F1611-E2D9-4F35-BB1D-5CCE75E70369}" type="presParOf" srcId="{334A9476-130B-4EC3-8127-91BA8F7858F6}" destId="{C7966605-E188-49F1-8DE9-8D4843A9BC02}" srcOrd="1" destOrd="0" presId="urn:microsoft.com/office/officeart/2005/8/layout/process1"/>
    <dgm:cxn modelId="{37665540-60F8-44CE-A1D3-24B514D6A556}" type="presParOf" srcId="{C7966605-E188-49F1-8DE9-8D4843A9BC02}" destId="{42EA7AEA-0385-4424-BD0F-0C5E7B5C18CB}" srcOrd="0" destOrd="0" presId="urn:microsoft.com/office/officeart/2005/8/layout/process1"/>
    <dgm:cxn modelId="{B271FFA3-B714-4126-915B-9FD3B47A2734}" type="presParOf" srcId="{334A9476-130B-4EC3-8127-91BA8F7858F6}" destId="{39B01F70-ED2F-4F2A-B0BF-0BC1F0E41AC5}" srcOrd="2" destOrd="0" presId="urn:microsoft.com/office/officeart/2005/8/layout/process1"/>
    <dgm:cxn modelId="{75A7655F-99FB-45C2-8AAE-D1BCF4AF6E2F}" type="presParOf" srcId="{334A9476-130B-4EC3-8127-91BA8F7858F6}" destId="{9BFFFB29-58BC-4D77-8427-57721D087520}" srcOrd="3" destOrd="0" presId="urn:microsoft.com/office/officeart/2005/8/layout/process1"/>
    <dgm:cxn modelId="{02FDDB77-CDF4-4720-9483-78ACEBF25860}" type="presParOf" srcId="{9BFFFB29-58BC-4D77-8427-57721D087520}" destId="{837700A1-252F-4A7A-AE1D-C7A917A16CC6}" srcOrd="0" destOrd="0" presId="urn:microsoft.com/office/officeart/2005/8/layout/process1"/>
    <dgm:cxn modelId="{1EE5727B-E1DF-418C-91BF-3DDEDC9B0A26}" type="presParOf" srcId="{334A9476-130B-4EC3-8127-91BA8F7858F6}" destId="{90F1D13A-5658-4C1C-B0B9-C118855289DC}"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2CA63EE-8504-4387-888D-77F3283EDC9C}" type="doc">
      <dgm:prSet loTypeId="urn:microsoft.com/office/officeart/2005/8/layout/process1" loCatId="process" qsTypeId="urn:microsoft.com/office/officeart/2005/8/quickstyle/simple1" qsCatId="simple" csTypeId="urn:microsoft.com/office/officeart/2005/8/colors/colorful4" csCatId="colorful" phldr="1"/>
      <dgm:spPr/>
      <dgm:t>
        <a:bodyPr/>
        <a:lstStyle/>
        <a:p>
          <a:endParaRPr lang="en-US"/>
        </a:p>
      </dgm:t>
    </dgm:pt>
    <dgm:pt modelId="{F07A284A-8164-4CDD-864C-2CCD882B3720}">
      <dgm:prSet phldrT="[Text]" custT="1">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en-US" sz="1800"/>
            <a:t>Blood for PK (5x)</a:t>
          </a:r>
          <a:endParaRPr lang="en-US" sz="1800" dirty="0"/>
        </a:p>
      </dgm:t>
    </dgm:pt>
    <dgm:pt modelId="{B178FA3E-34D2-41A3-9A25-69D092C79417}" type="parTrans" cxnId="{BB741597-5F42-4618-8B5A-05340C3D9DB3}">
      <dgm:prSet/>
      <dgm:spPr/>
      <dgm:t>
        <a:bodyPr/>
        <a:lstStyle/>
        <a:p>
          <a:endParaRPr lang="en-US"/>
        </a:p>
      </dgm:t>
    </dgm:pt>
    <dgm:pt modelId="{D244D0E7-09F9-41BF-BE0D-835E42B96740}" type="sibTrans" cxnId="{BB741597-5F42-4618-8B5A-05340C3D9DB3}">
      <dgm:prSet/>
      <dgm:spPr>
        <a:noFill/>
        <a:ln>
          <a:noFill/>
        </a:ln>
      </dgm:spPr>
      <dgm:t>
        <a:bodyPr/>
        <a:lstStyle/>
        <a:p>
          <a:endParaRPr lang="en-US" dirty="0"/>
        </a:p>
      </dgm:t>
    </dgm:pt>
    <dgm:pt modelId="{CE0946DC-3A6E-4936-9EEE-19B46EFF206B}">
      <dgm:prSet phldrT="[Text]" custT="1">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en-US" sz="1800" dirty="0"/>
            <a:t>Vaginal fluid for PK</a:t>
          </a:r>
          <a:endParaRPr lang="en-US" sz="1800" i="1" dirty="0"/>
        </a:p>
      </dgm:t>
    </dgm:pt>
    <dgm:pt modelId="{B6A26D84-77C3-4994-B97A-9EF889B0A8AA}" type="parTrans" cxnId="{36C60EBA-A826-47B9-B91D-AFDBF5E2CCE7}">
      <dgm:prSet/>
      <dgm:spPr/>
      <dgm:t>
        <a:bodyPr/>
        <a:lstStyle/>
        <a:p>
          <a:endParaRPr lang="en-US"/>
        </a:p>
      </dgm:t>
    </dgm:pt>
    <dgm:pt modelId="{5FA8F25A-BF6E-4A91-A660-4C888969414E}" type="sibTrans" cxnId="{36C60EBA-A826-47B9-B91D-AFDBF5E2CCE7}">
      <dgm:prSet/>
      <dgm:spPr/>
      <dgm:t>
        <a:bodyPr/>
        <a:lstStyle/>
        <a:p>
          <a:endParaRPr lang="en-US" dirty="0"/>
        </a:p>
      </dgm:t>
    </dgm:pt>
    <dgm:pt modelId="{85B79511-69D6-486E-B527-AE636A86A444}">
      <dgm:prSet phldrT="[Text]" custT="1">
        <dgm:style>
          <a:lnRef idx="2">
            <a:schemeClr val="accent6">
              <a:shade val="50000"/>
            </a:schemeClr>
          </a:lnRef>
          <a:fillRef idx="1">
            <a:schemeClr val="accent6"/>
          </a:fillRef>
          <a:effectRef idx="0">
            <a:schemeClr val="accent6"/>
          </a:effectRef>
          <a:fontRef idx="minor">
            <a:schemeClr val="lt1"/>
          </a:fontRef>
        </dgm:style>
      </dgm:prSet>
      <dgm:spPr/>
      <dgm:t>
        <a:bodyPr/>
        <a:lstStyle/>
        <a:p>
          <a:r>
            <a:rPr lang="en-US" sz="1800" dirty="0"/>
            <a:t>Rectal enema effluent for PD</a:t>
          </a:r>
        </a:p>
      </dgm:t>
    </dgm:pt>
    <dgm:pt modelId="{C0B61197-96F9-43EB-8628-E89D9B6A7C7E}" type="parTrans" cxnId="{FBB74A99-2ECF-486C-8E29-5C7A1D324759}">
      <dgm:prSet/>
      <dgm:spPr/>
      <dgm:t>
        <a:bodyPr/>
        <a:lstStyle/>
        <a:p>
          <a:endParaRPr lang="en-US"/>
        </a:p>
      </dgm:t>
    </dgm:pt>
    <dgm:pt modelId="{C0EC7FFC-019F-4399-90E7-3C72E79C2173}" type="sibTrans" cxnId="{FBB74A99-2ECF-486C-8E29-5C7A1D324759}">
      <dgm:prSet/>
      <dgm:spPr/>
      <dgm:t>
        <a:bodyPr/>
        <a:lstStyle/>
        <a:p>
          <a:endParaRPr lang="en-US" dirty="0"/>
        </a:p>
      </dgm:t>
    </dgm:pt>
    <dgm:pt modelId="{0C7CEB26-57BC-4A74-8B47-05542DA38371}">
      <dgm:prSet phldrT="[Text]" custT="1">
        <dgm:style>
          <a:lnRef idx="2">
            <a:schemeClr val="accent6">
              <a:shade val="50000"/>
            </a:schemeClr>
          </a:lnRef>
          <a:fillRef idx="1">
            <a:schemeClr val="accent6"/>
          </a:fillRef>
          <a:effectRef idx="0">
            <a:schemeClr val="accent6"/>
          </a:effectRef>
          <a:fontRef idx="minor">
            <a:schemeClr val="lt1"/>
          </a:fontRef>
        </dgm:style>
      </dgm:prSet>
      <dgm:spPr/>
      <dgm:t>
        <a:bodyPr/>
        <a:lstStyle/>
        <a:p>
          <a:r>
            <a:rPr lang="en-US" sz="1800" dirty="0"/>
            <a:t>Rectal Sponge for PD &amp; biomarkers</a:t>
          </a:r>
        </a:p>
      </dgm:t>
    </dgm:pt>
    <dgm:pt modelId="{709214A6-1347-4A60-BDBC-14EDF1BFB84E}" type="parTrans" cxnId="{00DF8CF4-BE90-418B-9234-D4FDE3EB19AF}">
      <dgm:prSet/>
      <dgm:spPr/>
      <dgm:t>
        <a:bodyPr/>
        <a:lstStyle/>
        <a:p>
          <a:endParaRPr lang="en-US"/>
        </a:p>
      </dgm:t>
    </dgm:pt>
    <dgm:pt modelId="{24F7F733-39DA-435B-B19A-6C75872E538C}" type="sibTrans" cxnId="{00DF8CF4-BE90-418B-9234-D4FDE3EB19AF}">
      <dgm:prSet/>
      <dgm:spPr/>
      <dgm:t>
        <a:bodyPr/>
        <a:lstStyle/>
        <a:p>
          <a:endParaRPr lang="en-US" dirty="0"/>
        </a:p>
      </dgm:t>
    </dgm:pt>
    <dgm:pt modelId="{D367B7D1-4697-4E3E-A638-71685AB561C8}">
      <dgm:prSet custT="1">
        <dgm:style>
          <a:lnRef idx="2">
            <a:schemeClr val="accent6">
              <a:shade val="50000"/>
            </a:schemeClr>
          </a:lnRef>
          <a:fillRef idx="1">
            <a:schemeClr val="accent6"/>
          </a:fillRef>
          <a:effectRef idx="0">
            <a:schemeClr val="accent6"/>
          </a:effectRef>
          <a:fontRef idx="minor">
            <a:schemeClr val="lt1"/>
          </a:fontRef>
        </dgm:style>
      </dgm:prSet>
      <dgm:spPr/>
      <dgm:t>
        <a:bodyPr/>
        <a:lstStyle/>
        <a:p>
          <a:r>
            <a:rPr lang="en-US" sz="1600" dirty="0"/>
            <a:t>Rectal biopsy for PK, PD, biomarker, archive</a:t>
          </a:r>
          <a:endParaRPr lang="en-US" sz="1400" dirty="0"/>
        </a:p>
      </dgm:t>
    </dgm:pt>
    <dgm:pt modelId="{9DD1E446-D5DB-4344-A8FB-2979A2BE0A9C}" type="parTrans" cxnId="{097EC958-0890-46C2-959E-AE3B9629003F}">
      <dgm:prSet/>
      <dgm:spPr/>
      <dgm:t>
        <a:bodyPr/>
        <a:lstStyle/>
        <a:p>
          <a:endParaRPr lang="en-US"/>
        </a:p>
      </dgm:t>
    </dgm:pt>
    <dgm:pt modelId="{0C4F1941-6F4F-4DE1-A5BB-1BA2ED58B02A}" type="sibTrans" cxnId="{097EC958-0890-46C2-959E-AE3B9629003F}">
      <dgm:prSet/>
      <dgm:spPr/>
      <dgm:t>
        <a:bodyPr/>
        <a:lstStyle/>
        <a:p>
          <a:endParaRPr lang="en-US"/>
        </a:p>
      </dgm:t>
    </dgm:pt>
    <dgm:pt modelId="{48BCCD06-29CC-4EC6-B92E-666863BF2D73}">
      <dgm:prSet phldrT="[Text]" custT="1">
        <dgm:style>
          <a:lnRef idx="2">
            <a:schemeClr val="accent6">
              <a:shade val="50000"/>
            </a:schemeClr>
          </a:lnRef>
          <a:fillRef idx="1">
            <a:schemeClr val="accent6"/>
          </a:fillRef>
          <a:effectRef idx="0">
            <a:schemeClr val="accent6"/>
          </a:effectRef>
          <a:fontRef idx="minor">
            <a:schemeClr val="lt1"/>
          </a:fontRef>
        </dgm:style>
      </dgm:prSet>
      <dgm:spPr/>
      <dgm:t>
        <a:bodyPr/>
        <a:lstStyle/>
        <a:p>
          <a:r>
            <a:rPr lang="en-US" sz="1800" dirty="0"/>
            <a:t>Rectal fluid for PK</a:t>
          </a:r>
          <a:endParaRPr lang="en-US" sz="1800" i="1" dirty="0"/>
        </a:p>
      </dgm:t>
    </dgm:pt>
    <dgm:pt modelId="{1997F517-6C6E-4B79-BAC3-58D60D3CD715}" type="parTrans" cxnId="{A4221859-A6DA-4FC6-8B42-32E5B77A52F3}">
      <dgm:prSet/>
      <dgm:spPr/>
      <dgm:t>
        <a:bodyPr/>
        <a:lstStyle/>
        <a:p>
          <a:endParaRPr lang="en-US"/>
        </a:p>
      </dgm:t>
    </dgm:pt>
    <dgm:pt modelId="{544EE1CC-6C1E-4B50-844C-B4EE6212D42D}" type="sibTrans" cxnId="{A4221859-A6DA-4FC6-8B42-32E5B77A52F3}">
      <dgm:prSet/>
      <dgm:spPr/>
      <dgm:t>
        <a:bodyPr/>
        <a:lstStyle/>
        <a:p>
          <a:endParaRPr lang="en-US" dirty="0"/>
        </a:p>
      </dgm:t>
    </dgm:pt>
    <dgm:pt modelId="{64EE9F13-3B0C-4F55-B534-5BAB49C59C08}">
      <dgm:prSet/>
      <dgm:spPr/>
      <dgm:t>
        <a:bodyPr/>
        <a:lstStyle/>
        <a:p>
          <a:r>
            <a:rPr lang="en-US" sz="1400" dirty="0"/>
            <a:t>w/ spigmoidoscope</a:t>
          </a:r>
        </a:p>
      </dgm:t>
    </dgm:pt>
    <dgm:pt modelId="{3990C339-755D-43D4-AEA5-8832E8192ED0}" type="parTrans" cxnId="{D2315069-EA27-4625-BD9B-C6CA28C5DED6}">
      <dgm:prSet/>
      <dgm:spPr/>
      <dgm:t>
        <a:bodyPr/>
        <a:lstStyle/>
        <a:p>
          <a:endParaRPr lang="en-US"/>
        </a:p>
      </dgm:t>
    </dgm:pt>
    <dgm:pt modelId="{82EEB1C1-E54A-4AB7-A80A-A8F075CC75ED}" type="sibTrans" cxnId="{D2315069-EA27-4625-BD9B-C6CA28C5DED6}">
      <dgm:prSet/>
      <dgm:spPr/>
      <dgm:t>
        <a:bodyPr/>
        <a:lstStyle/>
        <a:p>
          <a:endParaRPr lang="en-US"/>
        </a:p>
      </dgm:t>
    </dgm:pt>
    <dgm:pt modelId="{039EBAFE-8446-49C1-930B-6FC369ABE029}">
      <dgm:prSet phldrT="[Text]" custT="1">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en-US" sz="1400" dirty="0"/>
            <a:t>Without speculum</a:t>
          </a:r>
          <a:endParaRPr lang="en-US" sz="1800" i="1" dirty="0"/>
        </a:p>
      </dgm:t>
    </dgm:pt>
    <dgm:pt modelId="{A07D7071-285F-41A6-A216-B2E0B0BA656B}" type="parTrans" cxnId="{796519C6-FF1D-499A-A24B-2CDF04725BEC}">
      <dgm:prSet/>
      <dgm:spPr/>
      <dgm:t>
        <a:bodyPr/>
        <a:lstStyle/>
        <a:p>
          <a:endParaRPr lang="en-US"/>
        </a:p>
      </dgm:t>
    </dgm:pt>
    <dgm:pt modelId="{99F5D535-FCF5-4891-959C-B7D6ABDA7353}" type="sibTrans" cxnId="{796519C6-FF1D-499A-A24B-2CDF04725BEC}">
      <dgm:prSet/>
      <dgm:spPr/>
      <dgm:t>
        <a:bodyPr/>
        <a:lstStyle/>
        <a:p>
          <a:endParaRPr lang="en-US"/>
        </a:p>
      </dgm:t>
    </dgm:pt>
    <dgm:pt modelId="{3D89801E-4DD3-47AB-A027-7D42D78ACC28}">
      <dgm:prSet phldrT="[Text]" custT="1">
        <dgm:style>
          <a:lnRef idx="2">
            <a:schemeClr val="accent6">
              <a:shade val="50000"/>
            </a:schemeClr>
          </a:lnRef>
          <a:fillRef idx="1">
            <a:schemeClr val="accent6"/>
          </a:fillRef>
          <a:effectRef idx="0">
            <a:schemeClr val="accent6"/>
          </a:effectRef>
          <a:fontRef idx="minor">
            <a:schemeClr val="lt1"/>
          </a:fontRef>
        </dgm:style>
      </dgm:prSet>
      <dgm:spPr/>
      <dgm:t>
        <a:bodyPr/>
        <a:lstStyle/>
        <a:p>
          <a:r>
            <a:rPr lang="en-US" sz="1400" dirty="0"/>
            <a:t>With anoscope</a:t>
          </a:r>
          <a:endParaRPr lang="en-US" sz="1800" i="1" dirty="0"/>
        </a:p>
      </dgm:t>
    </dgm:pt>
    <dgm:pt modelId="{B6868D03-C16C-4FDC-AE93-31A98CF7657D}" type="parTrans" cxnId="{17FE5E51-5278-4372-9508-DE79938DEBEA}">
      <dgm:prSet/>
      <dgm:spPr/>
      <dgm:t>
        <a:bodyPr/>
        <a:lstStyle/>
        <a:p>
          <a:endParaRPr lang="en-US"/>
        </a:p>
      </dgm:t>
    </dgm:pt>
    <dgm:pt modelId="{1869A0D9-5924-42F4-B9BB-C13714B85D25}" type="sibTrans" cxnId="{17FE5E51-5278-4372-9508-DE79938DEBEA}">
      <dgm:prSet/>
      <dgm:spPr/>
      <dgm:t>
        <a:bodyPr/>
        <a:lstStyle/>
        <a:p>
          <a:endParaRPr lang="en-US"/>
        </a:p>
      </dgm:t>
    </dgm:pt>
    <dgm:pt modelId="{334A9476-130B-4EC3-8127-91BA8F7858F6}" type="pres">
      <dgm:prSet presAssocID="{82CA63EE-8504-4387-888D-77F3283EDC9C}" presName="Name0" presStyleCnt="0">
        <dgm:presLayoutVars>
          <dgm:dir/>
          <dgm:resizeHandles val="exact"/>
        </dgm:presLayoutVars>
      </dgm:prSet>
      <dgm:spPr/>
    </dgm:pt>
    <dgm:pt modelId="{A77E1F0D-7A0A-4A51-89A8-2F357E2D588E}" type="pres">
      <dgm:prSet presAssocID="{F07A284A-8164-4CDD-864C-2CCD882B3720}" presName="node" presStyleLbl="node1" presStyleIdx="0" presStyleCnt="6" custScaleX="51968">
        <dgm:presLayoutVars>
          <dgm:bulletEnabled val="1"/>
        </dgm:presLayoutVars>
      </dgm:prSet>
      <dgm:spPr/>
    </dgm:pt>
    <dgm:pt modelId="{C7966605-E188-49F1-8DE9-8D4843A9BC02}" type="pres">
      <dgm:prSet presAssocID="{D244D0E7-09F9-41BF-BE0D-835E42B96740}" presName="sibTrans" presStyleLbl="sibTrans2D1" presStyleIdx="0" presStyleCnt="5"/>
      <dgm:spPr/>
    </dgm:pt>
    <dgm:pt modelId="{42EA7AEA-0385-4424-BD0F-0C5E7B5C18CB}" type="pres">
      <dgm:prSet presAssocID="{D244D0E7-09F9-41BF-BE0D-835E42B96740}" presName="connectorText" presStyleLbl="sibTrans2D1" presStyleIdx="0" presStyleCnt="5"/>
      <dgm:spPr/>
    </dgm:pt>
    <dgm:pt modelId="{39B01F70-ED2F-4F2A-B0BF-0BC1F0E41AC5}" type="pres">
      <dgm:prSet presAssocID="{CE0946DC-3A6E-4936-9EEE-19B46EFF206B}" presName="node" presStyleLbl="node1" presStyleIdx="1" presStyleCnt="6">
        <dgm:presLayoutVars>
          <dgm:bulletEnabled val="1"/>
        </dgm:presLayoutVars>
      </dgm:prSet>
      <dgm:spPr/>
    </dgm:pt>
    <dgm:pt modelId="{9BFFFB29-58BC-4D77-8427-57721D087520}" type="pres">
      <dgm:prSet presAssocID="{5FA8F25A-BF6E-4A91-A660-4C888969414E}" presName="sibTrans" presStyleLbl="sibTrans2D1" presStyleIdx="1" presStyleCnt="5"/>
      <dgm:spPr/>
    </dgm:pt>
    <dgm:pt modelId="{837700A1-252F-4A7A-AE1D-C7A917A16CC6}" type="pres">
      <dgm:prSet presAssocID="{5FA8F25A-BF6E-4A91-A660-4C888969414E}" presName="connectorText" presStyleLbl="sibTrans2D1" presStyleIdx="1" presStyleCnt="5"/>
      <dgm:spPr/>
    </dgm:pt>
    <dgm:pt modelId="{90F1D13A-5658-4C1C-B0B9-C118855289DC}" type="pres">
      <dgm:prSet presAssocID="{48BCCD06-29CC-4EC6-B92E-666863BF2D73}" presName="node" presStyleLbl="node1" presStyleIdx="2" presStyleCnt="6">
        <dgm:presLayoutVars>
          <dgm:bulletEnabled val="1"/>
        </dgm:presLayoutVars>
      </dgm:prSet>
      <dgm:spPr/>
    </dgm:pt>
    <dgm:pt modelId="{C3616874-55D2-45E3-88A6-34A04AF25109}" type="pres">
      <dgm:prSet presAssocID="{544EE1CC-6C1E-4B50-844C-B4EE6212D42D}" presName="sibTrans" presStyleLbl="sibTrans2D1" presStyleIdx="2" presStyleCnt="5"/>
      <dgm:spPr/>
    </dgm:pt>
    <dgm:pt modelId="{A42B8655-3DCC-4B2C-9845-97FFC1E05D73}" type="pres">
      <dgm:prSet presAssocID="{544EE1CC-6C1E-4B50-844C-B4EE6212D42D}" presName="connectorText" presStyleLbl="sibTrans2D1" presStyleIdx="2" presStyleCnt="5"/>
      <dgm:spPr/>
    </dgm:pt>
    <dgm:pt modelId="{7085E56D-A0A2-4B8B-9DFB-63D215FA6773}" type="pres">
      <dgm:prSet presAssocID="{0C7CEB26-57BC-4A74-8B47-05542DA38371}" presName="node" presStyleLbl="node1" presStyleIdx="3" presStyleCnt="6">
        <dgm:presLayoutVars>
          <dgm:bulletEnabled val="1"/>
        </dgm:presLayoutVars>
      </dgm:prSet>
      <dgm:spPr/>
    </dgm:pt>
    <dgm:pt modelId="{510872E5-FDE5-4F1D-AE90-0C601CACA955}" type="pres">
      <dgm:prSet presAssocID="{24F7F733-39DA-435B-B19A-6C75872E538C}" presName="sibTrans" presStyleLbl="sibTrans2D1" presStyleIdx="3" presStyleCnt="5"/>
      <dgm:spPr/>
    </dgm:pt>
    <dgm:pt modelId="{58B13B08-D5E9-4FBB-ABBE-97520239CF4E}" type="pres">
      <dgm:prSet presAssocID="{24F7F733-39DA-435B-B19A-6C75872E538C}" presName="connectorText" presStyleLbl="sibTrans2D1" presStyleIdx="3" presStyleCnt="5"/>
      <dgm:spPr/>
    </dgm:pt>
    <dgm:pt modelId="{E9AB05AD-CD91-42CD-9E1F-1793B5C18851}" type="pres">
      <dgm:prSet presAssocID="{85B79511-69D6-486E-B527-AE636A86A444}" presName="node" presStyleLbl="node1" presStyleIdx="4" presStyleCnt="6">
        <dgm:presLayoutVars>
          <dgm:bulletEnabled val="1"/>
        </dgm:presLayoutVars>
      </dgm:prSet>
      <dgm:spPr/>
    </dgm:pt>
    <dgm:pt modelId="{71DC1524-ABA6-4C48-85A0-56A82E2CAF54}" type="pres">
      <dgm:prSet presAssocID="{C0EC7FFC-019F-4399-90E7-3C72E79C2173}" presName="sibTrans" presStyleLbl="sibTrans2D1" presStyleIdx="4" presStyleCnt="5"/>
      <dgm:spPr/>
    </dgm:pt>
    <dgm:pt modelId="{6194B4D2-52F9-4619-A31D-CCC9789DC168}" type="pres">
      <dgm:prSet presAssocID="{C0EC7FFC-019F-4399-90E7-3C72E79C2173}" presName="connectorText" presStyleLbl="sibTrans2D1" presStyleIdx="4" presStyleCnt="5"/>
      <dgm:spPr/>
    </dgm:pt>
    <dgm:pt modelId="{E7835C8C-2585-42FC-82F4-75CB6A30AAC5}" type="pres">
      <dgm:prSet presAssocID="{D367B7D1-4697-4E3E-A638-71685AB561C8}" presName="node" presStyleLbl="node1" presStyleIdx="5" presStyleCnt="6" custScaleX="118540">
        <dgm:presLayoutVars>
          <dgm:bulletEnabled val="1"/>
        </dgm:presLayoutVars>
      </dgm:prSet>
      <dgm:spPr/>
    </dgm:pt>
  </dgm:ptLst>
  <dgm:cxnLst>
    <dgm:cxn modelId="{22DFA802-1FF6-467B-9179-6BCCED26818A}" type="presOf" srcId="{D244D0E7-09F9-41BF-BE0D-835E42B96740}" destId="{C7966605-E188-49F1-8DE9-8D4843A9BC02}" srcOrd="0" destOrd="0" presId="urn:microsoft.com/office/officeart/2005/8/layout/process1"/>
    <dgm:cxn modelId="{63F1FA18-C4DE-4ECA-BACB-CE2633EEE90F}" type="presOf" srcId="{F07A284A-8164-4CDD-864C-2CCD882B3720}" destId="{A77E1F0D-7A0A-4A51-89A8-2F357E2D588E}" srcOrd="0" destOrd="0" presId="urn:microsoft.com/office/officeart/2005/8/layout/process1"/>
    <dgm:cxn modelId="{D83C1826-7673-4A12-8100-B5ABF299E2FC}" type="presOf" srcId="{85B79511-69D6-486E-B527-AE636A86A444}" destId="{E9AB05AD-CD91-42CD-9E1F-1793B5C18851}" srcOrd="0" destOrd="0" presId="urn:microsoft.com/office/officeart/2005/8/layout/process1"/>
    <dgm:cxn modelId="{419EE030-4E4F-4223-A17A-897CAA01213C}" type="presOf" srcId="{544EE1CC-6C1E-4B50-844C-B4EE6212D42D}" destId="{C3616874-55D2-45E3-88A6-34A04AF25109}" srcOrd="0" destOrd="0" presId="urn:microsoft.com/office/officeart/2005/8/layout/process1"/>
    <dgm:cxn modelId="{D2315069-EA27-4625-BD9B-C6CA28C5DED6}" srcId="{D367B7D1-4697-4E3E-A638-71685AB561C8}" destId="{64EE9F13-3B0C-4F55-B534-5BAB49C59C08}" srcOrd="0" destOrd="0" parTransId="{3990C339-755D-43D4-AEA5-8832E8192ED0}" sibTransId="{82EEB1C1-E54A-4AB7-A80A-A8F075CC75ED}"/>
    <dgm:cxn modelId="{F155694B-CCD8-4706-BA94-C5200B7A2A64}" type="presOf" srcId="{C0EC7FFC-019F-4399-90E7-3C72E79C2173}" destId="{71DC1524-ABA6-4C48-85A0-56A82E2CAF54}" srcOrd="0" destOrd="0" presId="urn:microsoft.com/office/officeart/2005/8/layout/process1"/>
    <dgm:cxn modelId="{2343716B-D680-4C7F-8F7B-22215904EF0C}" type="presOf" srcId="{D244D0E7-09F9-41BF-BE0D-835E42B96740}" destId="{42EA7AEA-0385-4424-BD0F-0C5E7B5C18CB}" srcOrd="1" destOrd="0" presId="urn:microsoft.com/office/officeart/2005/8/layout/process1"/>
    <dgm:cxn modelId="{17FE5E51-5278-4372-9508-DE79938DEBEA}" srcId="{48BCCD06-29CC-4EC6-B92E-666863BF2D73}" destId="{3D89801E-4DD3-47AB-A027-7D42D78ACC28}" srcOrd="0" destOrd="0" parTransId="{B6868D03-C16C-4FDC-AE93-31A98CF7657D}" sibTransId="{1869A0D9-5924-42F4-B9BB-C13714B85D25}"/>
    <dgm:cxn modelId="{29C26576-05BB-4C93-9FB5-BBCF8AA384E8}" type="presOf" srcId="{039EBAFE-8446-49C1-930B-6FC369ABE029}" destId="{39B01F70-ED2F-4F2A-B0BF-0BC1F0E41AC5}" srcOrd="0" destOrd="1" presId="urn:microsoft.com/office/officeart/2005/8/layout/process1"/>
    <dgm:cxn modelId="{81A8CD77-37BF-464B-9DC5-F7F6A72BCC29}" type="presOf" srcId="{5FA8F25A-BF6E-4A91-A660-4C888969414E}" destId="{9BFFFB29-58BC-4D77-8427-57721D087520}" srcOrd="0" destOrd="0" presId="urn:microsoft.com/office/officeart/2005/8/layout/process1"/>
    <dgm:cxn modelId="{097EC958-0890-46C2-959E-AE3B9629003F}" srcId="{82CA63EE-8504-4387-888D-77F3283EDC9C}" destId="{D367B7D1-4697-4E3E-A638-71685AB561C8}" srcOrd="5" destOrd="0" parTransId="{9DD1E446-D5DB-4344-A8FB-2979A2BE0A9C}" sibTransId="{0C4F1941-6F4F-4DE1-A5BB-1BA2ED58B02A}"/>
    <dgm:cxn modelId="{A4221859-A6DA-4FC6-8B42-32E5B77A52F3}" srcId="{82CA63EE-8504-4387-888D-77F3283EDC9C}" destId="{48BCCD06-29CC-4EC6-B92E-666863BF2D73}" srcOrd="2" destOrd="0" parTransId="{1997F517-6C6E-4B79-BAC3-58D60D3CD715}" sibTransId="{544EE1CC-6C1E-4B50-844C-B4EE6212D42D}"/>
    <dgm:cxn modelId="{BB741597-5F42-4618-8B5A-05340C3D9DB3}" srcId="{82CA63EE-8504-4387-888D-77F3283EDC9C}" destId="{F07A284A-8164-4CDD-864C-2CCD882B3720}" srcOrd="0" destOrd="0" parTransId="{B178FA3E-34D2-41A3-9A25-69D092C79417}" sibTransId="{D244D0E7-09F9-41BF-BE0D-835E42B96740}"/>
    <dgm:cxn modelId="{1D3BC197-A8B7-4F73-8F1A-5B8257982EC4}" type="presOf" srcId="{82CA63EE-8504-4387-888D-77F3283EDC9C}" destId="{334A9476-130B-4EC3-8127-91BA8F7858F6}" srcOrd="0" destOrd="0" presId="urn:microsoft.com/office/officeart/2005/8/layout/process1"/>
    <dgm:cxn modelId="{FBB74A99-2ECF-486C-8E29-5C7A1D324759}" srcId="{82CA63EE-8504-4387-888D-77F3283EDC9C}" destId="{85B79511-69D6-486E-B527-AE636A86A444}" srcOrd="4" destOrd="0" parTransId="{C0B61197-96F9-43EB-8628-E89D9B6A7C7E}" sibTransId="{C0EC7FFC-019F-4399-90E7-3C72E79C2173}"/>
    <dgm:cxn modelId="{451327A0-49E6-4489-86BA-F8A018B112EC}" type="presOf" srcId="{5FA8F25A-BF6E-4A91-A660-4C888969414E}" destId="{837700A1-252F-4A7A-AE1D-C7A917A16CC6}" srcOrd="1" destOrd="0" presId="urn:microsoft.com/office/officeart/2005/8/layout/process1"/>
    <dgm:cxn modelId="{715578A1-4E90-443E-9A95-3008D9183DDE}" type="presOf" srcId="{64EE9F13-3B0C-4F55-B534-5BAB49C59C08}" destId="{E7835C8C-2585-42FC-82F4-75CB6A30AAC5}" srcOrd="0" destOrd="1" presId="urn:microsoft.com/office/officeart/2005/8/layout/process1"/>
    <dgm:cxn modelId="{D43265A3-DDC1-4A51-AF16-CA23E6178F21}" type="presOf" srcId="{3D89801E-4DD3-47AB-A027-7D42D78ACC28}" destId="{90F1D13A-5658-4C1C-B0B9-C118855289DC}" srcOrd="0" destOrd="1" presId="urn:microsoft.com/office/officeart/2005/8/layout/process1"/>
    <dgm:cxn modelId="{41515DA8-3669-4299-B3CD-5B858405B356}" type="presOf" srcId="{24F7F733-39DA-435B-B19A-6C75872E538C}" destId="{510872E5-FDE5-4F1D-AE90-0C601CACA955}" srcOrd="0" destOrd="0" presId="urn:microsoft.com/office/officeart/2005/8/layout/process1"/>
    <dgm:cxn modelId="{35CCBFAF-CC8C-45D2-9743-2C30F7AEE62A}" type="presOf" srcId="{544EE1CC-6C1E-4B50-844C-B4EE6212D42D}" destId="{A42B8655-3DCC-4B2C-9845-97FFC1E05D73}" srcOrd="1" destOrd="0" presId="urn:microsoft.com/office/officeart/2005/8/layout/process1"/>
    <dgm:cxn modelId="{346BE5B9-C7D2-4087-9F91-8A39ADD735CA}" type="presOf" srcId="{48BCCD06-29CC-4EC6-B92E-666863BF2D73}" destId="{90F1D13A-5658-4C1C-B0B9-C118855289DC}" srcOrd="0" destOrd="0" presId="urn:microsoft.com/office/officeart/2005/8/layout/process1"/>
    <dgm:cxn modelId="{36C60EBA-A826-47B9-B91D-AFDBF5E2CCE7}" srcId="{82CA63EE-8504-4387-888D-77F3283EDC9C}" destId="{CE0946DC-3A6E-4936-9EEE-19B46EFF206B}" srcOrd="1" destOrd="0" parTransId="{B6A26D84-77C3-4994-B97A-9EF889B0A8AA}" sibTransId="{5FA8F25A-BF6E-4A91-A660-4C888969414E}"/>
    <dgm:cxn modelId="{796519C6-FF1D-499A-A24B-2CDF04725BEC}" srcId="{CE0946DC-3A6E-4936-9EEE-19B46EFF206B}" destId="{039EBAFE-8446-49C1-930B-6FC369ABE029}" srcOrd="0" destOrd="0" parTransId="{A07D7071-285F-41A6-A216-B2E0B0BA656B}" sibTransId="{99F5D535-FCF5-4891-959C-B7D6ABDA7353}"/>
    <dgm:cxn modelId="{1CAF19E0-22E6-4992-AB93-55CAAE820049}" type="presOf" srcId="{0C7CEB26-57BC-4A74-8B47-05542DA38371}" destId="{7085E56D-A0A2-4B8B-9DFB-63D215FA6773}" srcOrd="0" destOrd="0" presId="urn:microsoft.com/office/officeart/2005/8/layout/process1"/>
    <dgm:cxn modelId="{33DACBE1-080C-422F-A946-0758FB410048}" type="presOf" srcId="{24F7F733-39DA-435B-B19A-6C75872E538C}" destId="{58B13B08-D5E9-4FBB-ABBE-97520239CF4E}" srcOrd="1" destOrd="0" presId="urn:microsoft.com/office/officeart/2005/8/layout/process1"/>
    <dgm:cxn modelId="{5F2233F3-659F-4A9B-8F7B-6F63D85EE3DB}" type="presOf" srcId="{CE0946DC-3A6E-4936-9EEE-19B46EFF206B}" destId="{39B01F70-ED2F-4F2A-B0BF-0BC1F0E41AC5}" srcOrd="0" destOrd="0" presId="urn:microsoft.com/office/officeart/2005/8/layout/process1"/>
    <dgm:cxn modelId="{47D95BF3-680C-49AA-ACCA-2982DC69163F}" type="presOf" srcId="{D367B7D1-4697-4E3E-A638-71685AB561C8}" destId="{E7835C8C-2585-42FC-82F4-75CB6A30AAC5}" srcOrd="0" destOrd="0" presId="urn:microsoft.com/office/officeart/2005/8/layout/process1"/>
    <dgm:cxn modelId="{00DF8CF4-BE90-418B-9234-D4FDE3EB19AF}" srcId="{82CA63EE-8504-4387-888D-77F3283EDC9C}" destId="{0C7CEB26-57BC-4A74-8B47-05542DA38371}" srcOrd="3" destOrd="0" parTransId="{709214A6-1347-4A60-BDBC-14EDF1BFB84E}" sibTransId="{24F7F733-39DA-435B-B19A-6C75872E538C}"/>
    <dgm:cxn modelId="{2E38B5F6-CCB9-4F61-A6E2-CF841C9D28AE}" type="presOf" srcId="{C0EC7FFC-019F-4399-90E7-3C72E79C2173}" destId="{6194B4D2-52F9-4619-A31D-CCC9789DC168}" srcOrd="1" destOrd="0" presId="urn:microsoft.com/office/officeart/2005/8/layout/process1"/>
    <dgm:cxn modelId="{04A747CC-6146-493B-B235-B869C01CD6CF}" type="presParOf" srcId="{334A9476-130B-4EC3-8127-91BA8F7858F6}" destId="{A77E1F0D-7A0A-4A51-89A8-2F357E2D588E}" srcOrd="0" destOrd="0" presId="urn:microsoft.com/office/officeart/2005/8/layout/process1"/>
    <dgm:cxn modelId="{7D8F1611-E2D9-4F35-BB1D-5CCE75E70369}" type="presParOf" srcId="{334A9476-130B-4EC3-8127-91BA8F7858F6}" destId="{C7966605-E188-49F1-8DE9-8D4843A9BC02}" srcOrd="1" destOrd="0" presId="urn:microsoft.com/office/officeart/2005/8/layout/process1"/>
    <dgm:cxn modelId="{37665540-60F8-44CE-A1D3-24B514D6A556}" type="presParOf" srcId="{C7966605-E188-49F1-8DE9-8D4843A9BC02}" destId="{42EA7AEA-0385-4424-BD0F-0C5E7B5C18CB}" srcOrd="0" destOrd="0" presId="urn:microsoft.com/office/officeart/2005/8/layout/process1"/>
    <dgm:cxn modelId="{B271FFA3-B714-4126-915B-9FD3B47A2734}" type="presParOf" srcId="{334A9476-130B-4EC3-8127-91BA8F7858F6}" destId="{39B01F70-ED2F-4F2A-B0BF-0BC1F0E41AC5}" srcOrd="2" destOrd="0" presId="urn:microsoft.com/office/officeart/2005/8/layout/process1"/>
    <dgm:cxn modelId="{75A7655F-99FB-45C2-8AAE-D1BCF4AF6E2F}" type="presParOf" srcId="{334A9476-130B-4EC3-8127-91BA8F7858F6}" destId="{9BFFFB29-58BC-4D77-8427-57721D087520}" srcOrd="3" destOrd="0" presId="urn:microsoft.com/office/officeart/2005/8/layout/process1"/>
    <dgm:cxn modelId="{02FDDB77-CDF4-4720-9483-78ACEBF25860}" type="presParOf" srcId="{9BFFFB29-58BC-4D77-8427-57721D087520}" destId="{837700A1-252F-4A7A-AE1D-C7A917A16CC6}" srcOrd="0" destOrd="0" presId="urn:microsoft.com/office/officeart/2005/8/layout/process1"/>
    <dgm:cxn modelId="{1EE5727B-E1DF-418C-91BF-3DDEDC9B0A26}" type="presParOf" srcId="{334A9476-130B-4EC3-8127-91BA8F7858F6}" destId="{90F1D13A-5658-4C1C-B0B9-C118855289DC}" srcOrd="4" destOrd="0" presId="urn:microsoft.com/office/officeart/2005/8/layout/process1"/>
    <dgm:cxn modelId="{69C8F91B-D45E-474E-A3C5-43AD7778F3D5}" type="presParOf" srcId="{334A9476-130B-4EC3-8127-91BA8F7858F6}" destId="{C3616874-55D2-45E3-88A6-34A04AF25109}" srcOrd="5" destOrd="0" presId="urn:microsoft.com/office/officeart/2005/8/layout/process1"/>
    <dgm:cxn modelId="{EC22D7FF-232D-4A87-B258-FBD10886DBE8}" type="presParOf" srcId="{C3616874-55D2-45E3-88A6-34A04AF25109}" destId="{A42B8655-3DCC-4B2C-9845-97FFC1E05D73}" srcOrd="0" destOrd="0" presId="urn:microsoft.com/office/officeart/2005/8/layout/process1"/>
    <dgm:cxn modelId="{6650C2BA-7C18-479A-9E53-C73E79B40116}" type="presParOf" srcId="{334A9476-130B-4EC3-8127-91BA8F7858F6}" destId="{7085E56D-A0A2-4B8B-9DFB-63D215FA6773}" srcOrd="6" destOrd="0" presId="urn:microsoft.com/office/officeart/2005/8/layout/process1"/>
    <dgm:cxn modelId="{AC4E0EFA-6B15-49B5-89F6-DD069D9012A3}" type="presParOf" srcId="{334A9476-130B-4EC3-8127-91BA8F7858F6}" destId="{510872E5-FDE5-4F1D-AE90-0C601CACA955}" srcOrd="7" destOrd="0" presId="urn:microsoft.com/office/officeart/2005/8/layout/process1"/>
    <dgm:cxn modelId="{FF63C341-AE66-4B26-A253-9F47ED821BDA}" type="presParOf" srcId="{510872E5-FDE5-4F1D-AE90-0C601CACA955}" destId="{58B13B08-D5E9-4FBB-ABBE-97520239CF4E}" srcOrd="0" destOrd="0" presId="urn:microsoft.com/office/officeart/2005/8/layout/process1"/>
    <dgm:cxn modelId="{63572170-696F-4071-BA00-D42A64B5F6DB}" type="presParOf" srcId="{334A9476-130B-4EC3-8127-91BA8F7858F6}" destId="{E9AB05AD-CD91-42CD-9E1F-1793B5C18851}" srcOrd="8" destOrd="0" presId="urn:microsoft.com/office/officeart/2005/8/layout/process1"/>
    <dgm:cxn modelId="{DF291D58-B0CC-429F-83B5-8028348F6825}" type="presParOf" srcId="{334A9476-130B-4EC3-8127-91BA8F7858F6}" destId="{71DC1524-ABA6-4C48-85A0-56A82E2CAF54}" srcOrd="9" destOrd="0" presId="urn:microsoft.com/office/officeart/2005/8/layout/process1"/>
    <dgm:cxn modelId="{4D3FF5CF-6532-4BEA-9DDC-EF6F473DF412}" type="presParOf" srcId="{71DC1524-ABA6-4C48-85A0-56A82E2CAF54}" destId="{6194B4D2-52F9-4619-A31D-CCC9789DC168}" srcOrd="0" destOrd="0" presId="urn:microsoft.com/office/officeart/2005/8/layout/process1"/>
    <dgm:cxn modelId="{B4DB92AE-D1E8-417A-A3CD-118038FAF8C4}" type="presParOf" srcId="{334A9476-130B-4EC3-8127-91BA8F7858F6}" destId="{E7835C8C-2585-42FC-82F4-75CB6A30AAC5}" srcOrd="10" destOrd="0" presId="urn:microsoft.com/office/officeart/2005/8/layout/process1"/>
  </dgm:cxnLst>
  <dgm:bg>
    <a:noFill/>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2CA63EE-8504-4387-888D-77F3283EDC9C}" type="doc">
      <dgm:prSet loTypeId="urn:microsoft.com/office/officeart/2005/8/layout/process1" loCatId="process" qsTypeId="urn:microsoft.com/office/officeart/2005/8/quickstyle/simple1" qsCatId="simple" csTypeId="urn:microsoft.com/office/officeart/2005/8/colors/colorful4" csCatId="colorful" phldr="1"/>
      <dgm:spPr/>
      <dgm:t>
        <a:bodyPr/>
        <a:lstStyle/>
        <a:p>
          <a:endParaRPr lang="en-US"/>
        </a:p>
      </dgm:t>
    </dgm:pt>
    <dgm:pt modelId="{F07A284A-8164-4CDD-864C-2CCD882B3720}">
      <dgm:prSet phldrT="[Text]" custT="1">
        <dgm:style>
          <a:lnRef idx="2">
            <a:schemeClr val="accent5">
              <a:shade val="50000"/>
            </a:schemeClr>
          </a:lnRef>
          <a:fillRef idx="1">
            <a:schemeClr val="accent5"/>
          </a:fillRef>
          <a:effectRef idx="0">
            <a:schemeClr val="accent5"/>
          </a:effectRef>
          <a:fontRef idx="minor">
            <a:schemeClr val="lt1"/>
          </a:fontRef>
        </dgm:style>
      </dgm:prSet>
      <dgm:spPr/>
      <dgm:t>
        <a:bodyPr/>
        <a:lstStyle/>
        <a:p>
          <a:pPr algn="ctr"/>
          <a:r>
            <a:rPr lang="en-US" sz="1600"/>
            <a:t>Blood for PK</a:t>
          </a:r>
          <a:endParaRPr lang="en-US" sz="1600" dirty="0"/>
        </a:p>
      </dgm:t>
    </dgm:pt>
    <dgm:pt modelId="{B178FA3E-34D2-41A3-9A25-69D092C79417}" type="parTrans" cxnId="{BB741597-5F42-4618-8B5A-05340C3D9DB3}">
      <dgm:prSet/>
      <dgm:spPr/>
      <dgm:t>
        <a:bodyPr/>
        <a:lstStyle/>
        <a:p>
          <a:endParaRPr lang="en-US"/>
        </a:p>
      </dgm:t>
    </dgm:pt>
    <dgm:pt modelId="{D244D0E7-09F9-41BF-BE0D-835E42B96740}" type="sibTrans" cxnId="{BB741597-5F42-4618-8B5A-05340C3D9DB3}">
      <dgm:prSet/>
      <dgm:spPr/>
      <dgm:t>
        <a:bodyPr/>
        <a:lstStyle/>
        <a:p>
          <a:pPr algn="ctr"/>
          <a:endParaRPr lang="en-US" dirty="0"/>
        </a:p>
      </dgm:t>
    </dgm:pt>
    <dgm:pt modelId="{CE0946DC-3A6E-4936-9EEE-19B46EFF206B}">
      <dgm:prSet phldrT="[Text]" custT="1">
        <dgm:style>
          <a:lnRef idx="2">
            <a:schemeClr val="accent3">
              <a:shade val="50000"/>
            </a:schemeClr>
          </a:lnRef>
          <a:fillRef idx="1">
            <a:schemeClr val="accent3"/>
          </a:fillRef>
          <a:effectRef idx="0">
            <a:schemeClr val="accent3"/>
          </a:effectRef>
          <a:fontRef idx="minor">
            <a:schemeClr val="lt1"/>
          </a:fontRef>
        </dgm:style>
      </dgm:prSet>
      <dgm:spPr/>
      <dgm:t>
        <a:bodyPr/>
        <a:lstStyle/>
        <a:p>
          <a:pPr algn="l"/>
          <a:r>
            <a:rPr lang="en-US" sz="1600" dirty="0"/>
            <a:t>Vaginal fluid for PK &amp; </a:t>
          </a:r>
          <a:r>
            <a:rPr lang="en-US" sz="1600" i="1" dirty="0"/>
            <a:t>NAAT*</a:t>
          </a:r>
        </a:p>
      </dgm:t>
    </dgm:pt>
    <dgm:pt modelId="{B6A26D84-77C3-4994-B97A-9EF889B0A8AA}" type="parTrans" cxnId="{36C60EBA-A826-47B9-B91D-AFDBF5E2CCE7}">
      <dgm:prSet/>
      <dgm:spPr/>
      <dgm:t>
        <a:bodyPr/>
        <a:lstStyle/>
        <a:p>
          <a:endParaRPr lang="en-US"/>
        </a:p>
      </dgm:t>
    </dgm:pt>
    <dgm:pt modelId="{5FA8F25A-BF6E-4A91-A660-4C888969414E}" type="sibTrans" cxnId="{36C60EBA-A826-47B9-B91D-AFDBF5E2CCE7}">
      <dgm:prSet/>
      <dgm:spPr/>
      <dgm:t>
        <a:bodyPr/>
        <a:lstStyle/>
        <a:p>
          <a:pPr algn="ctr"/>
          <a:endParaRPr lang="en-US" dirty="0"/>
        </a:p>
      </dgm:t>
    </dgm:pt>
    <dgm:pt modelId="{60F32A70-32B8-4243-A3AD-98128C444871}">
      <dgm:prSet phldrT="[Text]" custT="1">
        <dgm:style>
          <a:lnRef idx="2">
            <a:schemeClr val="accent6">
              <a:shade val="50000"/>
            </a:schemeClr>
          </a:lnRef>
          <a:fillRef idx="1">
            <a:schemeClr val="accent6"/>
          </a:fillRef>
          <a:effectRef idx="0">
            <a:schemeClr val="accent6"/>
          </a:effectRef>
          <a:fontRef idx="minor">
            <a:schemeClr val="lt1"/>
          </a:fontRef>
        </dgm:style>
      </dgm:prSet>
      <dgm:spPr/>
      <dgm:t>
        <a:bodyPr/>
        <a:lstStyle/>
        <a:p>
          <a:pPr algn="ctr"/>
          <a:r>
            <a:rPr lang="en-US" sz="1600" dirty="0"/>
            <a:t>Anal Fluid for HPV</a:t>
          </a:r>
        </a:p>
      </dgm:t>
    </dgm:pt>
    <dgm:pt modelId="{9B5171A4-FC05-44B3-8D17-D8148CCD6A85}" type="parTrans" cxnId="{523E1FBA-4608-4501-9203-9B4CE5EE8ADF}">
      <dgm:prSet/>
      <dgm:spPr/>
      <dgm:t>
        <a:bodyPr/>
        <a:lstStyle/>
        <a:p>
          <a:endParaRPr lang="en-US"/>
        </a:p>
      </dgm:t>
    </dgm:pt>
    <dgm:pt modelId="{20AE7395-39E6-487B-B181-0C6FF6D7B94E}" type="sibTrans" cxnId="{523E1FBA-4608-4501-9203-9B4CE5EE8ADF}">
      <dgm:prSet/>
      <dgm:spPr/>
      <dgm:t>
        <a:bodyPr/>
        <a:lstStyle/>
        <a:p>
          <a:pPr algn="ctr"/>
          <a:endParaRPr lang="en-US" dirty="0"/>
        </a:p>
      </dgm:t>
    </dgm:pt>
    <dgm:pt modelId="{1A4ED09E-42C9-4E82-8897-D746B2C2BE31}">
      <dgm:prSet phldrT="[Text]" custT="1">
        <dgm:style>
          <a:lnRef idx="2">
            <a:schemeClr val="accent6">
              <a:shade val="50000"/>
            </a:schemeClr>
          </a:lnRef>
          <a:fillRef idx="1">
            <a:schemeClr val="accent6"/>
          </a:fillRef>
          <a:effectRef idx="0">
            <a:schemeClr val="accent6"/>
          </a:effectRef>
          <a:fontRef idx="minor">
            <a:schemeClr val="lt1"/>
          </a:fontRef>
        </dgm:style>
      </dgm:prSet>
      <dgm:spPr/>
      <dgm:t>
        <a:bodyPr/>
        <a:lstStyle/>
        <a:p>
          <a:pPr algn="ctr"/>
          <a:r>
            <a:rPr lang="en-US" sz="1400" dirty="0"/>
            <a:t>Prior to anoscopy</a:t>
          </a:r>
        </a:p>
      </dgm:t>
    </dgm:pt>
    <dgm:pt modelId="{8CF7EC54-1ECD-4320-98F5-CF00119D7253}" type="parTrans" cxnId="{EF99658E-5244-4891-8226-CF564C38DEFE}">
      <dgm:prSet/>
      <dgm:spPr/>
      <dgm:t>
        <a:bodyPr/>
        <a:lstStyle/>
        <a:p>
          <a:endParaRPr lang="en-US"/>
        </a:p>
      </dgm:t>
    </dgm:pt>
    <dgm:pt modelId="{94BF97E8-6971-40AF-A2DE-D83EC71BD34D}" type="sibTrans" cxnId="{EF99658E-5244-4891-8226-CF564C38DEFE}">
      <dgm:prSet/>
      <dgm:spPr/>
      <dgm:t>
        <a:bodyPr/>
        <a:lstStyle/>
        <a:p>
          <a:endParaRPr lang="en-US"/>
        </a:p>
      </dgm:t>
    </dgm:pt>
    <dgm:pt modelId="{85B79511-69D6-486E-B527-AE636A86A444}">
      <dgm:prSet phldrT="[Text]" custT="1">
        <dgm:style>
          <a:lnRef idx="2">
            <a:schemeClr val="accent6">
              <a:shade val="50000"/>
            </a:schemeClr>
          </a:lnRef>
          <a:fillRef idx="1">
            <a:schemeClr val="accent6"/>
          </a:fillRef>
          <a:effectRef idx="0">
            <a:schemeClr val="accent6"/>
          </a:effectRef>
          <a:fontRef idx="minor">
            <a:schemeClr val="lt1"/>
          </a:fontRef>
        </dgm:style>
      </dgm:prSet>
      <dgm:spPr/>
      <dgm:t>
        <a:bodyPr/>
        <a:lstStyle/>
        <a:p>
          <a:pPr algn="ctr"/>
          <a:r>
            <a:rPr lang="en-US" sz="1600" dirty="0"/>
            <a:t>Rectal enema effluent for PD</a:t>
          </a:r>
        </a:p>
      </dgm:t>
    </dgm:pt>
    <dgm:pt modelId="{C0B61197-96F9-43EB-8628-E89D9B6A7C7E}" type="parTrans" cxnId="{FBB74A99-2ECF-486C-8E29-5C7A1D324759}">
      <dgm:prSet/>
      <dgm:spPr/>
      <dgm:t>
        <a:bodyPr/>
        <a:lstStyle/>
        <a:p>
          <a:endParaRPr lang="en-US"/>
        </a:p>
      </dgm:t>
    </dgm:pt>
    <dgm:pt modelId="{C0EC7FFC-019F-4399-90E7-3C72E79C2173}" type="sibTrans" cxnId="{FBB74A99-2ECF-486C-8E29-5C7A1D324759}">
      <dgm:prSet/>
      <dgm:spPr/>
      <dgm:t>
        <a:bodyPr/>
        <a:lstStyle/>
        <a:p>
          <a:pPr algn="ctr"/>
          <a:endParaRPr lang="en-US" dirty="0"/>
        </a:p>
      </dgm:t>
    </dgm:pt>
    <dgm:pt modelId="{0C7CEB26-57BC-4A74-8B47-05542DA38371}">
      <dgm:prSet phldrT="[Text]" custT="1">
        <dgm:style>
          <a:lnRef idx="2">
            <a:schemeClr val="accent6">
              <a:shade val="50000"/>
            </a:schemeClr>
          </a:lnRef>
          <a:fillRef idx="1">
            <a:schemeClr val="accent6"/>
          </a:fillRef>
          <a:effectRef idx="0">
            <a:schemeClr val="accent6"/>
          </a:effectRef>
          <a:fontRef idx="minor">
            <a:schemeClr val="lt1"/>
          </a:fontRef>
        </dgm:style>
      </dgm:prSet>
      <dgm:spPr/>
      <dgm:t>
        <a:bodyPr/>
        <a:lstStyle/>
        <a:p>
          <a:pPr algn="ctr"/>
          <a:r>
            <a:rPr lang="en-US" sz="1600" dirty="0"/>
            <a:t>Rectal Sponge for PD &amp; Biomarkers</a:t>
          </a:r>
        </a:p>
      </dgm:t>
    </dgm:pt>
    <dgm:pt modelId="{709214A6-1347-4A60-BDBC-14EDF1BFB84E}" type="parTrans" cxnId="{00DF8CF4-BE90-418B-9234-D4FDE3EB19AF}">
      <dgm:prSet/>
      <dgm:spPr/>
      <dgm:t>
        <a:bodyPr/>
        <a:lstStyle/>
        <a:p>
          <a:endParaRPr lang="en-US"/>
        </a:p>
      </dgm:t>
    </dgm:pt>
    <dgm:pt modelId="{24F7F733-39DA-435B-B19A-6C75872E538C}" type="sibTrans" cxnId="{00DF8CF4-BE90-418B-9234-D4FDE3EB19AF}">
      <dgm:prSet/>
      <dgm:spPr/>
      <dgm:t>
        <a:bodyPr/>
        <a:lstStyle/>
        <a:p>
          <a:pPr algn="ctr"/>
          <a:endParaRPr lang="en-US" dirty="0"/>
        </a:p>
      </dgm:t>
    </dgm:pt>
    <dgm:pt modelId="{D367B7D1-4697-4E3E-A638-71685AB561C8}">
      <dgm:prSet custT="1">
        <dgm:style>
          <a:lnRef idx="2">
            <a:schemeClr val="accent6">
              <a:shade val="50000"/>
            </a:schemeClr>
          </a:lnRef>
          <a:fillRef idx="1">
            <a:schemeClr val="accent6"/>
          </a:fillRef>
          <a:effectRef idx="0">
            <a:schemeClr val="accent6"/>
          </a:effectRef>
          <a:fontRef idx="minor">
            <a:schemeClr val="lt1"/>
          </a:fontRef>
        </dgm:style>
      </dgm:prSet>
      <dgm:spPr/>
      <dgm:t>
        <a:bodyPr/>
        <a:lstStyle/>
        <a:p>
          <a:pPr algn="ctr"/>
          <a:r>
            <a:rPr lang="en-US" sz="1600" dirty="0"/>
            <a:t>Rectal biopsy for PK, PD, biomarker, archive</a:t>
          </a:r>
        </a:p>
      </dgm:t>
    </dgm:pt>
    <dgm:pt modelId="{9DD1E446-D5DB-4344-A8FB-2979A2BE0A9C}" type="parTrans" cxnId="{097EC958-0890-46C2-959E-AE3B9629003F}">
      <dgm:prSet/>
      <dgm:spPr/>
      <dgm:t>
        <a:bodyPr/>
        <a:lstStyle/>
        <a:p>
          <a:endParaRPr lang="en-US"/>
        </a:p>
      </dgm:t>
    </dgm:pt>
    <dgm:pt modelId="{0C4F1941-6F4F-4DE1-A5BB-1BA2ED58B02A}" type="sibTrans" cxnId="{097EC958-0890-46C2-959E-AE3B9629003F}">
      <dgm:prSet/>
      <dgm:spPr/>
      <dgm:t>
        <a:bodyPr/>
        <a:lstStyle/>
        <a:p>
          <a:endParaRPr lang="en-US"/>
        </a:p>
      </dgm:t>
    </dgm:pt>
    <dgm:pt modelId="{48BCCD06-29CC-4EC6-B92E-666863BF2D73}">
      <dgm:prSet phldrT="[Text]" custT="1">
        <dgm:style>
          <a:lnRef idx="2">
            <a:schemeClr val="accent6">
              <a:shade val="50000"/>
            </a:schemeClr>
          </a:lnRef>
          <a:fillRef idx="1">
            <a:schemeClr val="accent6"/>
          </a:fillRef>
          <a:effectRef idx="0">
            <a:schemeClr val="accent6"/>
          </a:effectRef>
          <a:fontRef idx="minor">
            <a:schemeClr val="lt1"/>
          </a:fontRef>
        </dgm:style>
      </dgm:prSet>
      <dgm:spPr/>
      <dgm:t>
        <a:bodyPr/>
        <a:lstStyle/>
        <a:p>
          <a:pPr algn="ctr"/>
          <a:r>
            <a:rPr lang="en-US" sz="1600" dirty="0"/>
            <a:t>Rectal fluid for PK &amp; </a:t>
          </a:r>
          <a:r>
            <a:rPr lang="en-US" sz="1600" i="1" dirty="0"/>
            <a:t>NAAT*</a:t>
          </a:r>
        </a:p>
      </dgm:t>
    </dgm:pt>
    <dgm:pt modelId="{1997F517-6C6E-4B79-BAC3-58D60D3CD715}" type="parTrans" cxnId="{A4221859-A6DA-4FC6-8B42-32E5B77A52F3}">
      <dgm:prSet/>
      <dgm:spPr/>
      <dgm:t>
        <a:bodyPr/>
        <a:lstStyle/>
        <a:p>
          <a:endParaRPr lang="en-US"/>
        </a:p>
      </dgm:t>
    </dgm:pt>
    <dgm:pt modelId="{544EE1CC-6C1E-4B50-844C-B4EE6212D42D}" type="sibTrans" cxnId="{A4221859-A6DA-4FC6-8B42-32E5B77A52F3}">
      <dgm:prSet/>
      <dgm:spPr/>
      <dgm:t>
        <a:bodyPr/>
        <a:lstStyle/>
        <a:p>
          <a:pPr algn="ctr"/>
          <a:endParaRPr lang="en-US" dirty="0"/>
        </a:p>
      </dgm:t>
    </dgm:pt>
    <dgm:pt modelId="{48279CED-EA9B-46A2-84AA-803502CAED3C}">
      <dgm:prSet phldrT="[Text]" custT="1">
        <dgm:style>
          <a:lnRef idx="2">
            <a:schemeClr val="accent6">
              <a:shade val="50000"/>
            </a:schemeClr>
          </a:lnRef>
          <a:fillRef idx="1">
            <a:schemeClr val="accent6"/>
          </a:fillRef>
          <a:effectRef idx="0">
            <a:schemeClr val="accent6"/>
          </a:effectRef>
          <a:fontRef idx="minor">
            <a:schemeClr val="lt1"/>
          </a:fontRef>
        </dgm:style>
      </dgm:prSet>
      <dgm:spPr/>
      <dgm:t>
        <a:bodyPr/>
        <a:lstStyle/>
        <a:p>
          <a:pPr algn="l"/>
          <a:r>
            <a:rPr lang="en-US" sz="1400" dirty="0"/>
            <a:t>with anoscope</a:t>
          </a:r>
        </a:p>
      </dgm:t>
    </dgm:pt>
    <dgm:pt modelId="{7C7E6322-4766-45F1-91C9-97DED32513A4}" type="parTrans" cxnId="{FF9349DF-1CEA-4D5B-873D-2A76A1C1E463}">
      <dgm:prSet/>
      <dgm:spPr/>
      <dgm:t>
        <a:bodyPr/>
        <a:lstStyle/>
        <a:p>
          <a:endParaRPr lang="en-US"/>
        </a:p>
      </dgm:t>
    </dgm:pt>
    <dgm:pt modelId="{0FC0F6F5-B257-40E3-BD9D-63FDBCD88949}" type="sibTrans" cxnId="{FF9349DF-1CEA-4D5B-873D-2A76A1C1E463}">
      <dgm:prSet/>
      <dgm:spPr/>
      <dgm:t>
        <a:bodyPr/>
        <a:lstStyle/>
        <a:p>
          <a:endParaRPr lang="en-US"/>
        </a:p>
      </dgm:t>
    </dgm:pt>
    <dgm:pt modelId="{FA4DD973-EB89-48CB-845D-A15AB7BB6CA2}">
      <dgm:prSet phldrT="[Text]" custT="1">
        <dgm:style>
          <a:lnRef idx="2">
            <a:schemeClr val="accent3">
              <a:shade val="50000"/>
            </a:schemeClr>
          </a:lnRef>
          <a:fillRef idx="1">
            <a:schemeClr val="accent3"/>
          </a:fillRef>
          <a:effectRef idx="0">
            <a:schemeClr val="accent3"/>
          </a:effectRef>
          <a:fontRef idx="minor">
            <a:schemeClr val="lt1"/>
          </a:fontRef>
        </dgm:style>
      </dgm:prSet>
      <dgm:spPr/>
      <dgm:t>
        <a:bodyPr/>
        <a:lstStyle/>
        <a:p>
          <a:pPr algn="l"/>
          <a:r>
            <a:rPr lang="en-US" sz="1400" dirty="0"/>
            <a:t>Without speculum</a:t>
          </a:r>
        </a:p>
      </dgm:t>
    </dgm:pt>
    <dgm:pt modelId="{56258E7C-B3B9-415D-AA4D-702EF8AEA4E5}" type="parTrans" cxnId="{771C61B6-D3B5-4741-BAA0-2711DACE3950}">
      <dgm:prSet/>
      <dgm:spPr/>
      <dgm:t>
        <a:bodyPr/>
        <a:lstStyle/>
        <a:p>
          <a:endParaRPr lang="en-US"/>
        </a:p>
      </dgm:t>
    </dgm:pt>
    <dgm:pt modelId="{3D6193BE-AE44-4A67-A470-18935CC27024}" type="sibTrans" cxnId="{771C61B6-D3B5-4741-BAA0-2711DACE3950}">
      <dgm:prSet/>
      <dgm:spPr/>
      <dgm:t>
        <a:bodyPr/>
        <a:lstStyle/>
        <a:p>
          <a:endParaRPr lang="en-US"/>
        </a:p>
      </dgm:t>
    </dgm:pt>
    <dgm:pt modelId="{64EE9F13-3B0C-4F55-B534-5BAB49C59C08}">
      <dgm:prSet custT="1"/>
      <dgm:spPr/>
      <dgm:t>
        <a:bodyPr/>
        <a:lstStyle/>
        <a:p>
          <a:pPr algn="l"/>
          <a:r>
            <a:rPr lang="en-US" sz="1400" dirty="0"/>
            <a:t>with spigmoidoscope</a:t>
          </a:r>
        </a:p>
      </dgm:t>
    </dgm:pt>
    <dgm:pt modelId="{3990C339-755D-43D4-AEA5-8832E8192ED0}" type="parTrans" cxnId="{D2315069-EA27-4625-BD9B-C6CA28C5DED6}">
      <dgm:prSet/>
      <dgm:spPr/>
      <dgm:t>
        <a:bodyPr/>
        <a:lstStyle/>
        <a:p>
          <a:endParaRPr lang="en-US"/>
        </a:p>
      </dgm:t>
    </dgm:pt>
    <dgm:pt modelId="{82EEB1C1-E54A-4AB7-A80A-A8F075CC75ED}" type="sibTrans" cxnId="{D2315069-EA27-4625-BD9B-C6CA28C5DED6}">
      <dgm:prSet/>
      <dgm:spPr/>
      <dgm:t>
        <a:bodyPr/>
        <a:lstStyle/>
        <a:p>
          <a:endParaRPr lang="en-US"/>
        </a:p>
      </dgm:t>
    </dgm:pt>
    <dgm:pt modelId="{334A9476-130B-4EC3-8127-91BA8F7858F6}" type="pres">
      <dgm:prSet presAssocID="{82CA63EE-8504-4387-888D-77F3283EDC9C}" presName="Name0" presStyleCnt="0">
        <dgm:presLayoutVars>
          <dgm:dir/>
          <dgm:resizeHandles val="exact"/>
        </dgm:presLayoutVars>
      </dgm:prSet>
      <dgm:spPr/>
    </dgm:pt>
    <dgm:pt modelId="{A77E1F0D-7A0A-4A51-89A8-2F357E2D588E}" type="pres">
      <dgm:prSet presAssocID="{F07A284A-8164-4CDD-864C-2CCD882B3720}" presName="node" presStyleLbl="node1" presStyleIdx="0" presStyleCnt="7" custScaleX="68119">
        <dgm:presLayoutVars>
          <dgm:bulletEnabled val="1"/>
        </dgm:presLayoutVars>
      </dgm:prSet>
      <dgm:spPr/>
    </dgm:pt>
    <dgm:pt modelId="{C7966605-E188-49F1-8DE9-8D4843A9BC02}" type="pres">
      <dgm:prSet presAssocID="{D244D0E7-09F9-41BF-BE0D-835E42B96740}" presName="sibTrans" presStyleLbl="sibTrans2D1" presStyleIdx="0" presStyleCnt="6"/>
      <dgm:spPr/>
    </dgm:pt>
    <dgm:pt modelId="{42EA7AEA-0385-4424-BD0F-0C5E7B5C18CB}" type="pres">
      <dgm:prSet presAssocID="{D244D0E7-09F9-41BF-BE0D-835E42B96740}" presName="connectorText" presStyleLbl="sibTrans2D1" presStyleIdx="0" presStyleCnt="6"/>
      <dgm:spPr/>
    </dgm:pt>
    <dgm:pt modelId="{39B01F70-ED2F-4F2A-B0BF-0BC1F0E41AC5}" type="pres">
      <dgm:prSet presAssocID="{CE0946DC-3A6E-4936-9EEE-19B46EFF206B}" presName="node" presStyleLbl="node1" presStyleIdx="1" presStyleCnt="7">
        <dgm:presLayoutVars>
          <dgm:bulletEnabled val="1"/>
        </dgm:presLayoutVars>
      </dgm:prSet>
      <dgm:spPr/>
    </dgm:pt>
    <dgm:pt modelId="{9BFFFB29-58BC-4D77-8427-57721D087520}" type="pres">
      <dgm:prSet presAssocID="{5FA8F25A-BF6E-4A91-A660-4C888969414E}" presName="sibTrans" presStyleLbl="sibTrans2D1" presStyleIdx="1" presStyleCnt="6"/>
      <dgm:spPr/>
    </dgm:pt>
    <dgm:pt modelId="{837700A1-252F-4A7A-AE1D-C7A917A16CC6}" type="pres">
      <dgm:prSet presAssocID="{5FA8F25A-BF6E-4A91-A660-4C888969414E}" presName="connectorText" presStyleLbl="sibTrans2D1" presStyleIdx="1" presStyleCnt="6"/>
      <dgm:spPr/>
    </dgm:pt>
    <dgm:pt modelId="{EEE6A024-740D-41B9-AB78-CCCDDB2D5148}" type="pres">
      <dgm:prSet presAssocID="{60F32A70-32B8-4243-A3AD-98128C444871}" presName="node" presStyleLbl="node1" presStyleIdx="2" presStyleCnt="7">
        <dgm:presLayoutVars>
          <dgm:bulletEnabled val="1"/>
        </dgm:presLayoutVars>
      </dgm:prSet>
      <dgm:spPr/>
    </dgm:pt>
    <dgm:pt modelId="{CB6F751F-E3C2-4C75-B1B5-DEDA97C7ACAA}" type="pres">
      <dgm:prSet presAssocID="{20AE7395-39E6-487B-B181-0C6FF6D7B94E}" presName="sibTrans" presStyleLbl="sibTrans2D1" presStyleIdx="2" presStyleCnt="6"/>
      <dgm:spPr/>
    </dgm:pt>
    <dgm:pt modelId="{251B0C08-448E-41DA-AB4D-CE39A0BD0D3B}" type="pres">
      <dgm:prSet presAssocID="{20AE7395-39E6-487B-B181-0C6FF6D7B94E}" presName="connectorText" presStyleLbl="sibTrans2D1" presStyleIdx="2" presStyleCnt="6"/>
      <dgm:spPr/>
    </dgm:pt>
    <dgm:pt modelId="{90F1D13A-5658-4C1C-B0B9-C118855289DC}" type="pres">
      <dgm:prSet presAssocID="{48BCCD06-29CC-4EC6-B92E-666863BF2D73}" presName="node" presStyleLbl="node1" presStyleIdx="3" presStyleCnt="7">
        <dgm:presLayoutVars>
          <dgm:bulletEnabled val="1"/>
        </dgm:presLayoutVars>
      </dgm:prSet>
      <dgm:spPr/>
    </dgm:pt>
    <dgm:pt modelId="{C3616874-55D2-45E3-88A6-34A04AF25109}" type="pres">
      <dgm:prSet presAssocID="{544EE1CC-6C1E-4B50-844C-B4EE6212D42D}" presName="sibTrans" presStyleLbl="sibTrans2D1" presStyleIdx="3" presStyleCnt="6"/>
      <dgm:spPr/>
    </dgm:pt>
    <dgm:pt modelId="{A42B8655-3DCC-4B2C-9845-97FFC1E05D73}" type="pres">
      <dgm:prSet presAssocID="{544EE1CC-6C1E-4B50-844C-B4EE6212D42D}" presName="connectorText" presStyleLbl="sibTrans2D1" presStyleIdx="3" presStyleCnt="6"/>
      <dgm:spPr/>
    </dgm:pt>
    <dgm:pt modelId="{7085E56D-A0A2-4B8B-9DFB-63D215FA6773}" type="pres">
      <dgm:prSet presAssocID="{0C7CEB26-57BC-4A74-8B47-05542DA38371}" presName="node" presStyleLbl="node1" presStyleIdx="4" presStyleCnt="7">
        <dgm:presLayoutVars>
          <dgm:bulletEnabled val="1"/>
        </dgm:presLayoutVars>
      </dgm:prSet>
      <dgm:spPr/>
    </dgm:pt>
    <dgm:pt modelId="{510872E5-FDE5-4F1D-AE90-0C601CACA955}" type="pres">
      <dgm:prSet presAssocID="{24F7F733-39DA-435B-B19A-6C75872E538C}" presName="sibTrans" presStyleLbl="sibTrans2D1" presStyleIdx="4" presStyleCnt="6"/>
      <dgm:spPr/>
    </dgm:pt>
    <dgm:pt modelId="{58B13B08-D5E9-4FBB-ABBE-97520239CF4E}" type="pres">
      <dgm:prSet presAssocID="{24F7F733-39DA-435B-B19A-6C75872E538C}" presName="connectorText" presStyleLbl="sibTrans2D1" presStyleIdx="4" presStyleCnt="6"/>
      <dgm:spPr/>
    </dgm:pt>
    <dgm:pt modelId="{E9AB05AD-CD91-42CD-9E1F-1793B5C18851}" type="pres">
      <dgm:prSet presAssocID="{85B79511-69D6-486E-B527-AE636A86A444}" presName="node" presStyleLbl="node1" presStyleIdx="5" presStyleCnt="7">
        <dgm:presLayoutVars>
          <dgm:bulletEnabled val="1"/>
        </dgm:presLayoutVars>
      </dgm:prSet>
      <dgm:spPr/>
    </dgm:pt>
    <dgm:pt modelId="{71DC1524-ABA6-4C48-85A0-56A82E2CAF54}" type="pres">
      <dgm:prSet presAssocID="{C0EC7FFC-019F-4399-90E7-3C72E79C2173}" presName="sibTrans" presStyleLbl="sibTrans2D1" presStyleIdx="5" presStyleCnt="6"/>
      <dgm:spPr/>
    </dgm:pt>
    <dgm:pt modelId="{6194B4D2-52F9-4619-A31D-CCC9789DC168}" type="pres">
      <dgm:prSet presAssocID="{C0EC7FFC-019F-4399-90E7-3C72E79C2173}" presName="connectorText" presStyleLbl="sibTrans2D1" presStyleIdx="5" presStyleCnt="6"/>
      <dgm:spPr/>
    </dgm:pt>
    <dgm:pt modelId="{E7835C8C-2585-42FC-82F4-75CB6A30AAC5}" type="pres">
      <dgm:prSet presAssocID="{D367B7D1-4697-4E3E-A638-71685AB561C8}" presName="node" presStyleLbl="node1" presStyleIdx="6" presStyleCnt="7" custScaleX="121286">
        <dgm:presLayoutVars>
          <dgm:bulletEnabled val="1"/>
        </dgm:presLayoutVars>
      </dgm:prSet>
      <dgm:spPr/>
    </dgm:pt>
  </dgm:ptLst>
  <dgm:cxnLst>
    <dgm:cxn modelId="{22DFA802-1FF6-467B-9179-6BCCED26818A}" type="presOf" srcId="{D244D0E7-09F9-41BF-BE0D-835E42B96740}" destId="{C7966605-E188-49F1-8DE9-8D4843A9BC02}" srcOrd="0" destOrd="0" presId="urn:microsoft.com/office/officeart/2005/8/layout/process1"/>
    <dgm:cxn modelId="{63F1FA18-C4DE-4ECA-BACB-CE2633EEE90F}" type="presOf" srcId="{F07A284A-8164-4CDD-864C-2CCD882B3720}" destId="{A77E1F0D-7A0A-4A51-89A8-2F357E2D588E}" srcOrd="0" destOrd="0" presId="urn:microsoft.com/office/officeart/2005/8/layout/process1"/>
    <dgm:cxn modelId="{4EF1C81E-0BA7-4376-8D3C-8FB7A9060553}" type="presOf" srcId="{20AE7395-39E6-487B-B181-0C6FF6D7B94E}" destId="{251B0C08-448E-41DA-AB4D-CE39A0BD0D3B}" srcOrd="1" destOrd="0" presId="urn:microsoft.com/office/officeart/2005/8/layout/process1"/>
    <dgm:cxn modelId="{D83C1826-7673-4A12-8100-B5ABF299E2FC}" type="presOf" srcId="{85B79511-69D6-486E-B527-AE636A86A444}" destId="{E9AB05AD-CD91-42CD-9E1F-1793B5C18851}" srcOrd="0" destOrd="0" presId="urn:microsoft.com/office/officeart/2005/8/layout/process1"/>
    <dgm:cxn modelId="{419EE030-4E4F-4223-A17A-897CAA01213C}" type="presOf" srcId="{544EE1CC-6C1E-4B50-844C-B4EE6212D42D}" destId="{C3616874-55D2-45E3-88A6-34A04AF25109}" srcOrd="0" destOrd="0" presId="urn:microsoft.com/office/officeart/2005/8/layout/process1"/>
    <dgm:cxn modelId="{D2315069-EA27-4625-BD9B-C6CA28C5DED6}" srcId="{D367B7D1-4697-4E3E-A638-71685AB561C8}" destId="{64EE9F13-3B0C-4F55-B534-5BAB49C59C08}" srcOrd="0" destOrd="0" parTransId="{3990C339-755D-43D4-AEA5-8832E8192ED0}" sibTransId="{82EEB1C1-E54A-4AB7-A80A-A8F075CC75ED}"/>
    <dgm:cxn modelId="{F155694B-CCD8-4706-BA94-C5200B7A2A64}" type="presOf" srcId="{C0EC7FFC-019F-4399-90E7-3C72E79C2173}" destId="{71DC1524-ABA6-4C48-85A0-56A82E2CAF54}" srcOrd="0" destOrd="0" presId="urn:microsoft.com/office/officeart/2005/8/layout/process1"/>
    <dgm:cxn modelId="{2343716B-D680-4C7F-8F7B-22215904EF0C}" type="presOf" srcId="{D244D0E7-09F9-41BF-BE0D-835E42B96740}" destId="{42EA7AEA-0385-4424-BD0F-0C5E7B5C18CB}" srcOrd="1" destOrd="0" presId="urn:microsoft.com/office/officeart/2005/8/layout/process1"/>
    <dgm:cxn modelId="{81A8CD77-37BF-464B-9DC5-F7F6A72BCC29}" type="presOf" srcId="{5FA8F25A-BF6E-4A91-A660-4C888969414E}" destId="{9BFFFB29-58BC-4D77-8427-57721D087520}" srcOrd="0" destOrd="0" presId="urn:microsoft.com/office/officeart/2005/8/layout/process1"/>
    <dgm:cxn modelId="{097EC958-0890-46C2-959E-AE3B9629003F}" srcId="{82CA63EE-8504-4387-888D-77F3283EDC9C}" destId="{D367B7D1-4697-4E3E-A638-71685AB561C8}" srcOrd="6" destOrd="0" parTransId="{9DD1E446-D5DB-4344-A8FB-2979A2BE0A9C}" sibTransId="{0C4F1941-6F4F-4DE1-A5BB-1BA2ED58B02A}"/>
    <dgm:cxn modelId="{A4221859-A6DA-4FC6-8B42-32E5B77A52F3}" srcId="{82CA63EE-8504-4387-888D-77F3283EDC9C}" destId="{48BCCD06-29CC-4EC6-B92E-666863BF2D73}" srcOrd="3" destOrd="0" parTransId="{1997F517-6C6E-4B79-BAC3-58D60D3CD715}" sibTransId="{544EE1CC-6C1E-4B50-844C-B4EE6212D42D}"/>
    <dgm:cxn modelId="{80FFF47C-2E16-4883-A91B-9B2CBEA93534}" type="presOf" srcId="{FA4DD973-EB89-48CB-845D-A15AB7BB6CA2}" destId="{39B01F70-ED2F-4F2A-B0BF-0BC1F0E41AC5}" srcOrd="0" destOrd="1" presId="urn:microsoft.com/office/officeart/2005/8/layout/process1"/>
    <dgm:cxn modelId="{1E988D7E-40E8-44A5-976F-9DF262885B3C}" type="presOf" srcId="{60F32A70-32B8-4243-A3AD-98128C444871}" destId="{EEE6A024-740D-41B9-AB78-CCCDDB2D5148}" srcOrd="0" destOrd="0" presId="urn:microsoft.com/office/officeart/2005/8/layout/process1"/>
    <dgm:cxn modelId="{EE1B218B-A087-4107-AB78-9AF82A8EA5C0}" type="presOf" srcId="{20AE7395-39E6-487B-B181-0C6FF6D7B94E}" destId="{CB6F751F-E3C2-4C75-B1B5-DEDA97C7ACAA}" srcOrd="0" destOrd="0" presId="urn:microsoft.com/office/officeart/2005/8/layout/process1"/>
    <dgm:cxn modelId="{EF99658E-5244-4891-8226-CF564C38DEFE}" srcId="{60F32A70-32B8-4243-A3AD-98128C444871}" destId="{1A4ED09E-42C9-4E82-8897-D746B2C2BE31}" srcOrd="0" destOrd="0" parTransId="{8CF7EC54-1ECD-4320-98F5-CF00119D7253}" sibTransId="{94BF97E8-6971-40AF-A2DE-D83EC71BD34D}"/>
    <dgm:cxn modelId="{BB741597-5F42-4618-8B5A-05340C3D9DB3}" srcId="{82CA63EE-8504-4387-888D-77F3283EDC9C}" destId="{F07A284A-8164-4CDD-864C-2CCD882B3720}" srcOrd="0" destOrd="0" parTransId="{B178FA3E-34D2-41A3-9A25-69D092C79417}" sibTransId="{D244D0E7-09F9-41BF-BE0D-835E42B96740}"/>
    <dgm:cxn modelId="{1D3BC197-A8B7-4F73-8F1A-5B8257982EC4}" type="presOf" srcId="{82CA63EE-8504-4387-888D-77F3283EDC9C}" destId="{334A9476-130B-4EC3-8127-91BA8F7858F6}" srcOrd="0" destOrd="0" presId="urn:microsoft.com/office/officeart/2005/8/layout/process1"/>
    <dgm:cxn modelId="{FBB74A99-2ECF-486C-8E29-5C7A1D324759}" srcId="{82CA63EE-8504-4387-888D-77F3283EDC9C}" destId="{85B79511-69D6-486E-B527-AE636A86A444}" srcOrd="5" destOrd="0" parTransId="{C0B61197-96F9-43EB-8628-E89D9B6A7C7E}" sibTransId="{C0EC7FFC-019F-4399-90E7-3C72E79C2173}"/>
    <dgm:cxn modelId="{5FF1E69B-7C6F-4CA3-BE23-5F0C24B5C3D9}" type="presOf" srcId="{1A4ED09E-42C9-4E82-8897-D746B2C2BE31}" destId="{EEE6A024-740D-41B9-AB78-CCCDDB2D5148}" srcOrd="0" destOrd="1" presId="urn:microsoft.com/office/officeart/2005/8/layout/process1"/>
    <dgm:cxn modelId="{451327A0-49E6-4489-86BA-F8A018B112EC}" type="presOf" srcId="{5FA8F25A-BF6E-4A91-A660-4C888969414E}" destId="{837700A1-252F-4A7A-AE1D-C7A917A16CC6}" srcOrd="1" destOrd="0" presId="urn:microsoft.com/office/officeart/2005/8/layout/process1"/>
    <dgm:cxn modelId="{715578A1-4E90-443E-9A95-3008D9183DDE}" type="presOf" srcId="{64EE9F13-3B0C-4F55-B534-5BAB49C59C08}" destId="{E7835C8C-2585-42FC-82F4-75CB6A30AAC5}" srcOrd="0" destOrd="1" presId="urn:microsoft.com/office/officeart/2005/8/layout/process1"/>
    <dgm:cxn modelId="{41515DA8-3669-4299-B3CD-5B858405B356}" type="presOf" srcId="{24F7F733-39DA-435B-B19A-6C75872E538C}" destId="{510872E5-FDE5-4F1D-AE90-0C601CACA955}" srcOrd="0" destOrd="0" presId="urn:microsoft.com/office/officeart/2005/8/layout/process1"/>
    <dgm:cxn modelId="{35CCBFAF-CC8C-45D2-9743-2C30F7AEE62A}" type="presOf" srcId="{544EE1CC-6C1E-4B50-844C-B4EE6212D42D}" destId="{A42B8655-3DCC-4B2C-9845-97FFC1E05D73}" srcOrd="1" destOrd="0" presId="urn:microsoft.com/office/officeart/2005/8/layout/process1"/>
    <dgm:cxn modelId="{771C61B6-D3B5-4741-BAA0-2711DACE3950}" srcId="{CE0946DC-3A6E-4936-9EEE-19B46EFF206B}" destId="{FA4DD973-EB89-48CB-845D-A15AB7BB6CA2}" srcOrd="0" destOrd="0" parTransId="{56258E7C-B3B9-415D-AA4D-702EF8AEA4E5}" sibTransId="{3D6193BE-AE44-4A67-A470-18935CC27024}"/>
    <dgm:cxn modelId="{346BE5B9-C7D2-4087-9F91-8A39ADD735CA}" type="presOf" srcId="{48BCCD06-29CC-4EC6-B92E-666863BF2D73}" destId="{90F1D13A-5658-4C1C-B0B9-C118855289DC}" srcOrd="0" destOrd="0" presId="urn:microsoft.com/office/officeart/2005/8/layout/process1"/>
    <dgm:cxn modelId="{36C60EBA-A826-47B9-B91D-AFDBF5E2CCE7}" srcId="{82CA63EE-8504-4387-888D-77F3283EDC9C}" destId="{CE0946DC-3A6E-4936-9EEE-19B46EFF206B}" srcOrd="1" destOrd="0" parTransId="{B6A26D84-77C3-4994-B97A-9EF889B0A8AA}" sibTransId="{5FA8F25A-BF6E-4A91-A660-4C888969414E}"/>
    <dgm:cxn modelId="{523E1FBA-4608-4501-9203-9B4CE5EE8ADF}" srcId="{82CA63EE-8504-4387-888D-77F3283EDC9C}" destId="{60F32A70-32B8-4243-A3AD-98128C444871}" srcOrd="2" destOrd="0" parTransId="{9B5171A4-FC05-44B3-8D17-D8148CCD6A85}" sibTransId="{20AE7395-39E6-487B-B181-0C6FF6D7B94E}"/>
    <dgm:cxn modelId="{F82F4BC3-C244-4578-80AC-CFB337FA66BF}" type="presOf" srcId="{48279CED-EA9B-46A2-84AA-803502CAED3C}" destId="{90F1D13A-5658-4C1C-B0B9-C118855289DC}" srcOrd="0" destOrd="1" presId="urn:microsoft.com/office/officeart/2005/8/layout/process1"/>
    <dgm:cxn modelId="{FF9349DF-1CEA-4D5B-873D-2A76A1C1E463}" srcId="{48BCCD06-29CC-4EC6-B92E-666863BF2D73}" destId="{48279CED-EA9B-46A2-84AA-803502CAED3C}" srcOrd="0" destOrd="0" parTransId="{7C7E6322-4766-45F1-91C9-97DED32513A4}" sibTransId="{0FC0F6F5-B257-40E3-BD9D-63FDBCD88949}"/>
    <dgm:cxn modelId="{1CAF19E0-22E6-4992-AB93-55CAAE820049}" type="presOf" srcId="{0C7CEB26-57BC-4A74-8B47-05542DA38371}" destId="{7085E56D-A0A2-4B8B-9DFB-63D215FA6773}" srcOrd="0" destOrd="0" presId="urn:microsoft.com/office/officeart/2005/8/layout/process1"/>
    <dgm:cxn modelId="{33DACBE1-080C-422F-A946-0758FB410048}" type="presOf" srcId="{24F7F733-39DA-435B-B19A-6C75872E538C}" destId="{58B13B08-D5E9-4FBB-ABBE-97520239CF4E}" srcOrd="1" destOrd="0" presId="urn:microsoft.com/office/officeart/2005/8/layout/process1"/>
    <dgm:cxn modelId="{5F2233F3-659F-4A9B-8F7B-6F63D85EE3DB}" type="presOf" srcId="{CE0946DC-3A6E-4936-9EEE-19B46EFF206B}" destId="{39B01F70-ED2F-4F2A-B0BF-0BC1F0E41AC5}" srcOrd="0" destOrd="0" presId="urn:microsoft.com/office/officeart/2005/8/layout/process1"/>
    <dgm:cxn modelId="{47D95BF3-680C-49AA-ACCA-2982DC69163F}" type="presOf" srcId="{D367B7D1-4697-4E3E-A638-71685AB561C8}" destId="{E7835C8C-2585-42FC-82F4-75CB6A30AAC5}" srcOrd="0" destOrd="0" presId="urn:microsoft.com/office/officeart/2005/8/layout/process1"/>
    <dgm:cxn modelId="{00DF8CF4-BE90-418B-9234-D4FDE3EB19AF}" srcId="{82CA63EE-8504-4387-888D-77F3283EDC9C}" destId="{0C7CEB26-57BC-4A74-8B47-05542DA38371}" srcOrd="4" destOrd="0" parTransId="{709214A6-1347-4A60-BDBC-14EDF1BFB84E}" sibTransId="{24F7F733-39DA-435B-B19A-6C75872E538C}"/>
    <dgm:cxn modelId="{2E38B5F6-CCB9-4F61-A6E2-CF841C9D28AE}" type="presOf" srcId="{C0EC7FFC-019F-4399-90E7-3C72E79C2173}" destId="{6194B4D2-52F9-4619-A31D-CCC9789DC168}" srcOrd="1" destOrd="0" presId="urn:microsoft.com/office/officeart/2005/8/layout/process1"/>
    <dgm:cxn modelId="{04A747CC-6146-493B-B235-B869C01CD6CF}" type="presParOf" srcId="{334A9476-130B-4EC3-8127-91BA8F7858F6}" destId="{A77E1F0D-7A0A-4A51-89A8-2F357E2D588E}" srcOrd="0" destOrd="0" presId="urn:microsoft.com/office/officeart/2005/8/layout/process1"/>
    <dgm:cxn modelId="{7D8F1611-E2D9-4F35-BB1D-5CCE75E70369}" type="presParOf" srcId="{334A9476-130B-4EC3-8127-91BA8F7858F6}" destId="{C7966605-E188-49F1-8DE9-8D4843A9BC02}" srcOrd="1" destOrd="0" presId="urn:microsoft.com/office/officeart/2005/8/layout/process1"/>
    <dgm:cxn modelId="{37665540-60F8-44CE-A1D3-24B514D6A556}" type="presParOf" srcId="{C7966605-E188-49F1-8DE9-8D4843A9BC02}" destId="{42EA7AEA-0385-4424-BD0F-0C5E7B5C18CB}" srcOrd="0" destOrd="0" presId="urn:microsoft.com/office/officeart/2005/8/layout/process1"/>
    <dgm:cxn modelId="{B271FFA3-B714-4126-915B-9FD3B47A2734}" type="presParOf" srcId="{334A9476-130B-4EC3-8127-91BA8F7858F6}" destId="{39B01F70-ED2F-4F2A-B0BF-0BC1F0E41AC5}" srcOrd="2" destOrd="0" presId="urn:microsoft.com/office/officeart/2005/8/layout/process1"/>
    <dgm:cxn modelId="{75A7655F-99FB-45C2-8AAE-D1BCF4AF6E2F}" type="presParOf" srcId="{334A9476-130B-4EC3-8127-91BA8F7858F6}" destId="{9BFFFB29-58BC-4D77-8427-57721D087520}" srcOrd="3" destOrd="0" presId="urn:microsoft.com/office/officeart/2005/8/layout/process1"/>
    <dgm:cxn modelId="{02FDDB77-CDF4-4720-9483-78ACEBF25860}" type="presParOf" srcId="{9BFFFB29-58BC-4D77-8427-57721D087520}" destId="{837700A1-252F-4A7A-AE1D-C7A917A16CC6}" srcOrd="0" destOrd="0" presId="urn:microsoft.com/office/officeart/2005/8/layout/process1"/>
    <dgm:cxn modelId="{08B04F70-D4C4-4A51-BBCE-70B7A88CAB38}" type="presParOf" srcId="{334A9476-130B-4EC3-8127-91BA8F7858F6}" destId="{EEE6A024-740D-41B9-AB78-CCCDDB2D5148}" srcOrd="4" destOrd="0" presId="urn:microsoft.com/office/officeart/2005/8/layout/process1"/>
    <dgm:cxn modelId="{B26C42C8-7DA9-4086-B7D8-7E74B08C68B2}" type="presParOf" srcId="{334A9476-130B-4EC3-8127-91BA8F7858F6}" destId="{CB6F751F-E3C2-4C75-B1B5-DEDA97C7ACAA}" srcOrd="5" destOrd="0" presId="urn:microsoft.com/office/officeart/2005/8/layout/process1"/>
    <dgm:cxn modelId="{2DDBF116-46E5-487E-A752-2A4C468A683C}" type="presParOf" srcId="{CB6F751F-E3C2-4C75-B1B5-DEDA97C7ACAA}" destId="{251B0C08-448E-41DA-AB4D-CE39A0BD0D3B}" srcOrd="0" destOrd="0" presId="urn:microsoft.com/office/officeart/2005/8/layout/process1"/>
    <dgm:cxn modelId="{1EE5727B-E1DF-418C-91BF-3DDEDC9B0A26}" type="presParOf" srcId="{334A9476-130B-4EC3-8127-91BA8F7858F6}" destId="{90F1D13A-5658-4C1C-B0B9-C118855289DC}" srcOrd="6" destOrd="0" presId="urn:microsoft.com/office/officeart/2005/8/layout/process1"/>
    <dgm:cxn modelId="{69C8F91B-D45E-474E-A3C5-43AD7778F3D5}" type="presParOf" srcId="{334A9476-130B-4EC3-8127-91BA8F7858F6}" destId="{C3616874-55D2-45E3-88A6-34A04AF25109}" srcOrd="7" destOrd="0" presId="urn:microsoft.com/office/officeart/2005/8/layout/process1"/>
    <dgm:cxn modelId="{EC22D7FF-232D-4A87-B258-FBD10886DBE8}" type="presParOf" srcId="{C3616874-55D2-45E3-88A6-34A04AF25109}" destId="{A42B8655-3DCC-4B2C-9845-97FFC1E05D73}" srcOrd="0" destOrd="0" presId="urn:microsoft.com/office/officeart/2005/8/layout/process1"/>
    <dgm:cxn modelId="{6650C2BA-7C18-479A-9E53-C73E79B40116}" type="presParOf" srcId="{334A9476-130B-4EC3-8127-91BA8F7858F6}" destId="{7085E56D-A0A2-4B8B-9DFB-63D215FA6773}" srcOrd="8" destOrd="0" presId="urn:microsoft.com/office/officeart/2005/8/layout/process1"/>
    <dgm:cxn modelId="{AC4E0EFA-6B15-49B5-89F6-DD069D9012A3}" type="presParOf" srcId="{334A9476-130B-4EC3-8127-91BA8F7858F6}" destId="{510872E5-FDE5-4F1D-AE90-0C601CACA955}" srcOrd="9" destOrd="0" presId="urn:microsoft.com/office/officeart/2005/8/layout/process1"/>
    <dgm:cxn modelId="{FF63C341-AE66-4B26-A253-9F47ED821BDA}" type="presParOf" srcId="{510872E5-FDE5-4F1D-AE90-0C601CACA955}" destId="{58B13B08-D5E9-4FBB-ABBE-97520239CF4E}" srcOrd="0" destOrd="0" presId="urn:microsoft.com/office/officeart/2005/8/layout/process1"/>
    <dgm:cxn modelId="{63572170-696F-4071-BA00-D42A64B5F6DB}" type="presParOf" srcId="{334A9476-130B-4EC3-8127-91BA8F7858F6}" destId="{E9AB05AD-CD91-42CD-9E1F-1793B5C18851}" srcOrd="10" destOrd="0" presId="urn:microsoft.com/office/officeart/2005/8/layout/process1"/>
    <dgm:cxn modelId="{DF291D58-B0CC-429F-83B5-8028348F6825}" type="presParOf" srcId="{334A9476-130B-4EC3-8127-91BA8F7858F6}" destId="{71DC1524-ABA6-4C48-85A0-56A82E2CAF54}" srcOrd="11" destOrd="0" presId="urn:microsoft.com/office/officeart/2005/8/layout/process1"/>
    <dgm:cxn modelId="{4D3FF5CF-6532-4BEA-9DDC-EF6F473DF412}" type="presParOf" srcId="{71DC1524-ABA6-4C48-85A0-56A82E2CAF54}" destId="{6194B4D2-52F9-4619-A31D-CCC9789DC168}" srcOrd="0" destOrd="0" presId="urn:microsoft.com/office/officeart/2005/8/layout/process1"/>
    <dgm:cxn modelId="{B4DB92AE-D1E8-417A-A3CD-118038FAF8C4}" type="presParOf" srcId="{334A9476-130B-4EC3-8127-91BA8F7858F6}" destId="{E7835C8C-2585-42FC-82F4-75CB6A30AAC5}" srcOrd="1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D2E48C-4825-4F78-8B24-2277608E5526}">
      <dsp:nvSpPr>
        <dsp:cNvPr id="0" name=""/>
        <dsp:cNvSpPr/>
      </dsp:nvSpPr>
      <dsp:spPr>
        <a:xfrm>
          <a:off x="409725" y="0"/>
          <a:ext cx="789055" cy="78905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AE737A5-009E-4232-950C-9BDA94BA17E8}">
      <dsp:nvSpPr>
        <dsp:cNvPr id="0" name=""/>
        <dsp:cNvSpPr/>
      </dsp:nvSpPr>
      <dsp:spPr>
        <a:xfrm>
          <a:off x="488631" y="78905"/>
          <a:ext cx="631244" cy="631244"/>
        </a:xfrm>
        <a:prstGeom prst="chord">
          <a:avLst>
            <a:gd name="adj1" fmla="val 1168272"/>
            <a:gd name="adj2" fmla="val 9631728"/>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9C92C3-457A-4C56-832F-B7A60D5FB5A6}">
      <dsp:nvSpPr>
        <dsp:cNvPr id="0" name=""/>
        <dsp:cNvSpPr/>
      </dsp:nvSpPr>
      <dsp:spPr>
        <a:xfrm>
          <a:off x="1363167" y="789055"/>
          <a:ext cx="2334289" cy="33206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220" tIns="109220" rIns="109220" bIns="109220" numCol="1" spcCol="1270" anchor="t" anchorCtr="0">
          <a:noAutofit/>
        </a:bodyPr>
        <a:lstStyle/>
        <a:p>
          <a:pPr marL="0" lvl="0" indent="0" algn="l" defTabSz="1911350">
            <a:lnSpc>
              <a:spcPct val="90000"/>
            </a:lnSpc>
            <a:spcBef>
              <a:spcPct val="0"/>
            </a:spcBef>
            <a:spcAft>
              <a:spcPct val="35000"/>
            </a:spcAft>
            <a:buNone/>
          </a:pPr>
          <a:r>
            <a:rPr lang="en-US" sz="4300" kern="1200" dirty="0">
              <a:solidFill>
                <a:schemeClr val="accent6"/>
              </a:solidFill>
            </a:rPr>
            <a:t>Visit 3</a:t>
          </a:r>
        </a:p>
      </dsp:txBody>
      <dsp:txXfrm>
        <a:off x="1363167" y="789055"/>
        <a:ext cx="2334289" cy="3320608"/>
      </dsp:txXfrm>
    </dsp:sp>
    <dsp:sp modelId="{B16CCF08-73D2-4B5A-A7C8-DF01A4822E0A}">
      <dsp:nvSpPr>
        <dsp:cNvPr id="0" name=""/>
        <dsp:cNvSpPr/>
      </dsp:nvSpPr>
      <dsp:spPr>
        <a:xfrm>
          <a:off x="1363167" y="0"/>
          <a:ext cx="2334289" cy="789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220" tIns="109220" rIns="109220" bIns="109220" numCol="1" spcCol="1270" anchor="b" anchorCtr="0">
          <a:noAutofit/>
        </a:bodyPr>
        <a:lstStyle/>
        <a:p>
          <a:pPr marL="0" lvl="0" indent="0" algn="l" defTabSz="1911350">
            <a:lnSpc>
              <a:spcPct val="90000"/>
            </a:lnSpc>
            <a:spcBef>
              <a:spcPct val="0"/>
            </a:spcBef>
            <a:spcAft>
              <a:spcPct val="35000"/>
            </a:spcAft>
            <a:buNone/>
          </a:pPr>
          <a:r>
            <a:rPr lang="en-US" sz="4300" kern="1200" dirty="0"/>
            <a:t>4ml</a:t>
          </a:r>
        </a:p>
      </dsp:txBody>
      <dsp:txXfrm>
        <a:off x="1363167" y="0"/>
        <a:ext cx="2334289" cy="789055"/>
      </dsp:txXfrm>
    </dsp:sp>
    <dsp:sp modelId="{14B986E4-AF5B-45FF-8B33-1B1A8F19F0B3}">
      <dsp:nvSpPr>
        <dsp:cNvPr id="0" name=""/>
        <dsp:cNvSpPr/>
      </dsp:nvSpPr>
      <dsp:spPr>
        <a:xfrm>
          <a:off x="3861843" y="0"/>
          <a:ext cx="789055" cy="78905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6515E45-457A-4326-AEA4-072C46F8CB0E}">
      <dsp:nvSpPr>
        <dsp:cNvPr id="0" name=""/>
        <dsp:cNvSpPr/>
      </dsp:nvSpPr>
      <dsp:spPr>
        <a:xfrm>
          <a:off x="3940748" y="78905"/>
          <a:ext cx="631244" cy="631244"/>
        </a:xfrm>
        <a:prstGeom prst="chord">
          <a:avLst>
            <a:gd name="adj1" fmla="val 20431728"/>
            <a:gd name="adj2" fmla="val 11968272"/>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9DBA85-5085-4DF3-8216-45F1B7B32E3F}">
      <dsp:nvSpPr>
        <dsp:cNvPr id="0" name=""/>
        <dsp:cNvSpPr/>
      </dsp:nvSpPr>
      <dsp:spPr>
        <a:xfrm>
          <a:off x="4815285" y="789055"/>
          <a:ext cx="2334289" cy="33206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220" tIns="109220" rIns="109220" bIns="109220" numCol="1" spcCol="1270" anchor="t" anchorCtr="0">
          <a:noAutofit/>
        </a:bodyPr>
        <a:lstStyle/>
        <a:p>
          <a:pPr marL="0" lvl="0" indent="0" algn="l" defTabSz="1911350">
            <a:lnSpc>
              <a:spcPct val="90000"/>
            </a:lnSpc>
            <a:spcBef>
              <a:spcPct val="0"/>
            </a:spcBef>
            <a:spcAft>
              <a:spcPct val="35000"/>
            </a:spcAft>
            <a:buNone/>
          </a:pPr>
          <a:r>
            <a:rPr lang="en-US" sz="4300" kern="1200" dirty="0">
              <a:solidFill>
                <a:schemeClr val="accent6"/>
              </a:solidFill>
            </a:rPr>
            <a:t>Visit 5</a:t>
          </a:r>
        </a:p>
      </dsp:txBody>
      <dsp:txXfrm>
        <a:off x="4815285" y="789055"/>
        <a:ext cx="2334289" cy="3320608"/>
      </dsp:txXfrm>
    </dsp:sp>
    <dsp:sp modelId="{11A75929-796E-446B-B191-39075BA0B07F}">
      <dsp:nvSpPr>
        <dsp:cNvPr id="0" name=""/>
        <dsp:cNvSpPr/>
      </dsp:nvSpPr>
      <dsp:spPr>
        <a:xfrm>
          <a:off x="4815285" y="0"/>
          <a:ext cx="2334289" cy="789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220" tIns="109220" rIns="109220" bIns="109220" numCol="1" spcCol="1270" anchor="b" anchorCtr="0">
          <a:noAutofit/>
        </a:bodyPr>
        <a:lstStyle/>
        <a:p>
          <a:pPr marL="0" lvl="0" indent="0" algn="l" defTabSz="1911350">
            <a:lnSpc>
              <a:spcPct val="90000"/>
            </a:lnSpc>
            <a:spcBef>
              <a:spcPct val="0"/>
            </a:spcBef>
            <a:spcAft>
              <a:spcPct val="35000"/>
            </a:spcAft>
            <a:buNone/>
          </a:pPr>
          <a:r>
            <a:rPr lang="en-US" sz="4300" kern="1200" dirty="0"/>
            <a:t>16ml</a:t>
          </a:r>
        </a:p>
      </dsp:txBody>
      <dsp:txXfrm>
        <a:off x="4815285" y="0"/>
        <a:ext cx="2334289" cy="789055"/>
      </dsp:txXfrm>
    </dsp:sp>
    <dsp:sp modelId="{43884395-84EC-4F06-8C7A-E7832B8FD37A}">
      <dsp:nvSpPr>
        <dsp:cNvPr id="0" name=""/>
        <dsp:cNvSpPr/>
      </dsp:nvSpPr>
      <dsp:spPr>
        <a:xfrm>
          <a:off x="7313961" y="0"/>
          <a:ext cx="789055" cy="78905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2413177-969B-4291-9565-A7BC68CC87EA}">
      <dsp:nvSpPr>
        <dsp:cNvPr id="0" name=""/>
        <dsp:cNvSpPr/>
      </dsp:nvSpPr>
      <dsp:spPr>
        <a:xfrm>
          <a:off x="7392866" y="78905"/>
          <a:ext cx="631244" cy="631244"/>
        </a:xfrm>
        <a:prstGeom prst="chord">
          <a:avLst>
            <a:gd name="adj1" fmla="val 16200000"/>
            <a:gd name="adj2" fmla="val 1620000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F22D40-A67B-4CC8-8652-128F8BC21FB3}">
      <dsp:nvSpPr>
        <dsp:cNvPr id="0" name=""/>
        <dsp:cNvSpPr/>
      </dsp:nvSpPr>
      <dsp:spPr>
        <a:xfrm>
          <a:off x="8267403" y="789055"/>
          <a:ext cx="2334289" cy="33206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220" tIns="109220" rIns="109220" bIns="109220" numCol="1" spcCol="1270" anchor="t" anchorCtr="0">
          <a:noAutofit/>
        </a:bodyPr>
        <a:lstStyle/>
        <a:p>
          <a:pPr marL="0" lvl="0" indent="0" algn="l" defTabSz="1911350">
            <a:lnSpc>
              <a:spcPct val="90000"/>
            </a:lnSpc>
            <a:spcBef>
              <a:spcPct val="0"/>
            </a:spcBef>
            <a:spcAft>
              <a:spcPct val="35000"/>
            </a:spcAft>
            <a:buNone/>
          </a:pPr>
          <a:r>
            <a:rPr lang="en-US" sz="4300" kern="1200" dirty="0">
              <a:solidFill>
                <a:schemeClr val="accent6"/>
              </a:solidFill>
            </a:rPr>
            <a:t>Visit 7</a:t>
          </a:r>
        </a:p>
      </dsp:txBody>
      <dsp:txXfrm>
        <a:off x="8267403" y="789055"/>
        <a:ext cx="2334289" cy="3320608"/>
      </dsp:txXfrm>
    </dsp:sp>
    <dsp:sp modelId="{C26D884C-DDB1-4174-94EC-11671FAFC499}">
      <dsp:nvSpPr>
        <dsp:cNvPr id="0" name=""/>
        <dsp:cNvSpPr/>
      </dsp:nvSpPr>
      <dsp:spPr>
        <a:xfrm>
          <a:off x="8267403" y="0"/>
          <a:ext cx="2334289" cy="789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220" tIns="109220" rIns="109220" bIns="109220" numCol="1" spcCol="1270" anchor="b" anchorCtr="0">
          <a:noAutofit/>
        </a:bodyPr>
        <a:lstStyle/>
        <a:p>
          <a:pPr marL="0" lvl="0" indent="0" algn="l" defTabSz="1911350">
            <a:lnSpc>
              <a:spcPct val="90000"/>
            </a:lnSpc>
            <a:spcBef>
              <a:spcPct val="0"/>
            </a:spcBef>
            <a:spcAft>
              <a:spcPct val="35000"/>
            </a:spcAft>
            <a:buNone/>
          </a:pPr>
          <a:r>
            <a:rPr lang="en-US" sz="4300" kern="1200" dirty="0"/>
            <a:t>32ml</a:t>
          </a:r>
        </a:p>
      </dsp:txBody>
      <dsp:txXfrm>
        <a:off x="8267403" y="0"/>
        <a:ext cx="2334289" cy="7890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7E1F0D-7A0A-4A51-89A8-2F357E2D588E}">
      <dsp:nvSpPr>
        <dsp:cNvPr id="0" name=""/>
        <dsp:cNvSpPr/>
      </dsp:nvSpPr>
      <dsp:spPr>
        <a:xfrm>
          <a:off x="11375" y="0"/>
          <a:ext cx="2185026" cy="857595"/>
        </a:xfrm>
        <a:prstGeom prst="roundRect">
          <a:avLst>
            <a:gd name="adj" fmla="val 10000"/>
          </a:avLst>
        </a:prstGeom>
        <a:solidFill>
          <a:schemeClr val="accent5"/>
        </a:solidFill>
        <a:ln w="22225" cap="rnd" cmpd="sng" algn="ctr">
          <a:solidFill>
            <a:schemeClr val="accent5">
              <a:shade val="50000"/>
            </a:schemeClr>
          </a:solidFill>
          <a:prstDash val="solid"/>
        </a:ln>
        <a:effectLst/>
      </dsp:spPr>
      <dsp:style>
        <a:lnRef idx="2">
          <a:schemeClr val="accent5">
            <a:shade val="50000"/>
          </a:schemeClr>
        </a:lnRef>
        <a:fillRef idx="1">
          <a:schemeClr val="accent5"/>
        </a:fillRef>
        <a:effectRef idx="0">
          <a:schemeClr val="accent5"/>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Blood for Creatinine and pre-dose PK </a:t>
          </a:r>
          <a:endParaRPr lang="en-US" sz="1800" kern="1200" dirty="0"/>
        </a:p>
      </dsp:txBody>
      <dsp:txXfrm>
        <a:off x="36493" y="25118"/>
        <a:ext cx="2134790" cy="807359"/>
      </dsp:txXfrm>
    </dsp:sp>
    <dsp:sp modelId="{C7966605-E188-49F1-8DE9-8D4843A9BC02}">
      <dsp:nvSpPr>
        <dsp:cNvPr id="0" name=""/>
        <dsp:cNvSpPr/>
      </dsp:nvSpPr>
      <dsp:spPr>
        <a:xfrm>
          <a:off x="2414905" y="157854"/>
          <a:ext cx="463225" cy="541886"/>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kern="1200" dirty="0"/>
        </a:p>
      </dsp:txBody>
      <dsp:txXfrm>
        <a:off x="2414905" y="266231"/>
        <a:ext cx="324258" cy="325132"/>
      </dsp:txXfrm>
    </dsp:sp>
    <dsp:sp modelId="{39B01F70-ED2F-4F2A-B0BF-0BC1F0E41AC5}">
      <dsp:nvSpPr>
        <dsp:cNvPr id="0" name=""/>
        <dsp:cNvSpPr/>
      </dsp:nvSpPr>
      <dsp:spPr>
        <a:xfrm>
          <a:off x="3070413" y="0"/>
          <a:ext cx="2185026" cy="857595"/>
        </a:xfrm>
        <a:prstGeom prst="roundRect">
          <a:avLst>
            <a:gd name="adj" fmla="val 10000"/>
          </a:avLst>
        </a:prstGeom>
        <a:solidFill>
          <a:schemeClr val="accent3"/>
        </a:solidFill>
        <a:ln w="22225" cap="rnd" cmpd="sng" algn="ctr">
          <a:solidFill>
            <a:schemeClr val="accent3">
              <a:shade val="50000"/>
            </a:schemeClr>
          </a:solid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Vaginal fluid </a:t>
          </a:r>
          <a:r>
            <a:rPr lang="en-US" sz="1800" i="1" kern="1200" dirty="0"/>
            <a:t>NAAT*</a:t>
          </a:r>
        </a:p>
        <a:p>
          <a:pPr marL="114300" lvl="1" indent="-114300" algn="l" defTabSz="622300">
            <a:lnSpc>
              <a:spcPct val="90000"/>
            </a:lnSpc>
            <a:spcBef>
              <a:spcPct val="0"/>
            </a:spcBef>
            <a:spcAft>
              <a:spcPct val="15000"/>
            </a:spcAft>
            <a:buChar char="•"/>
          </a:pPr>
          <a:r>
            <a:rPr lang="en-US" sz="1400" kern="1200" dirty="0"/>
            <a:t>Without speculum</a:t>
          </a:r>
        </a:p>
      </dsp:txBody>
      <dsp:txXfrm>
        <a:off x="3095531" y="25118"/>
        <a:ext cx="2134790" cy="807359"/>
      </dsp:txXfrm>
    </dsp:sp>
    <dsp:sp modelId="{9BFFFB29-58BC-4D77-8427-57721D087520}">
      <dsp:nvSpPr>
        <dsp:cNvPr id="0" name=""/>
        <dsp:cNvSpPr/>
      </dsp:nvSpPr>
      <dsp:spPr>
        <a:xfrm>
          <a:off x="5472334" y="157854"/>
          <a:ext cx="459816" cy="541886"/>
        </a:xfrm>
        <a:prstGeom prst="rightArrow">
          <a:avLst>
            <a:gd name="adj1" fmla="val 60000"/>
            <a:gd name="adj2" fmla="val 50000"/>
          </a:avLst>
        </a:prstGeom>
        <a:solidFill>
          <a:schemeClr val="accent4">
            <a:hueOff val="-690521"/>
            <a:satOff val="42677"/>
            <a:lumOff val="-176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kern="1200" dirty="0"/>
        </a:p>
      </dsp:txBody>
      <dsp:txXfrm>
        <a:off x="5472334" y="266231"/>
        <a:ext cx="321871" cy="325132"/>
      </dsp:txXfrm>
    </dsp:sp>
    <dsp:sp modelId="{90F1D13A-5658-4C1C-B0B9-C118855289DC}">
      <dsp:nvSpPr>
        <dsp:cNvPr id="0" name=""/>
        <dsp:cNvSpPr/>
      </dsp:nvSpPr>
      <dsp:spPr>
        <a:xfrm>
          <a:off x="6123017" y="0"/>
          <a:ext cx="2185026" cy="857595"/>
        </a:xfrm>
        <a:prstGeom prst="roundRect">
          <a:avLst>
            <a:gd name="adj" fmla="val 10000"/>
          </a:avLst>
        </a:prstGeom>
        <a:solidFill>
          <a:schemeClr val="accent6"/>
        </a:solidFill>
        <a:ln w="22225" cap="rnd" cmpd="sng" algn="ctr">
          <a:solidFill>
            <a:schemeClr val="accent6">
              <a:shade val="50000"/>
            </a:schemeClr>
          </a:solidFill>
          <a:prstDash val="solid"/>
        </a:ln>
        <a:effectLst/>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Rectal fluid for </a:t>
          </a:r>
          <a:r>
            <a:rPr lang="en-US" sz="1800" i="1" kern="1200" dirty="0"/>
            <a:t>NAAT*</a:t>
          </a:r>
        </a:p>
        <a:p>
          <a:pPr marL="114300" lvl="1" indent="-114300" algn="l" defTabSz="622300">
            <a:lnSpc>
              <a:spcPct val="90000"/>
            </a:lnSpc>
            <a:spcBef>
              <a:spcPct val="0"/>
            </a:spcBef>
            <a:spcAft>
              <a:spcPct val="15000"/>
            </a:spcAft>
            <a:buChar char="•"/>
          </a:pPr>
          <a:r>
            <a:rPr lang="en-US" sz="1400" kern="1200" dirty="0"/>
            <a:t>With anoscope</a:t>
          </a:r>
        </a:p>
      </dsp:txBody>
      <dsp:txXfrm>
        <a:off x="6148135" y="25118"/>
        <a:ext cx="2134790" cy="8073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7E1F0D-7A0A-4A51-89A8-2F357E2D588E}">
      <dsp:nvSpPr>
        <dsp:cNvPr id="0" name=""/>
        <dsp:cNvSpPr/>
      </dsp:nvSpPr>
      <dsp:spPr>
        <a:xfrm>
          <a:off x="11526" y="908761"/>
          <a:ext cx="739134" cy="1527052"/>
        </a:xfrm>
        <a:prstGeom prst="roundRect">
          <a:avLst>
            <a:gd name="adj" fmla="val 10000"/>
          </a:avLst>
        </a:prstGeom>
        <a:solidFill>
          <a:schemeClr val="accent5"/>
        </a:solidFill>
        <a:ln w="22225" cap="rnd" cmpd="sng" algn="ctr">
          <a:solidFill>
            <a:schemeClr val="accent5">
              <a:shade val="50000"/>
            </a:schemeClr>
          </a:solidFill>
          <a:prstDash val="solid"/>
        </a:ln>
        <a:effectLst/>
      </dsp:spPr>
      <dsp:style>
        <a:lnRef idx="2">
          <a:schemeClr val="accent5">
            <a:shade val="50000"/>
          </a:schemeClr>
        </a:lnRef>
        <a:fillRef idx="1">
          <a:schemeClr val="accent5"/>
        </a:fillRef>
        <a:effectRef idx="0">
          <a:schemeClr val="accent5"/>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Blood for PK (5x)</a:t>
          </a:r>
          <a:endParaRPr lang="en-US" sz="1800" kern="1200" dirty="0"/>
        </a:p>
      </dsp:txBody>
      <dsp:txXfrm>
        <a:off x="33174" y="930409"/>
        <a:ext cx="695838" cy="1483756"/>
      </dsp:txXfrm>
    </dsp:sp>
    <dsp:sp modelId="{C7966605-E188-49F1-8DE9-8D4843A9BC02}">
      <dsp:nvSpPr>
        <dsp:cNvPr id="0" name=""/>
        <dsp:cNvSpPr/>
      </dsp:nvSpPr>
      <dsp:spPr>
        <a:xfrm>
          <a:off x="892889" y="1495923"/>
          <a:ext cx="301525" cy="352727"/>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dirty="0"/>
        </a:p>
      </dsp:txBody>
      <dsp:txXfrm>
        <a:off x="892889" y="1566468"/>
        <a:ext cx="211068" cy="211637"/>
      </dsp:txXfrm>
    </dsp:sp>
    <dsp:sp modelId="{39B01F70-ED2F-4F2A-B0BF-0BC1F0E41AC5}">
      <dsp:nvSpPr>
        <dsp:cNvPr id="0" name=""/>
        <dsp:cNvSpPr/>
      </dsp:nvSpPr>
      <dsp:spPr>
        <a:xfrm>
          <a:off x="1319576" y="908761"/>
          <a:ext cx="1422288" cy="1527052"/>
        </a:xfrm>
        <a:prstGeom prst="roundRect">
          <a:avLst>
            <a:gd name="adj" fmla="val 10000"/>
          </a:avLst>
        </a:prstGeom>
        <a:solidFill>
          <a:schemeClr val="accent3"/>
        </a:solidFill>
        <a:ln w="22225" cap="rnd" cmpd="sng" algn="ctr">
          <a:solidFill>
            <a:schemeClr val="accent3">
              <a:shade val="50000"/>
            </a:schemeClr>
          </a:solid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Vaginal fluid for PK</a:t>
          </a:r>
          <a:endParaRPr lang="en-US" sz="1800" i="1" kern="1200" dirty="0"/>
        </a:p>
        <a:p>
          <a:pPr marL="114300" lvl="1" indent="-114300" algn="l" defTabSz="622300">
            <a:lnSpc>
              <a:spcPct val="90000"/>
            </a:lnSpc>
            <a:spcBef>
              <a:spcPct val="0"/>
            </a:spcBef>
            <a:spcAft>
              <a:spcPct val="15000"/>
            </a:spcAft>
            <a:buChar char="•"/>
          </a:pPr>
          <a:r>
            <a:rPr lang="en-US" sz="1400" kern="1200" dirty="0"/>
            <a:t>Without speculum</a:t>
          </a:r>
          <a:endParaRPr lang="en-US" sz="1800" i="1" kern="1200" dirty="0"/>
        </a:p>
      </dsp:txBody>
      <dsp:txXfrm>
        <a:off x="1361233" y="950418"/>
        <a:ext cx="1338974" cy="1443738"/>
      </dsp:txXfrm>
    </dsp:sp>
    <dsp:sp modelId="{9BFFFB29-58BC-4D77-8427-57721D087520}">
      <dsp:nvSpPr>
        <dsp:cNvPr id="0" name=""/>
        <dsp:cNvSpPr/>
      </dsp:nvSpPr>
      <dsp:spPr>
        <a:xfrm>
          <a:off x="2884093" y="1495923"/>
          <a:ext cx="301525" cy="352727"/>
        </a:xfrm>
        <a:prstGeom prst="rightArrow">
          <a:avLst>
            <a:gd name="adj1" fmla="val 60000"/>
            <a:gd name="adj2" fmla="val 50000"/>
          </a:avLst>
        </a:prstGeom>
        <a:solidFill>
          <a:schemeClr val="accent4">
            <a:hueOff val="-172630"/>
            <a:satOff val="10669"/>
            <a:lumOff val="-44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dirty="0"/>
        </a:p>
      </dsp:txBody>
      <dsp:txXfrm>
        <a:off x="2884093" y="1566468"/>
        <a:ext cx="211068" cy="211637"/>
      </dsp:txXfrm>
    </dsp:sp>
    <dsp:sp modelId="{90F1D13A-5658-4C1C-B0B9-C118855289DC}">
      <dsp:nvSpPr>
        <dsp:cNvPr id="0" name=""/>
        <dsp:cNvSpPr/>
      </dsp:nvSpPr>
      <dsp:spPr>
        <a:xfrm>
          <a:off x="3310779" y="908761"/>
          <a:ext cx="1422288" cy="1527052"/>
        </a:xfrm>
        <a:prstGeom prst="roundRect">
          <a:avLst>
            <a:gd name="adj" fmla="val 10000"/>
          </a:avLst>
        </a:prstGeom>
        <a:solidFill>
          <a:schemeClr val="accent6"/>
        </a:solidFill>
        <a:ln w="22225" cap="rnd" cmpd="sng" algn="ctr">
          <a:solidFill>
            <a:schemeClr val="accent6">
              <a:shade val="50000"/>
            </a:schemeClr>
          </a:solidFill>
          <a:prstDash val="solid"/>
        </a:ln>
        <a:effectLst/>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Rectal fluid for PK</a:t>
          </a:r>
          <a:endParaRPr lang="en-US" sz="1800" i="1" kern="1200" dirty="0"/>
        </a:p>
        <a:p>
          <a:pPr marL="114300" lvl="1" indent="-114300" algn="l" defTabSz="622300">
            <a:lnSpc>
              <a:spcPct val="90000"/>
            </a:lnSpc>
            <a:spcBef>
              <a:spcPct val="0"/>
            </a:spcBef>
            <a:spcAft>
              <a:spcPct val="15000"/>
            </a:spcAft>
            <a:buChar char="•"/>
          </a:pPr>
          <a:r>
            <a:rPr lang="en-US" sz="1400" kern="1200" dirty="0"/>
            <a:t>With anoscope</a:t>
          </a:r>
          <a:endParaRPr lang="en-US" sz="1800" i="1" kern="1200" dirty="0"/>
        </a:p>
      </dsp:txBody>
      <dsp:txXfrm>
        <a:off x="3352436" y="950418"/>
        <a:ext cx="1338974" cy="1443738"/>
      </dsp:txXfrm>
    </dsp:sp>
    <dsp:sp modelId="{C3616874-55D2-45E3-88A6-34A04AF25109}">
      <dsp:nvSpPr>
        <dsp:cNvPr id="0" name=""/>
        <dsp:cNvSpPr/>
      </dsp:nvSpPr>
      <dsp:spPr>
        <a:xfrm>
          <a:off x="4875296" y="1495923"/>
          <a:ext cx="301525" cy="352727"/>
        </a:xfrm>
        <a:prstGeom prst="rightArrow">
          <a:avLst>
            <a:gd name="adj1" fmla="val 60000"/>
            <a:gd name="adj2" fmla="val 50000"/>
          </a:avLst>
        </a:prstGeom>
        <a:solidFill>
          <a:schemeClr val="accent4">
            <a:hueOff val="-345260"/>
            <a:satOff val="21339"/>
            <a:lumOff val="-88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dirty="0"/>
        </a:p>
      </dsp:txBody>
      <dsp:txXfrm>
        <a:off x="4875296" y="1566468"/>
        <a:ext cx="211068" cy="211637"/>
      </dsp:txXfrm>
    </dsp:sp>
    <dsp:sp modelId="{7085E56D-A0A2-4B8B-9DFB-63D215FA6773}">
      <dsp:nvSpPr>
        <dsp:cNvPr id="0" name=""/>
        <dsp:cNvSpPr/>
      </dsp:nvSpPr>
      <dsp:spPr>
        <a:xfrm>
          <a:off x="5301982" y="908761"/>
          <a:ext cx="1422288" cy="1527052"/>
        </a:xfrm>
        <a:prstGeom prst="roundRect">
          <a:avLst>
            <a:gd name="adj" fmla="val 10000"/>
          </a:avLst>
        </a:prstGeom>
        <a:solidFill>
          <a:schemeClr val="accent6"/>
        </a:solidFill>
        <a:ln w="22225" cap="rnd" cmpd="sng" algn="ctr">
          <a:solidFill>
            <a:schemeClr val="accent6">
              <a:shade val="50000"/>
            </a:schemeClr>
          </a:solidFill>
          <a:prstDash val="solid"/>
        </a:ln>
        <a:effectLst/>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Rectal Sponge for PD &amp; biomarkers</a:t>
          </a:r>
        </a:p>
      </dsp:txBody>
      <dsp:txXfrm>
        <a:off x="5343639" y="950418"/>
        <a:ext cx="1338974" cy="1443738"/>
      </dsp:txXfrm>
    </dsp:sp>
    <dsp:sp modelId="{510872E5-FDE5-4F1D-AE90-0C601CACA955}">
      <dsp:nvSpPr>
        <dsp:cNvPr id="0" name=""/>
        <dsp:cNvSpPr/>
      </dsp:nvSpPr>
      <dsp:spPr>
        <a:xfrm>
          <a:off x="6866499" y="1495923"/>
          <a:ext cx="301525" cy="352727"/>
        </a:xfrm>
        <a:prstGeom prst="rightArrow">
          <a:avLst>
            <a:gd name="adj1" fmla="val 60000"/>
            <a:gd name="adj2" fmla="val 50000"/>
          </a:avLst>
        </a:prstGeom>
        <a:solidFill>
          <a:schemeClr val="accent4">
            <a:hueOff val="-517891"/>
            <a:satOff val="32008"/>
            <a:lumOff val="-132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dirty="0"/>
        </a:p>
      </dsp:txBody>
      <dsp:txXfrm>
        <a:off x="6866499" y="1566468"/>
        <a:ext cx="211068" cy="211637"/>
      </dsp:txXfrm>
    </dsp:sp>
    <dsp:sp modelId="{E9AB05AD-CD91-42CD-9E1F-1793B5C18851}">
      <dsp:nvSpPr>
        <dsp:cNvPr id="0" name=""/>
        <dsp:cNvSpPr/>
      </dsp:nvSpPr>
      <dsp:spPr>
        <a:xfrm>
          <a:off x="7293186" y="908761"/>
          <a:ext cx="1422288" cy="1527052"/>
        </a:xfrm>
        <a:prstGeom prst="roundRect">
          <a:avLst>
            <a:gd name="adj" fmla="val 10000"/>
          </a:avLst>
        </a:prstGeom>
        <a:solidFill>
          <a:schemeClr val="accent6"/>
        </a:solidFill>
        <a:ln w="22225" cap="rnd" cmpd="sng" algn="ctr">
          <a:solidFill>
            <a:schemeClr val="accent6">
              <a:shade val="50000"/>
            </a:schemeClr>
          </a:solidFill>
          <a:prstDash val="solid"/>
        </a:ln>
        <a:effectLst/>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Rectal enema effluent for PD</a:t>
          </a:r>
        </a:p>
      </dsp:txBody>
      <dsp:txXfrm>
        <a:off x="7334843" y="950418"/>
        <a:ext cx="1338974" cy="1443738"/>
      </dsp:txXfrm>
    </dsp:sp>
    <dsp:sp modelId="{71DC1524-ABA6-4C48-85A0-56A82E2CAF54}">
      <dsp:nvSpPr>
        <dsp:cNvPr id="0" name=""/>
        <dsp:cNvSpPr/>
      </dsp:nvSpPr>
      <dsp:spPr>
        <a:xfrm>
          <a:off x="8857703" y="1495923"/>
          <a:ext cx="301525" cy="352727"/>
        </a:xfrm>
        <a:prstGeom prst="rightArrow">
          <a:avLst>
            <a:gd name="adj1" fmla="val 60000"/>
            <a:gd name="adj2" fmla="val 50000"/>
          </a:avLst>
        </a:prstGeom>
        <a:solidFill>
          <a:schemeClr val="accent4">
            <a:hueOff val="-690521"/>
            <a:satOff val="42677"/>
            <a:lumOff val="-176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dirty="0"/>
        </a:p>
      </dsp:txBody>
      <dsp:txXfrm>
        <a:off x="8857703" y="1566468"/>
        <a:ext cx="211068" cy="211637"/>
      </dsp:txXfrm>
    </dsp:sp>
    <dsp:sp modelId="{E7835C8C-2585-42FC-82F4-75CB6A30AAC5}">
      <dsp:nvSpPr>
        <dsp:cNvPr id="0" name=""/>
        <dsp:cNvSpPr/>
      </dsp:nvSpPr>
      <dsp:spPr>
        <a:xfrm>
          <a:off x="9284389" y="908761"/>
          <a:ext cx="1685980" cy="1527052"/>
        </a:xfrm>
        <a:prstGeom prst="roundRect">
          <a:avLst>
            <a:gd name="adj" fmla="val 10000"/>
          </a:avLst>
        </a:prstGeom>
        <a:solidFill>
          <a:schemeClr val="accent6"/>
        </a:solidFill>
        <a:ln w="22225" cap="rnd" cmpd="sng" algn="ctr">
          <a:solidFill>
            <a:schemeClr val="accent6">
              <a:shade val="50000"/>
            </a:schemeClr>
          </a:solidFill>
          <a:prstDash val="solid"/>
        </a:ln>
        <a:effectLst/>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Rectal biopsy for PK, PD, biomarker, archive</a:t>
          </a:r>
          <a:endParaRPr lang="en-US" sz="1400" kern="1200" dirty="0"/>
        </a:p>
        <a:p>
          <a:pPr marL="114300" lvl="1" indent="-114300" algn="l" defTabSz="622300">
            <a:lnSpc>
              <a:spcPct val="90000"/>
            </a:lnSpc>
            <a:spcBef>
              <a:spcPct val="0"/>
            </a:spcBef>
            <a:spcAft>
              <a:spcPct val="15000"/>
            </a:spcAft>
            <a:buChar char="•"/>
          </a:pPr>
          <a:r>
            <a:rPr lang="en-US" sz="1400" kern="1200" dirty="0"/>
            <a:t>w/ spigmoidoscope</a:t>
          </a:r>
        </a:p>
      </dsp:txBody>
      <dsp:txXfrm>
        <a:off x="9329115" y="953487"/>
        <a:ext cx="1596528" cy="14376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7E1F0D-7A0A-4A51-89A8-2F357E2D588E}">
      <dsp:nvSpPr>
        <dsp:cNvPr id="0" name=""/>
        <dsp:cNvSpPr/>
      </dsp:nvSpPr>
      <dsp:spPr>
        <a:xfrm>
          <a:off x="8036" y="961210"/>
          <a:ext cx="807241" cy="1755817"/>
        </a:xfrm>
        <a:prstGeom prst="roundRect">
          <a:avLst>
            <a:gd name="adj" fmla="val 10000"/>
          </a:avLst>
        </a:prstGeom>
        <a:solidFill>
          <a:schemeClr val="accent5"/>
        </a:solidFill>
        <a:ln w="22225" cap="rnd" cmpd="sng" algn="ctr">
          <a:solidFill>
            <a:schemeClr val="accent5">
              <a:shade val="50000"/>
            </a:schemeClr>
          </a:solidFill>
          <a:prstDash val="solid"/>
        </a:ln>
        <a:effectLst/>
      </dsp:spPr>
      <dsp:style>
        <a:lnRef idx="2">
          <a:schemeClr val="accent5">
            <a:shade val="50000"/>
          </a:schemeClr>
        </a:lnRef>
        <a:fillRef idx="1">
          <a:schemeClr val="accent5"/>
        </a:fillRef>
        <a:effectRef idx="0">
          <a:schemeClr val="accent5"/>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Blood for PK</a:t>
          </a:r>
          <a:endParaRPr lang="en-US" sz="1600" kern="1200" dirty="0"/>
        </a:p>
      </dsp:txBody>
      <dsp:txXfrm>
        <a:off x="31679" y="984853"/>
        <a:ext cx="759955" cy="1708531"/>
      </dsp:txXfrm>
    </dsp:sp>
    <dsp:sp modelId="{C7966605-E188-49F1-8DE9-8D4843A9BC02}">
      <dsp:nvSpPr>
        <dsp:cNvPr id="0" name=""/>
        <dsp:cNvSpPr/>
      </dsp:nvSpPr>
      <dsp:spPr>
        <a:xfrm>
          <a:off x="933782" y="1692173"/>
          <a:ext cx="251229" cy="293891"/>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a:off x="933782" y="1750951"/>
        <a:ext cx="175860" cy="176335"/>
      </dsp:txXfrm>
    </dsp:sp>
    <dsp:sp modelId="{39B01F70-ED2F-4F2A-B0BF-0BC1F0E41AC5}">
      <dsp:nvSpPr>
        <dsp:cNvPr id="0" name=""/>
        <dsp:cNvSpPr/>
      </dsp:nvSpPr>
      <dsp:spPr>
        <a:xfrm>
          <a:off x="1289296" y="961210"/>
          <a:ext cx="1185045" cy="1755817"/>
        </a:xfrm>
        <a:prstGeom prst="roundRect">
          <a:avLst>
            <a:gd name="adj" fmla="val 10000"/>
          </a:avLst>
        </a:prstGeom>
        <a:solidFill>
          <a:schemeClr val="accent3"/>
        </a:solidFill>
        <a:ln w="22225" cap="rnd" cmpd="sng" algn="ctr">
          <a:solidFill>
            <a:schemeClr val="accent3">
              <a:shade val="50000"/>
            </a:schemeClr>
          </a:solid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Vaginal fluid for PK &amp; </a:t>
          </a:r>
          <a:r>
            <a:rPr lang="en-US" sz="1600" i="1" kern="1200" dirty="0"/>
            <a:t>NAAT*</a:t>
          </a:r>
        </a:p>
        <a:p>
          <a:pPr marL="114300" lvl="1" indent="-114300" algn="l" defTabSz="622300">
            <a:lnSpc>
              <a:spcPct val="90000"/>
            </a:lnSpc>
            <a:spcBef>
              <a:spcPct val="0"/>
            </a:spcBef>
            <a:spcAft>
              <a:spcPct val="15000"/>
            </a:spcAft>
            <a:buChar char="•"/>
          </a:pPr>
          <a:r>
            <a:rPr lang="en-US" sz="1400" kern="1200" dirty="0"/>
            <a:t>Without speculum</a:t>
          </a:r>
        </a:p>
      </dsp:txBody>
      <dsp:txXfrm>
        <a:off x="1324005" y="995919"/>
        <a:ext cx="1115627" cy="1686399"/>
      </dsp:txXfrm>
    </dsp:sp>
    <dsp:sp modelId="{9BFFFB29-58BC-4D77-8427-57721D087520}">
      <dsp:nvSpPr>
        <dsp:cNvPr id="0" name=""/>
        <dsp:cNvSpPr/>
      </dsp:nvSpPr>
      <dsp:spPr>
        <a:xfrm>
          <a:off x="2592847" y="1692173"/>
          <a:ext cx="251229" cy="293891"/>
        </a:xfrm>
        <a:prstGeom prst="rightArrow">
          <a:avLst>
            <a:gd name="adj1" fmla="val 60000"/>
            <a:gd name="adj2" fmla="val 50000"/>
          </a:avLst>
        </a:prstGeom>
        <a:solidFill>
          <a:schemeClr val="accent4">
            <a:hueOff val="-138104"/>
            <a:satOff val="8535"/>
            <a:lumOff val="-35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a:off x="2592847" y="1750951"/>
        <a:ext cx="175860" cy="176335"/>
      </dsp:txXfrm>
    </dsp:sp>
    <dsp:sp modelId="{EEE6A024-740D-41B9-AB78-CCCDDB2D5148}">
      <dsp:nvSpPr>
        <dsp:cNvPr id="0" name=""/>
        <dsp:cNvSpPr/>
      </dsp:nvSpPr>
      <dsp:spPr>
        <a:xfrm>
          <a:off x="2948361" y="961210"/>
          <a:ext cx="1185045" cy="1755817"/>
        </a:xfrm>
        <a:prstGeom prst="roundRect">
          <a:avLst>
            <a:gd name="adj" fmla="val 10000"/>
          </a:avLst>
        </a:prstGeom>
        <a:solidFill>
          <a:schemeClr val="accent6"/>
        </a:solidFill>
        <a:ln w="22225" cap="rnd" cmpd="sng" algn="ctr">
          <a:solidFill>
            <a:schemeClr val="accent6">
              <a:shade val="50000"/>
            </a:schemeClr>
          </a:solidFill>
          <a:prstDash val="solid"/>
        </a:ln>
        <a:effectLst/>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60960" tIns="60960" rIns="60960" bIns="60960" numCol="1" spcCol="1270" anchor="t" anchorCtr="0">
          <a:noAutofit/>
        </a:bodyPr>
        <a:lstStyle/>
        <a:p>
          <a:pPr marL="0" lvl="0" indent="0" algn="ctr" defTabSz="711200">
            <a:lnSpc>
              <a:spcPct val="90000"/>
            </a:lnSpc>
            <a:spcBef>
              <a:spcPct val="0"/>
            </a:spcBef>
            <a:spcAft>
              <a:spcPct val="35000"/>
            </a:spcAft>
            <a:buNone/>
          </a:pPr>
          <a:r>
            <a:rPr lang="en-US" sz="1600" kern="1200" dirty="0"/>
            <a:t>Anal Fluid for HPV</a:t>
          </a:r>
        </a:p>
        <a:p>
          <a:pPr marL="114300" lvl="1" indent="-114300" algn="ctr" defTabSz="622300">
            <a:lnSpc>
              <a:spcPct val="90000"/>
            </a:lnSpc>
            <a:spcBef>
              <a:spcPct val="0"/>
            </a:spcBef>
            <a:spcAft>
              <a:spcPct val="15000"/>
            </a:spcAft>
            <a:buChar char="•"/>
          </a:pPr>
          <a:r>
            <a:rPr lang="en-US" sz="1400" kern="1200" dirty="0"/>
            <a:t>Prior to anoscopy</a:t>
          </a:r>
        </a:p>
      </dsp:txBody>
      <dsp:txXfrm>
        <a:off x="2983070" y="995919"/>
        <a:ext cx="1115627" cy="1686399"/>
      </dsp:txXfrm>
    </dsp:sp>
    <dsp:sp modelId="{CB6F751F-E3C2-4C75-B1B5-DEDA97C7ACAA}">
      <dsp:nvSpPr>
        <dsp:cNvPr id="0" name=""/>
        <dsp:cNvSpPr/>
      </dsp:nvSpPr>
      <dsp:spPr>
        <a:xfrm>
          <a:off x="4251911" y="1692173"/>
          <a:ext cx="251229" cy="293891"/>
        </a:xfrm>
        <a:prstGeom prst="rightArrow">
          <a:avLst>
            <a:gd name="adj1" fmla="val 60000"/>
            <a:gd name="adj2" fmla="val 50000"/>
          </a:avLst>
        </a:prstGeom>
        <a:solidFill>
          <a:schemeClr val="accent4">
            <a:hueOff val="-276208"/>
            <a:satOff val="17071"/>
            <a:lumOff val="-70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a:off x="4251911" y="1750951"/>
        <a:ext cx="175860" cy="176335"/>
      </dsp:txXfrm>
    </dsp:sp>
    <dsp:sp modelId="{90F1D13A-5658-4C1C-B0B9-C118855289DC}">
      <dsp:nvSpPr>
        <dsp:cNvPr id="0" name=""/>
        <dsp:cNvSpPr/>
      </dsp:nvSpPr>
      <dsp:spPr>
        <a:xfrm>
          <a:off x="4607425" y="961210"/>
          <a:ext cx="1185045" cy="1755817"/>
        </a:xfrm>
        <a:prstGeom prst="roundRect">
          <a:avLst>
            <a:gd name="adj" fmla="val 10000"/>
          </a:avLst>
        </a:prstGeom>
        <a:solidFill>
          <a:schemeClr val="accent6"/>
        </a:solidFill>
        <a:ln w="22225" cap="rnd" cmpd="sng" algn="ctr">
          <a:solidFill>
            <a:schemeClr val="accent6">
              <a:shade val="50000"/>
            </a:schemeClr>
          </a:solidFill>
          <a:prstDash val="solid"/>
        </a:ln>
        <a:effectLst/>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60960" tIns="60960" rIns="60960" bIns="60960" numCol="1" spcCol="1270" anchor="t" anchorCtr="0">
          <a:noAutofit/>
        </a:bodyPr>
        <a:lstStyle/>
        <a:p>
          <a:pPr marL="0" lvl="0" indent="0" algn="ctr" defTabSz="711200">
            <a:lnSpc>
              <a:spcPct val="90000"/>
            </a:lnSpc>
            <a:spcBef>
              <a:spcPct val="0"/>
            </a:spcBef>
            <a:spcAft>
              <a:spcPct val="35000"/>
            </a:spcAft>
            <a:buNone/>
          </a:pPr>
          <a:r>
            <a:rPr lang="en-US" sz="1600" kern="1200" dirty="0"/>
            <a:t>Rectal fluid for PK &amp; </a:t>
          </a:r>
          <a:r>
            <a:rPr lang="en-US" sz="1600" i="1" kern="1200" dirty="0"/>
            <a:t>NAAT*</a:t>
          </a:r>
        </a:p>
        <a:p>
          <a:pPr marL="114300" lvl="1" indent="-114300" algn="l" defTabSz="622300">
            <a:lnSpc>
              <a:spcPct val="90000"/>
            </a:lnSpc>
            <a:spcBef>
              <a:spcPct val="0"/>
            </a:spcBef>
            <a:spcAft>
              <a:spcPct val="15000"/>
            </a:spcAft>
            <a:buChar char="•"/>
          </a:pPr>
          <a:r>
            <a:rPr lang="en-US" sz="1400" kern="1200" dirty="0"/>
            <a:t>with anoscope</a:t>
          </a:r>
        </a:p>
      </dsp:txBody>
      <dsp:txXfrm>
        <a:off x="4642134" y="995919"/>
        <a:ext cx="1115627" cy="1686399"/>
      </dsp:txXfrm>
    </dsp:sp>
    <dsp:sp modelId="{C3616874-55D2-45E3-88A6-34A04AF25109}">
      <dsp:nvSpPr>
        <dsp:cNvPr id="0" name=""/>
        <dsp:cNvSpPr/>
      </dsp:nvSpPr>
      <dsp:spPr>
        <a:xfrm>
          <a:off x="5910975" y="1692173"/>
          <a:ext cx="251229" cy="293891"/>
        </a:xfrm>
        <a:prstGeom prst="rightArrow">
          <a:avLst>
            <a:gd name="adj1" fmla="val 60000"/>
            <a:gd name="adj2" fmla="val 50000"/>
          </a:avLst>
        </a:prstGeom>
        <a:solidFill>
          <a:schemeClr val="accent4">
            <a:hueOff val="-414313"/>
            <a:satOff val="25606"/>
            <a:lumOff val="-105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a:off x="5910975" y="1750951"/>
        <a:ext cx="175860" cy="176335"/>
      </dsp:txXfrm>
    </dsp:sp>
    <dsp:sp modelId="{7085E56D-A0A2-4B8B-9DFB-63D215FA6773}">
      <dsp:nvSpPr>
        <dsp:cNvPr id="0" name=""/>
        <dsp:cNvSpPr/>
      </dsp:nvSpPr>
      <dsp:spPr>
        <a:xfrm>
          <a:off x="6266489" y="961210"/>
          <a:ext cx="1185045" cy="1755817"/>
        </a:xfrm>
        <a:prstGeom prst="roundRect">
          <a:avLst>
            <a:gd name="adj" fmla="val 10000"/>
          </a:avLst>
        </a:prstGeom>
        <a:solidFill>
          <a:schemeClr val="accent6"/>
        </a:solidFill>
        <a:ln w="22225" cap="rnd" cmpd="sng" algn="ctr">
          <a:solidFill>
            <a:schemeClr val="accent6">
              <a:shade val="50000"/>
            </a:schemeClr>
          </a:solidFill>
          <a:prstDash val="solid"/>
        </a:ln>
        <a:effectLst/>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Rectal Sponge for PD &amp; Biomarkers</a:t>
          </a:r>
        </a:p>
      </dsp:txBody>
      <dsp:txXfrm>
        <a:off x="6301198" y="995919"/>
        <a:ext cx="1115627" cy="1686399"/>
      </dsp:txXfrm>
    </dsp:sp>
    <dsp:sp modelId="{510872E5-FDE5-4F1D-AE90-0C601CACA955}">
      <dsp:nvSpPr>
        <dsp:cNvPr id="0" name=""/>
        <dsp:cNvSpPr/>
      </dsp:nvSpPr>
      <dsp:spPr>
        <a:xfrm>
          <a:off x="7570040" y="1692173"/>
          <a:ext cx="251229" cy="293891"/>
        </a:xfrm>
        <a:prstGeom prst="rightArrow">
          <a:avLst>
            <a:gd name="adj1" fmla="val 60000"/>
            <a:gd name="adj2" fmla="val 50000"/>
          </a:avLst>
        </a:prstGeom>
        <a:solidFill>
          <a:schemeClr val="accent4">
            <a:hueOff val="-552417"/>
            <a:satOff val="34142"/>
            <a:lumOff val="-141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a:off x="7570040" y="1750951"/>
        <a:ext cx="175860" cy="176335"/>
      </dsp:txXfrm>
    </dsp:sp>
    <dsp:sp modelId="{E9AB05AD-CD91-42CD-9E1F-1793B5C18851}">
      <dsp:nvSpPr>
        <dsp:cNvPr id="0" name=""/>
        <dsp:cNvSpPr/>
      </dsp:nvSpPr>
      <dsp:spPr>
        <a:xfrm>
          <a:off x="7925553" y="961210"/>
          <a:ext cx="1185045" cy="1755817"/>
        </a:xfrm>
        <a:prstGeom prst="roundRect">
          <a:avLst>
            <a:gd name="adj" fmla="val 10000"/>
          </a:avLst>
        </a:prstGeom>
        <a:solidFill>
          <a:schemeClr val="accent6"/>
        </a:solidFill>
        <a:ln w="22225" cap="rnd" cmpd="sng" algn="ctr">
          <a:solidFill>
            <a:schemeClr val="accent6">
              <a:shade val="50000"/>
            </a:schemeClr>
          </a:solidFill>
          <a:prstDash val="solid"/>
        </a:ln>
        <a:effectLst/>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Rectal enema effluent for PD</a:t>
          </a:r>
        </a:p>
      </dsp:txBody>
      <dsp:txXfrm>
        <a:off x="7960262" y="995919"/>
        <a:ext cx="1115627" cy="1686399"/>
      </dsp:txXfrm>
    </dsp:sp>
    <dsp:sp modelId="{71DC1524-ABA6-4C48-85A0-56A82E2CAF54}">
      <dsp:nvSpPr>
        <dsp:cNvPr id="0" name=""/>
        <dsp:cNvSpPr/>
      </dsp:nvSpPr>
      <dsp:spPr>
        <a:xfrm>
          <a:off x="9229104" y="1692173"/>
          <a:ext cx="251229" cy="293891"/>
        </a:xfrm>
        <a:prstGeom prst="rightArrow">
          <a:avLst>
            <a:gd name="adj1" fmla="val 60000"/>
            <a:gd name="adj2" fmla="val 50000"/>
          </a:avLst>
        </a:prstGeom>
        <a:solidFill>
          <a:schemeClr val="accent4">
            <a:hueOff val="-690521"/>
            <a:satOff val="42677"/>
            <a:lumOff val="-176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a:off x="9229104" y="1750951"/>
        <a:ext cx="175860" cy="176335"/>
      </dsp:txXfrm>
    </dsp:sp>
    <dsp:sp modelId="{E7835C8C-2585-42FC-82F4-75CB6A30AAC5}">
      <dsp:nvSpPr>
        <dsp:cNvPr id="0" name=""/>
        <dsp:cNvSpPr/>
      </dsp:nvSpPr>
      <dsp:spPr>
        <a:xfrm>
          <a:off x="9584618" y="961210"/>
          <a:ext cx="1437294" cy="1755817"/>
        </a:xfrm>
        <a:prstGeom prst="roundRect">
          <a:avLst>
            <a:gd name="adj" fmla="val 10000"/>
          </a:avLst>
        </a:prstGeom>
        <a:solidFill>
          <a:schemeClr val="accent6"/>
        </a:solidFill>
        <a:ln w="22225" cap="rnd" cmpd="sng" algn="ctr">
          <a:solidFill>
            <a:schemeClr val="accent6">
              <a:shade val="50000"/>
            </a:schemeClr>
          </a:solidFill>
          <a:prstDash val="solid"/>
        </a:ln>
        <a:effectLst/>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60960" tIns="60960" rIns="60960" bIns="60960" numCol="1" spcCol="1270" anchor="t" anchorCtr="0">
          <a:noAutofit/>
        </a:bodyPr>
        <a:lstStyle/>
        <a:p>
          <a:pPr marL="0" lvl="0" indent="0" algn="ctr" defTabSz="711200">
            <a:lnSpc>
              <a:spcPct val="90000"/>
            </a:lnSpc>
            <a:spcBef>
              <a:spcPct val="0"/>
            </a:spcBef>
            <a:spcAft>
              <a:spcPct val="35000"/>
            </a:spcAft>
            <a:buNone/>
          </a:pPr>
          <a:r>
            <a:rPr lang="en-US" sz="1600" kern="1200" dirty="0"/>
            <a:t>Rectal biopsy for PK, PD, biomarker, archive</a:t>
          </a:r>
        </a:p>
        <a:p>
          <a:pPr marL="114300" lvl="1" indent="-114300" algn="l" defTabSz="622300">
            <a:lnSpc>
              <a:spcPct val="90000"/>
            </a:lnSpc>
            <a:spcBef>
              <a:spcPct val="0"/>
            </a:spcBef>
            <a:spcAft>
              <a:spcPct val="15000"/>
            </a:spcAft>
            <a:buChar char="•"/>
          </a:pPr>
          <a:r>
            <a:rPr lang="en-US" sz="1400" kern="1200" dirty="0"/>
            <a:t>with spigmoidoscope</a:t>
          </a:r>
        </a:p>
      </dsp:txBody>
      <dsp:txXfrm>
        <a:off x="9626715" y="1003307"/>
        <a:ext cx="1353100" cy="1671623"/>
      </dsp:txXfrm>
    </dsp:sp>
  </dsp:spTree>
</dsp:drawing>
</file>

<file path=ppt/diagrams/layout1.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A2C4CC-3C37-4970-A60F-17B715CA3EAB}" type="datetimeFigureOut">
              <a:rPr lang="en-US" smtClean="0"/>
              <a:t>4/12/2018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D2A742-A71B-4E07-88E7-9DD8CA61E05D}" type="slidenum">
              <a:rPr lang="en-US" smtClean="0"/>
              <a:t>‹#›</a:t>
            </a:fld>
            <a:endParaRPr lang="en-US" dirty="0"/>
          </a:p>
        </p:txBody>
      </p:sp>
    </p:spTree>
    <p:extLst>
      <p:ext uri="{BB962C8B-B14F-4D97-AF65-F5344CB8AC3E}">
        <p14:creationId xmlns:p14="http://schemas.microsoft.com/office/powerpoint/2010/main" val="683332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Four types of follow-up visits</a:t>
            </a:r>
          </a:p>
          <a:p>
            <a:pPr marL="171450" indent="-171450">
              <a:buFont typeface="Arial" panose="020B0604020202020204" pitchFamily="34" charset="0"/>
              <a:buChar char="•"/>
            </a:pPr>
            <a:r>
              <a:rPr lang="en-US" dirty="0"/>
              <a:t>Dosing visits (V 3, 5, 7)</a:t>
            </a:r>
          </a:p>
          <a:p>
            <a:pPr marL="171450" indent="-171450">
              <a:buFont typeface="Arial" panose="020B0604020202020204" pitchFamily="34" charset="0"/>
              <a:buChar char="•"/>
            </a:pPr>
            <a:r>
              <a:rPr lang="en-US" dirty="0"/>
              <a:t>24 </a:t>
            </a:r>
            <a:r>
              <a:rPr lang="en-US"/>
              <a:t>hr</a:t>
            </a:r>
            <a:r>
              <a:rPr lang="en-US" dirty="0"/>
              <a:t> post-doing visit (V4, 6, 8)</a:t>
            </a:r>
          </a:p>
          <a:p>
            <a:pPr marL="171450" indent="-171450">
              <a:buFont typeface="Arial" panose="020B0604020202020204" pitchFamily="34" charset="0"/>
              <a:buChar char="•"/>
            </a:pPr>
            <a:r>
              <a:rPr lang="en-US" dirty="0"/>
              <a:t>48 </a:t>
            </a:r>
            <a:r>
              <a:rPr lang="en-US"/>
              <a:t>hr</a:t>
            </a:r>
            <a:r>
              <a:rPr lang="en-US" dirty="0"/>
              <a:t> Post-Dosing Visit (V4a, 6a or 8a) – ppt completed only one as per randomized assignment at Enrollment</a:t>
            </a:r>
          </a:p>
          <a:p>
            <a:pPr marL="171450" indent="-171450">
              <a:buFont typeface="Arial" panose="020B0604020202020204" pitchFamily="34" charset="0"/>
              <a:buChar char="•"/>
            </a:pPr>
            <a:r>
              <a:rPr lang="en-US" dirty="0"/>
              <a:t>Final Contact – phone call after washout period (&gt; 2 weeks after final dose)</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Washout period b/w each dose of 2-6 weeks after the date of each dose administration.</a:t>
            </a:r>
          </a:p>
        </p:txBody>
      </p:sp>
      <p:sp>
        <p:nvSpPr>
          <p:cNvPr id="4" name="Slide Number Placeholder 3"/>
          <p:cNvSpPr>
            <a:spLocks noGrp="1"/>
          </p:cNvSpPr>
          <p:nvPr>
            <p:ph type="sldNum" sz="quarter" idx="10"/>
          </p:nvPr>
        </p:nvSpPr>
        <p:spPr/>
        <p:txBody>
          <a:bodyPr/>
          <a:lstStyle/>
          <a:p>
            <a:fld id="{72D2A742-A71B-4E07-88E7-9DD8CA61E05D}" type="slidenum">
              <a:rPr lang="en-US" smtClean="0"/>
              <a:t>1</a:t>
            </a:fld>
            <a:endParaRPr lang="en-US" dirty="0"/>
          </a:p>
        </p:txBody>
      </p:sp>
    </p:spTree>
    <p:extLst>
      <p:ext uri="{BB962C8B-B14F-4D97-AF65-F5344CB8AC3E}">
        <p14:creationId xmlns:p14="http://schemas.microsoft.com/office/powerpoint/2010/main" val="19694665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Can be a phone contact unless there is a clinically indicated reason to bring in the ppt, or either the clinician or ppt prefers an in clinic visit</a:t>
            </a:r>
          </a:p>
          <a:p>
            <a:pPr marL="171450" indent="-171450">
              <a:buFont typeface="Arial" panose="020B0604020202020204" pitchFamily="34" charset="0"/>
              <a:buChar char="•"/>
            </a:pPr>
            <a:r>
              <a:rPr lang="en-US" dirty="0"/>
              <a:t>Schedule any time between 2-6 week after third dose – but try to schedule early in window. Menses will not be a factor if it is an phone contact</a:t>
            </a:r>
          </a:p>
          <a:p>
            <a:r>
              <a:rPr lang="en-US" dirty="0"/>
              <a:t>Complete any standard study exit procedures such as permission to contact log and Study Discontinuation CRF</a:t>
            </a:r>
          </a:p>
          <a:p>
            <a:endParaRPr lang="en-US" dirty="0"/>
          </a:p>
        </p:txBody>
      </p:sp>
      <p:sp>
        <p:nvSpPr>
          <p:cNvPr id="4" name="Slide Number Placeholder 3"/>
          <p:cNvSpPr>
            <a:spLocks noGrp="1"/>
          </p:cNvSpPr>
          <p:nvPr>
            <p:ph type="sldNum" sz="quarter" idx="10"/>
          </p:nvPr>
        </p:nvSpPr>
        <p:spPr/>
        <p:txBody>
          <a:bodyPr/>
          <a:lstStyle/>
          <a:p>
            <a:fld id="{72D2A742-A71B-4E07-88E7-9DD8CA61E05D}" type="slidenum">
              <a:rPr lang="en-US" smtClean="0"/>
              <a:t>10</a:t>
            </a:fld>
            <a:endParaRPr lang="en-US" dirty="0"/>
          </a:p>
        </p:txBody>
      </p:sp>
    </p:spTree>
    <p:extLst>
      <p:ext uri="{BB962C8B-B14F-4D97-AF65-F5344CB8AC3E}">
        <p14:creationId xmlns:p14="http://schemas.microsoft.com/office/powerpoint/2010/main" val="7768653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Table is from SSP Study Procedures 5.4.2 , Table 5-1</a:t>
            </a:r>
          </a:p>
          <a:p>
            <a:endParaRPr lang="en-US"/>
          </a:p>
          <a:p>
            <a:r>
              <a:rPr lang="en-US"/>
              <a:t>NOTE</a:t>
            </a:r>
            <a:r>
              <a:rPr lang="en-US" dirty="0"/>
              <a:t>: three different guidelines for specimen collection windows</a:t>
            </a:r>
          </a:p>
          <a:p>
            <a:pPr marL="171450" indent="-171450">
              <a:buFont typeface="Arial" panose="020B0604020202020204" pitchFamily="34" charset="0"/>
              <a:buChar char="•"/>
            </a:pPr>
            <a:r>
              <a:rPr lang="en-US" dirty="0"/>
              <a:t>On the hour = +/- 15 minute window</a:t>
            </a:r>
          </a:p>
          <a:p>
            <a:pPr marL="171450" indent="-171450">
              <a:buFont typeface="Arial" panose="020B0604020202020204" pitchFamily="34" charset="0"/>
              <a:buChar char="•"/>
            </a:pPr>
            <a:r>
              <a:rPr lang="en-US" dirty="0"/>
              <a:t>Range = within range; no window permissible outside of range</a:t>
            </a:r>
          </a:p>
          <a:p>
            <a:pPr marL="171450" indent="-171450">
              <a:buFont typeface="Arial" panose="020B0604020202020204" pitchFamily="34" charset="0"/>
              <a:buChar char="•"/>
            </a:pPr>
            <a:r>
              <a:rPr lang="en-US" dirty="0"/>
              <a:t>24 </a:t>
            </a:r>
            <a:r>
              <a:rPr lang="en-US"/>
              <a:t>hr</a:t>
            </a:r>
            <a:r>
              <a:rPr lang="en-US" dirty="0"/>
              <a:t> and 48 </a:t>
            </a:r>
            <a:r>
              <a:rPr lang="en-US"/>
              <a:t>hr</a:t>
            </a:r>
            <a:r>
              <a:rPr lang="en-US" dirty="0"/>
              <a:t> post-dose = +/- 4 hours</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Blood PK  and rectal/pelvic PK sample times are independent to one another. Each singular time-point should be based on the study gel dose administration time. A sample collected late should not </a:t>
            </a:r>
            <a:r>
              <a:rPr lang="en-US" dirty="0" err="1"/>
              <a:t>impac</a:t>
            </a:r>
            <a:r>
              <a:rPr lang="en-US"/>
              <a:t> the timing of subsequent samples.</a:t>
            </a:r>
          </a:p>
        </p:txBody>
      </p:sp>
      <p:sp>
        <p:nvSpPr>
          <p:cNvPr id="4" name="Slide Number Placeholder 3"/>
          <p:cNvSpPr>
            <a:spLocks noGrp="1"/>
          </p:cNvSpPr>
          <p:nvPr>
            <p:ph type="sldNum" sz="quarter" idx="10"/>
          </p:nvPr>
        </p:nvSpPr>
        <p:spPr/>
        <p:txBody>
          <a:bodyPr/>
          <a:lstStyle/>
          <a:p>
            <a:fld id="{72D2A742-A71B-4E07-88E7-9DD8CA61E05D}" type="slidenum">
              <a:rPr lang="en-US" smtClean="0"/>
              <a:t>11</a:t>
            </a:fld>
            <a:endParaRPr lang="en-US" dirty="0"/>
          </a:p>
        </p:txBody>
      </p:sp>
    </p:spTree>
    <p:extLst>
      <p:ext uri="{BB962C8B-B14F-4D97-AF65-F5344CB8AC3E}">
        <p14:creationId xmlns:p14="http://schemas.microsoft.com/office/powerpoint/2010/main" val="34400133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Flow diagram of specimen collection, rectal exam and study gel administration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Collect blood including pre-dose sample for PK first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Rectal exam (and female/male genital, if indicated) and any none PK related specimens collected prior to gel administration</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If pelvic specimens should be collected w/o a speculum; if pelvic exam done insert/remove speculum before collecting samples (done this way for consistency)</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t>Perform the digital exam before Inserting </a:t>
            </a:r>
            <a:r>
              <a:rPr lang="en-US" dirty="0"/>
              <a:t>the </a:t>
            </a:r>
            <a:r>
              <a:rPr lang="en-US" dirty="0" err="1"/>
              <a:t>anoscope</a:t>
            </a:r>
            <a:r>
              <a:rPr lang="en-US"/>
              <a:t> for the </a:t>
            </a:r>
            <a:r>
              <a:rPr lang="en-US" dirty="0" err="1"/>
              <a:t>anoscopy</a:t>
            </a:r>
            <a:r>
              <a:rPr lang="en-US"/>
              <a:t>; </a:t>
            </a:r>
            <a:r>
              <a:rPr lang="en-US" dirty="0"/>
              <a:t>collect rectal fluid for NAAT CG/CT if indicated and remove anoscope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Administer study gel - Start timer for collecting post-dose blood and rectal/pelvic specimens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t>Blood will be collected 5 times over the next 5-6 hours; rectal/pelvic is collected once per time-point assignment.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t>Reinsert </a:t>
            </a:r>
            <a:r>
              <a:rPr lang="en-US" dirty="0"/>
              <a:t>the anoscope for rectal fluid and sponge collection; Remove before enema</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Administer enema and collect effluent (MUST be done before biopsy as the effluent could dilute the biopsy tissue)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Make sure a sigmiodoscope is inserted for the biopsy</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p:txBody>
      </p:sp>
      <p:sp>
        <p:nvSpPr>
          <p:cNvPr id="4" name="Slide Number Placeholder 3"/>
          <p:cNvSpPr>
            <a:spLocks noGrp="1"/>
          </p:cNvSpPr>
          <p:nvPr>
            <p:ph type="sldNum" sz="quarter" idx="10"/>
          </p:nvPr>
        </p:nvSpPr>
        <p:spPr/>
        <p:txBody>
          <a:bodyPr/>
          <a:lstStyle/>
          <a:p>
            <a:fld id="{A4B25DC7-229D-462B-9B21-72E198D6FB6A}" type="slidenum">
              <a:rPr lang="en-US" smtClean="0"/>
              <a:t>12</a:t>
            </a:fld>
            <a:endParaRPr lang="en-US" dirty="0"/>
          </a:p>
        </p:txBody>
      </p:sp>
    </p:spTree>
    <p:extLst>
      <p:ext uri="{BB962C8B-B14F-4D97-AF65-F5344CB8AC3E}">
        <p14:creationId xmlns:p14="http://schemas.microsoft.com/office/powerpoint/2010/main" val="5335231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Done at one </a:t>
            </a:r>
            <a:r>
              <a:rPr lang="en-US"/>
              <a:t>time-point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t>Same order as the 24 hr post-dose visit. Rectal exams including pelvic/male genital if performed, can be done as specimens are collected.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p:txBody>
      </p:sp>
      <p:sp>
        <p:nvSpPr>
          <p:cNvPr id="4" name="Slide Number Placeholder 3"/>
          <p:cNvSpPr>
            <a:spLocks noGrp="1"/>
          </p:cNvSpPr>
          <p:nvPr>
            <p:ph type="sldNum" sz="quarter" idx="10"/>
          </p:nvPr>
        </p:nvSpPr>
        <p:spPr/>
        <p:txBody>
          <a:bodyPr/>
          <a:lstStyle/>
          <a:p>
            <a:fld id="{A4B25DC7-229D-462B-9B21-72E198D6FB6A}" type="slidenum">
              <a:rPr lang="en-US" smtClean="0"/>
              <a:t>13</a:t>
            </a:fld>
            <a:endParaRPr lang="en-US" dirty="0"/>
          </a:p>
        </p:txBody>
      </p:sp>
    </p:spTree>
    <p:extLst>
      <p:ext uri="{BB962C8B-B14F-4D97-AF65-F5344CB8AC3E}">
        <p14:creationId xmlns:p14="http://schemas.microsoft.com/office/powerpoint/2010/main" val="34100152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Sample Visit Checklists and a Genital Exam Checklist is available on the MTN-037 website. Please use these samples to draft your site specific checklists. </a:t>
            </a:r>
          </a:p>
        </p:txBody>
      </p:sp>
      <p:sp>
        <p:nvSpPr>
          <p:cNvPr id="4" name="Slide Number Placeholder 3"/>
          <p:cNvSpPr>
            <a:spLocks noGrp="1"/>
          </p:cNvSpPr>
          <p:nvPr>
            <p:ph type="sldNum" sz="quarter" idx="10"/>
          </p:nvPr>
        </p:nvSpPr>
        <p:spPr/>
        <p:txBody>
          <a:bodyPr/>
          <a:lstStyle/>
          <a:p>
            <a:fld id="{72D2A742-A71B-4E07-88E7-9DD8CA61E05D}" type="slidenum">
              <a:rPr lang="en-US" smtClean="0"/>
              <a:t>14</a:t>
            </a:fld>
            <a:endParaRPr lang="en-US" dirty="0"/>
          </a:p>
        </p:txBody>
      </p:sp>
    </p:spTree>
    <p:extLst>
      <p:ext uri="{BB962C8B-B14F-4D97-AF65-F5344CB8AC3E}">
        <p14:creationId xmlns:p14="http://schemas.microsoft.com/office/powerpoint/2010/main" val="725149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2D2A742-A71B-4E07-88E7-9DD8CA61E05D}" type="slidenum">
              <a:rPr lang="en-US" smtClean="0"/>
              <a:t>2</a:t>
            </a:fld>
            <a:endParaRPr lang="en-US" dirty="0"/>
          </a:p>
        </p:txBody>
      </p:sp>
    </p:spTree>
    <p:extLst>
      <p:ext uri="{BB962C8B-B14F-4D97-AF65-F5344CB8AC3E}">
        <p14:creationId xmlns:p14="http://schemas.microsoft.com/office/powerpoint/2010/main" val="54549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These are the types of </a:t>
            </a:r>
            <a:r>
              <a:rPr lang="en-US" baseline="0"/>
              <a:t>follow-up </a:t>
            </a:r>
            <a:r>
              <a:rPr lang="en-US" baseline="0" dirty="0"/>
              <a:t>visits:</a:t>
            </a:r>
          </a:p>
          <a:p>
            <a:pPr marL="171450" indent="-171450">
              <a:buFont typeface="Arial" panose="020B0604020202020204" pitchFamily="34" charset="0"/>
              <a:buChar char="•"/>
            </a:pPr>
            <a:r>
              <a:rPr lang="en-US" dirty="0"/>
              <a:t>Scheduled</a:t>
            </a:r>
            <a:r>
              <a:rPr lang="en-US" baseline="0" dirty="0"/>
              <a:t> visits, which can be split if necessary, but this is not encouraged due to the tight timing of requirement of the dose and post-dose procedures</a:t>
            </a:r>
          </a:p>
          <a:p>
            <a:pPr marL="628650" lvl="1" indent="-171450">
              <a:buFont typeface="Arial" panose="020B0604020202020204" pitchFamily="34" charset="0"/>
              <a:buChar char="•"/>
            </a:pPr>
            <a:r>
              <a:rPr lang="en-US" baseline="0" dirty="0"/>
              <a:t>Split visits: </a:t>
            </a:r>
            <a:r>
              <a:rPr lang="en-US" sz="1200" kern="1200" dirty="0">
                <a:solidFill>
                  <a:schemeClr val="tx1"/>
                </a:solidFill>
                <a:effectLst/>
                <a:latin typeface="+mn-lt"/>
                <a:ea typeface="+mn-ea"/>
                <a:cs typeface="+mn-cs"/>
              </a:rPr>
              <a:t>If study visits must be split, please ensure that:</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HIV pre- and post-test counseling and HIV testing should occur on the same day</a:t>
            </a:r>
            <a:r>
              <a:rPr lang="en-US" sz="1200" kern="1200" baseline="0" dirty="0">
                <a:solidFill>
                  <a:schemeClr val="tx1"/>
                </a:solidFill>
                <a:effectLst/>
                <a:latin typeface="+mn-lt"/>
                <a:ea typeface="+mn-ea"/>
                <a:cs typeface="+mn-cs"/>
              </a:rPr>
              <a:t> (assuming use of rapid tests)</a:t>
            </a:r>
            <a:endParaRPr lang="en-US" sz="1800" kern="1200" dirty="0">
              <a:solidFill>
                <a:schemeClr val="tx1"/>
              </a:solidFill>
              <a:effectLst/>
              <a:latin typeface="+mn-lt"/>
              <a:ea typeface="+mn-ea"/>
              <a:cs typeface="+mn-cs"/>
            </a:endParaRP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PK/PD specimens (blood, pelvic and rectal, as applicable) are collected per the time-point requirements to avoid complicating interpretability of the data.</a:t>
            </a:r>
            <a:endParaRPr lang="en-US" baseline="0" dirty="0"/>
          </a:p>
          <a:p>
            <a:pPr marL="171450" lvl="0" indent="-171450">
              <a:buFont typeface="Arial" panose="020B0604020202020204" pitchFamily="34" charset="0"/>
              <a:buChar char="•"/>
            </a:pPr>
            <a:endParaRPr lang="en-US" dirty="0"/>
          </a:p>
          <a:p>
            <a:pPr marL="171450" lvl="0" indent="-171450">
              <a:buFont typeface="Arial" panose="020B0604020202020204" pitchFamily="34" charset="0"/>
              <a:buChar char="•"/>
            </a:pPr>
            <a:r>
              <a:rPr lang="en-US" dirty="0"/>
              <a:t>Interim</a:t>
            </a:r>
            <a:r>
              <a:rPr lang="en-US" baseline="0" dirty="0"/>
              <a:t> visits: can be phone or clinic visits and should be documented in study files and on applicable CRFs.</a:t>
            </a:r>
            <a:r>
              <a:rPr lang="en-US" b="1" baseline="0" dirty="0"/>
              <a:t> </a:t>
            </a:r>
          </a:p>
          <a:p>
            <a:pPr marL="171450" lvl="0" indent="-171450">
              <a:buFont typeface="Arial" panose="020B0604020202020204" pitchFamily="34" charset="0"/>
              <a:buChar char="•"/>
            </a:pPr>
            <a:r>
              <a:rPr lang="en-US" b="0" baseline="0" dirty="0"/>
              <a:t>Early Termination: should a ppt terminate early from the study, have them complete an early termination visit per the procedures required of a 24 </a:t>
            </a:r>
            <a:r>
              <a:rPr lang="en-US" b="0" baseline="0"/>
              <a:t>hr</a:t>
            </a:r>
            <a:r>
              <a:rPr lang="en-US" b="0" baseline="0" dirty="0"/>
              <a:t> post-dose visit</a:t>
            </a:r>
          </a:p>
          <a:p>
            <a:endParaRPr lang="en-US" dirty="0"/>
          </a:p>
          <a:p>
            <a:pPr marL="228600" indent="-228600">
              <a:buAutoNum type="arabicPeriod"/>
            </a:pPr>
            <a:endParaRPr lang="en-US" b="1" dirty="0"/>
          </a:p>
        </p:txBody>
      </p:sp>
      <p:sp>
        <p:nvSpPr>
          <p:cNvPr id="4" name="Slide Number Placeholder 3"/>
          <p:cNvSpPr>
            <a:spLocks noGrp="1"/>
          </p:cNvSpPr>
          <p:nvPr>
            <p:ph type="sldNum" sz="quarter" idx="10"/>
          </p:nvPr>
        </p:nvSpPr>
        <p:spPr/>
        <p:txBody>
          <a:bodyPr/>
          <a:lstStyle/>
          <a:p>
            <a:fld id="{72D2A742-A71B-4E07-88E7-9DD8CA61E05D}" type="slidenum">
              <a:rPr lang="en-US" smtClean="0"/>
              <a:t>3</a:t>
            </a:fld>
            <a:endParaRPr lang="en-US" dirty="0"/>
          </a:p>
        </p:txBody>
      </p:sp>
    </p:spTree>
    <p:extLst>
      <p:ext uri="{BB962C8B-B14F-4D97-AF65-F5344CB8AC3E}">
        <p14:creationId xmlns:p14="http://schemas.microsoft.com/office/powerpoint/2010/main" val="575405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3D3D3D"/>
                </a:solidFill>
              </a:rPr>
              <a:t>Schedule participant early in washout period (2-6 weeks) for each dose visit to minimize risk of a missed visit. </a:t>
            </a:r>
          </a:p>
          <a:p>
            <a:pPr marL="628650" lvl="1" indent="-171450">
              <a:buFont typeface="Arial" panose="020B0604020202020204" pitchFamily="34" charset="0"/>
              <a:buChar char="•"/>
            </a:pPr>
            <a:r>
              <a:rPr lang="en-US" dirty="0"/>
              <a:t>This will allow for multiple reschedules if necessary</a:t>
            </a:r>
          </a:p>
          <a:p>
            <a:endParaRPr lang="en-US" dirty="0"/>
          </a:p>
          <a:p>
            <a:r>
              <a:rPr lang="en-US" dirty="0"/>
              <a:t>Note: the washout period count starts the day of study gel </a:t>
            </a:r>
            <a:r>
              <a:rPr lang="en-US"/>
              <a:t>dose administration. Visit 3 for the first dose should occure approx. 14 days after enrollment </a:t>
            </a:r>
            <a:endParaRPr lang="en-US" dirty="0"/>
          </a:p>
        </p:txBody>
      </p:sp>
      <p:sp>
        <p:nvSpPr>
          <p:cNvPr id="4" name="Slide Number Placeholder 3"/>
          <p:cNvSpPr>
            <a:spLocks noGrp="1"/>
          </p:cNvSpPr>
          <p:nvPr>
            <p:ph type="sldNum" sz="quarter" idx="10"/>
          </p:nvPr>
        </p:nvSpPr>
        <p:spPr/>
        <p:txBody>
          <a:bodyPr/>
          <a:lstStyle/>
          <a:p>
            <a:fld id="{A4B25DC7-229D-462B-9B21-72E198D6FB6A}" type="slidenum">
              <a:rPr lang="en-US" smtClean="0"/>
              <a:t>4</a:t>
            </a:fld>
            <a:endParaRPr lang="en-US" dirty="0"/>
          </a:p>
        </p:txBody>
      </p:sp>
    </p:spTree>
    <p:extLst>
      <p:ext uri="{BB962C8B-B14F-4D97-AF65-F5344CB8AC3E}">
        <p14:creationId xmlns:p14="http://schemas.microsoft.com/office/powerpoint/2010/main" val="10154885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Before a participant may proceed to the next study gel dose in the escalating series (i.e. before V5 and 7), an authorized clinician at the site must complete a safety assessment and approve the participant to proceed</a:t>
            </a:r>
          </a:p>
          <a:p>
            <a:pPr marL="171450" indent="-171450">
              <a:buFont typeface="Arial" panose="020B0604020202020204" pitchFamily="34" charset="0"/>
              <a:buChar char="•"/>
            </a:pPr>
            <a:r>
              <a:rPr lang="en-US" dirty="0"/>
              <a:t>Clinician should review all previously identified ongoing AEs and evaluate and document its current status.  This should be done within a few days before the next dosing visit to ensure the assessment is reflective of the participants medical status when receiving the next dose. </a:t>
            </a:r>
          </a:p>
          <a:p>
            <a:pPr marL="171450" indent="-171450">
              <a:buFont typeface="Arial" panose="020B0604020202020204" pitchFamily="34" charset="0"/>
              <a:buChar char="•"/>
            </a:pPr>
            <a:r>
              <a:rPr lang="en-US" dirty="0"/>
              <a:t>All AEs grade 2 or higher judged to be related to study product should be reduced to Grade 1 or resolved prior to administering the next study gel dose in the series (Visit 5 and 7). In the event an AE has not returned to Grade 1 or resolved at the time a dosing visit is scheduled to occur, the PSRT should be consulted prior to administering the next dose. </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Document in chart notes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b="1" baseline="0" dirty="0"/>
          </a:p>
          <a:p>
            <a:endParaRPr lang="en-US" dirty="0"/>
          </a:p>
        </p:txBody>
      </p:sp>
      <p:sp>
        <p:nvSpPr>
          <p:cNvPr id="4" name="Slide Number Placeholder 3"/>
          <p:cNvSpPr>
            <a:spLocks noGrp="1"/>
          </p:cNvSpPr>
          <p:nvPr>
            <p:ph type="sldNum" sz="quarter" idx="10"/>
          </p:nvPr>
        </p:nvSpPr>
        <p:spPr/>
        <p:txBody>
          <a:bodyPr/>
          <a:lstStyle/>
          <a:p>
            <a:fld id="{A4B25DC7-229D-462B-9B21-72E198D6FB6A}" type="slidenum">
              <a:rPr lang="en-US" smtClean="0"/>
              <a:t>5</a:t>
            </a:fld>
            <a:endParaRPr lang="en-US" dirty="0"/>
          </a:p>
        </p:txBody>
      </p:sp>
    </p:spTree>
    <p:extLst>
      <p:ext uri="{BB962C8B-B14F-4D97-AF65-F5344CB8AC3E}">
        <p14:creationId xmlns:p14="http://schemas.microsoft.com/office/powerpoint/2010/main" val="13683450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b="1" dirty="0"/>
              <a:t>Participant misses a Dose Visit: </a:t>
            </a:r>
            <a:r>
              <a:rPr lang="en-US" dirty="0"/>
              <a:t>Highly unlikely given the wide wash-out period and if you schedule ppt early the window. If this occurs, a participant can’t make-up the dose with an interim visit; the dose will be missed. Because the participant will not receive the safety assessment of that missed study gel dose, s/he cannot proceed to the next dose. Therefore, there is no benefit to keep the participant in the study. They should be terminated and a replacement participant will be considered by the management team.</a:t>
            </a:r>
          </a:p>
          <a:p>
            <a:pPr marL="228600" indent="-228600">
              <a:buAutoNum type="arabicPeriod"/>
            </a:pPr>
            <a:endParaRPr lang="en-US" dirty="0"/>
          </a:p>
          <a:p>
            <a:pPr marL="228600" indent="-228600">
              <a:buAutoNum type="arabicPeriod"/>
            </a:pPr>
            <a:r>
              <a:rPr lang="en-US" b="1" dirty="0"/>
              <a:t> PPT Missed 24-hr post-dosing visit</a:t>
            </a:r>
            <a:r>
              <a:rPr lang="en-US" dirty="0"/>
              <a:t>: Bring in ppt for interim visit ASAP (ideally within 48-hrs of dose). Visit must be done as the post-dose safety evaluation is critical (clinical exams, blood CBC &amp; Chemistries) for the ppt to proceed to the next dose. If ppt cannot complete visit until after 48 hr post-dose, you do not need to complete the PK sampling (blood and if assigned to 24 hr point, the rectal/</a:t>
            </a:r>
            <a:r>
              <a:rPr lang="en-US"/>
              <a:t>pelvic.)  </a:t>
            </a:r>
            <a:r>
              <a:rPr lang="en-US" dirty="0"/>
              <a:t>This is because the validity of the samples for the PK </a:t>
            </a:r>
            <a:r>
              <a:rPr lang="en-US"/>
              <a:t>analysis diminish 48 hours after the dose. </a:t>
            </a:r>
            <a:endParaRPr lang="en-US" dirty="0"/>
          </a:p>
          <a:p>
            <a:pPr marL="228600" indent="-228600">
              <a:buAutoNum type="arabicPeriod"/>
            </a:pPr>
            <a:endParaRPr lang="en-US" dirty="0"/>
          </a:p>
          <a:p>
            <a:pPr marL="228600" indent="-228600">
              <a:buAutoNum type="arabicPeriod"/>
            </a:pPr>
            <a:r>
              <a:rPr lang="en-US" b="1" dirty="0"/>
              <a:t>Misses a 48-hr visit: </a:t>
            </a:r>
            <a:r>
              <a:rPr lang="en-US" dirty="0"/>
              <a:t>do not make-up, per the same rationale just described. But assuming the ppt completed the 24-hr visit and the required safety evals, they can remain in the study as scheduled. </a:t>
            </a:r>
          </a:p>
        </p:txBody>
      </p:sp>
      <p:sp>
        <p:nvSpPr>
          <p:cNvPr id="4" name="Slide Number Placeholder 3"/>
          <p:cNvSpPr>
            <a:spLocks noGrp="1"/>
          </p:cNvSpPr>
          <p:nvPr>
            <p:ph type="sldNum" sz="quarter" idx="10"/>
          </p:nvPr>
        </p:nvSpPr>
        <p:spPr/>
        <p:txBody>
          <a:bodyPr/>
          <a:lstStyle/>
          <a:p>
            <a:fld id="{72D2A742-A71B-4E07-88E7-9DD8CA61E05D}" type="slidenum">
              <a:rPr lang="en-US" smtClean="0"/>
              <a:t>6</a:t>
            </a:fld>
            <a:endParaRPr lang="en-US" dirty="0"/>
          </a:p>
        </p:txBody>
      </p:sp>
    </p:spTree>
    <p:extLst>
      <p:ext uri="{BB962C8B-B14F-4D97-AF65-F5344CB8AC3E}">
        <p14:creationId xmlns:p14="http://schemas.microsoft.com/office/powerpoint/2010/main" val="33735635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Admin: standard procedures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Behavioral: done at each dose visit. These are the only times CASI is done during follow-up</a:t>
            </a:r>
          </a:p>
          <a:p>
            <a:pPr marL="0" indent="0">
              <a:buFont typeface="Arial" panose="020B0604020202020204" pitchFamily="34" charset="0"/>
              <a:buNone/>
            </a:pPr>
            <a:r>
              <a:rPr lang="en-US" dirty="0"/>
              <a:t>Counseling: </a:t>
            </a:r>
          </a:p>
          <a:p>
            <a:pPr marL="171450" lvl="0" indent="-171450">
              <a:buFont typeface="Arial" panose="020B0604020202020204" pitchFamily="34" charset="0"/>
              <a:buChar char="•"/>
            </a:pPr>
            <a:r>
              <a:rPr lang="en-US" dirty="0"/>
              <a:t>Contraceptive counseling should be done at each follow-up visit for females, but can be tailored</a:t>
            </a:r>
          </a:p>
          <a:p>
            <a:pPr marL="171450" lvl="0" indent="-171450">
              <a:buFont typeface="Arial" panose="020B0604020202020204" pitchFamily="34" charset="0"/>
              <a:buChar char="•"/>
            </a:pPr>
            <a:r>
              <a:rPr lang="en-US" dirty="0"/>
              <a:t>No formal Product Use instructions since the gel is administered in clinic, but staff </a:t>
            </a:r>
            <a:r>
              <a:rPr lang="en-US" sz="1200" kern="1200" dirty="0">
                <a:solidFill>
                  <a:schemeClr val="tx1"/>
                </a:solidFill>
                <a:effectLst/>
                <a:latin typeface="+mn-lt"/>
                <a:ea typeface="+mn-ea"/>
                <a:cs typeface="+mn-cs"/>
              </a:rPr>
              <a:t>should explain each step (beginning with replacement of the cap of the </a:t>
            </a:r>
            <a:r>
              <a:rPr lang="en-US" sz="1200" kern="1200" dirty="0" err="1">
                <a:solidFill>
                  <a:schemeClr val="tx1"/>
                </a:solidFill>
                <a:effectLst/>
                <a:latin typeface="+mn-lt"/>
                <a:ea typeface="+mn-ea"/>
                <a:cs typeface="+mn-cs"/>
              </a:rPr>
              <a:t>Luer</a:t>
            </a:r>
            <a:r>
              <a:rPr lang="en-US" sz="1200" kern="1200">
                <a:solidFill>
                  <a:schemeClr val="tx1"/>
                </a:solidFill>
                <a:effectLst/>
                <a:latin typeface="+mn-lt"/>
                <a:ea typeface="+mn-ea"/>
                <a:cs typeface="+mn-cs"/>
              </a:rPr>
              <a:t>-Lok™ syringe with the rectal tip, to rectal insertion, and application). Staff should take as much time as needed to ensure the participant is comfortable and all questions or concerns have been addressed prior to and after insertion. </a:t>
            </a:r>
            <a:r>
              <a:rPr lang="en-US"/>
              <a:t>Clinical</a:t>
            </a:r>
            <a:r>
              <a:rPr lang="en-US" dirty="0"/>
              <a:t>: </a:t>
            </a:r>
          </a:p>
          <a:p>
            <a:pPr marL="171450" lvl="0" indent="-171450">
              <a:buFont typeface="Arial" panose="020B0604020202020204" pitchFamily="34" charset="0"/>
              <a:buChar char="•"/>
            </a:pPr>
            <a:r>
              <a:rPr lang="en-US" dirty="0"/>
              <a:t>Standard medical hx and AE review, eval/providing findings, and treating/referring for RTI/UIT/ STI; </a:t>
            </a:r>
          </a:p>
          <a:p>
            <a:pPr marL="171450" lvl="0" indent="-171450">
              <a:buFont typeface="Arial" panose="020B0604020202020204" pitchFamily="34" charset="0"/>
              <a:buChar char="•"/>
            </a:pPr>
            <a:r>
              <a:rPr lang="en-US" dirty="0"/>
              <a:t>targeted exam only if indicated at all follow-up visits</a:t>
            </a:r>
          </a:p>
          <a:p>
            <a:pPr marL="171450" lvl="0" indent="-171450">
              <a:buFont typeface="Arial" panose="020B0604020202020204" pitchFamily="34" charset="0"/>
              <a:buChar char="•"/>
            </a:pPr>
            <a:r>
              <a:rPr lang="en-US" dirty="0"/>
              <a:t>Rectal Exam always required, but pelvic for females and male genital exam only if indicated at all visits</a:t>
            </a:r>
          </a:p>
          <a:p>
            <a:pPr marL="0" lvl="0" indent="0">
              <a:buFont typeface="Arial" panose="020B0604020202020204" pitchFamily="34" charset="0"/>
              <a:buNone/>
            </a:pPr>
            <a:r>
              <a:rPr lang="en-US" dirty="0"/>
              <a:t>Lab: Review required</a:t>
            </a:r>
          </a:p>
          <a:p>
            <a:pPr marL="171450" lvl="0" indent="-171450">
              <a:buFont typeface="Arial" panose="020B0604020202020204" pitchFamily="34" charset="0"/>
              <a:buChar char="•"/>
            </a:pPr>
            <a:r>
              <a:rPr lang="en-US" dirty="0"/>
              <a:t>Blood: PK per hourly time-point – will review more later in presentation, only creatinine</a:t>
            </a:r>
          </a:p>
          <a:p>
            <a:pPr marL="171450" lvl="0" indent="-171450">
              <a:buFont typeface="Arial" panose="020B0604020202020204" pitchFamily="34" charset="0"/>
              <a:buChar char="•"/>
            </a:pPr>
            <a:r>
              <a:rPr lang="en-US" dirty="0"/>
              <a:t>Rectal  - enema effluent for PD, rectal tissue via biopsy for PD/PK/histology/archive; Pelvic – VF for PK (Note collected even if a pelvic exam is not done)</a:t>
            </a:r>
          </a:p>
          <a:p>
            <a:pPr marL="628650" lvl="1" indent="-171450">
              <a:buFont typeface="Arial" panose="020B0604020202020204" pitchFamily="34" charset="0"/>
              <a:buChar char="•"/>
            </a:pPr>
            <a:r>
              <a:rPr lang="en-US" dirty="0"/>
              <a:t>PK/PD samples only collected at this visit if ppt is assigned to the .5-1 </a:t>
            </a:r>
            <a:r>
              <a:rPr lang="en-US"/>
              <a:t>hr</a:t>
            </a:r>
            <a:r>
              <a:rPr lang="en-US" dirty="0"/>
              <a:t>, 1.5-3 </a:t>
            </a:r>
            <a:r>
              <a:rPr lang="en-US"/>
              <a:t>hr</a:t>
            </a:r>
            <a:r>
              <a:rPr lang="en-US" dirty="0"/>
              <a:t>, or 3.5-5 time point assignment</a:t>
            </a:r>
          </a:p>
          <a:p>
            <a:pPr marL="171450" lvl="0" indent="-171450">
              <a:buFont typeface="Arial" panose="020B0604020202020204" pitchFamily="34" charset="0"/>
              <a:buChar char="•"/>
            </a:pPr>
            <a:r>
              <a:rPr lang="en-US" dirty="0"/>
              <a:t>Urine: pregnancy test required at each dose visit for females</a:t>
            </a:r>
          </a:p>
          <a:p>
            <a:pPr marL="0" lvl="0" indent="0">
              <a:buFont typeface="Arial" panose="020B0604020202020204" pitchFamily="34" charset="0"/>
              <a:buNone/>
            </a:pPr>
            <a:r>
              <a:rPr lang="en-US" dirty="0"/>
              <a:t>Study Product admiration: administer study gel in escalating doses</a:t>
            </a:r>
          </a:p>
          <a:p>
            <a:pPr marL="171450" lvl="0" indent="-171450">
              <a:buFont typeface="Arial" panose="020B0604020202020204" pitchFamily="34" charset="0"/>
              <a:buChar char="•"/>
            </a:pPr>
            <a:endParaRPr lang="en-US" dirty="0"/>
          </a:p>
          <a:p>
            <a:pPr marL="0" lvl="0" indent="0">
              <a:buFont typeface="Arial" panose="020B0604020202020204" pitchFamily="34" charset="0"/>
              <a:buNone/>
            </a:pPr>
            <a:endParaRPr lang="en-US" dirty="0"/>
          </a:p>
          <a:p>
            <a:pPr marL="0" lvl="0" indent="0">
              <a:buFont typeface="Arial" panose="020B0604020202020204" pitchFamily="34" charset="0"/>
              <a:buNone/>
            </a:pPr>
            <a:endParaRPr lang="en-US" dirty="0"/>
          </a:p>
          <a:p>
            <a:pPr marL="0" lvl="0" indent="0">
              <a:buFont typeface="Arial" panose="020B0604020202020204" pitchFamily="34" charset="0"/>
              <a:buNone/>
            </a:pPr>
            <a:endParaRPr lang="en-US" dirty="0"/>
          </a:p>
          <a:p>
            <a:pPr marL="628650" lvl="1"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72D2A742-A71B-4E07-88E7-9DD8CA61E05D}" type="slidenum">
              <a:rPr lang="en-US" smtClean="0"/>
              <a:t>7</a:t>
            </a:fld>
            <a:endParaRPr lang="en-US" dirty="0"/>
          </a:p>
        </p:txBody>
      </p:sp>
    </p:spTree>
    <p:extLst>
      <p:ext uri="{BB962C8B-B14F-4D97-AF65-F5344CB8AC3E}">
        <p14:creationId xmlns:p14="http://schemas.microsoft.com/office/powerpoint/2010/main" val="23822729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Behavioral: IDI is done for all participants at Visit 8. The Behavioral Team will provide a separate training on the behavioral assessment in the coming weeks.</a:t>
            </a:r>
          </a:p>
          <a:p>
            <a:r>
              <a:rPr lang="en-US" dirty="0"/>
              <a:t>HIV testing and associated counseling done only at Visit 8</a:t>
            </a:r>
          </a:p>
          <a:p>
            <a:r>
              <a:rPr lang="en-US" dirty="0"/>
              <a:t>Clinical – same as the Dose Visit</a:t>
            </a:r>
          </a:p>
          <a:p>
            <a:r>
              <a:rPr lang="en-US" dirty="0"/>
              <a:t>Lab:</a:t>
            </a:r>
          </a:p>
          <a:p>
            <a:pPr marL="171450" indent="-171450">
              <a:buFont typeface="Arial" panose="020B0604020202020204" pitchFamily="34" charset="0"/>
              <a:buChar char="•"/>
            </a:pPr>
            <a:r>
              <a:rPr lang="en-US" dirty="0"/>
              <a:t>Blood: PK for the 24 </a:t>
            </a:r>
            <a:r>
              <a:rPr lang="en-US"/>
              <a:t>hr</a:t>
            </a:r>
            <a:r>
              <a:rPr lang="en-US" dirty="0"/>
              <a:t> time-point, also full chemistries and CBC</a:t>
            </a:r>
          </a:p>
          <a:p>
            <a:pPr marL="171450" indent="-171450">
              <a:buFont typeface="Arial" panose="020B0604020202020204" pitchFamily="34" charset="0"/>
              <a:buChar char="•"/>
            </a:pPr>
            <a:r>
              <a:rPr lang="en-US" dirty="0"/>
              <a:t>Rectal/pelvic: complete all of the Pk/PD related specimen collected only if ppt is assigned to the 24 </a:t>
            </a:r>
            <a:r>
              <a:rPr lang="en-US"/>
              <a:t>hr</a:t>
            </a:r>
            <a:r>
              <a:rPr lang="en-US" dirty="0"/>
              <a:t> post-dose time point; AND Anal swab for HPV</a:t>
            </a:r>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72D2A742-A71B-4E07-88E7-9DD8CA61E05D}" type="slidenum">
              <a:rPr lang="en-US" smtClean="0"/>
              <a:t>8</a:t>
            </a:fld>
            <a:endParaRPr lang="en-US" dirty="0"/>
          </a:p>
        </p:txBody>
      </p:sp>
    </p:spTree>
    <p:extLst>
      <p:ext uri="{BB962C8B-B14F-4D97-AF65-F5344CB8AC3E}">
        <p14:creationId xmlns:p14="http://schemas.microsoft.com/office/powerpoint/2010/main" val="14180942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Admin, counseling, and clinical the same as the 24 </a:t>
            </a:r>
            <a:r>
              <a:rPr lang="en-US"/>
              <a:t>hr</a:t>
            </a:r>
            <a:r>
              <a:rPr lang="en-US" dirty="0"/>
              <a:t>  Post-dose</a:t>
            </a:r>
          </a:p>
          <a:p>
            <a:r>
              <a:rPr lang="en-US" dirty="0"/>
              <a:t>NO behavioral assessments</a:t>
            </a:r>
          </a:p>
          <a:p>
            <a:r>
              <a:rPr lang="en-US" dirty="0"/>
              <a:t>Lab: same blood, rectal and pelvic specimens for PK/PD as 4824hr post-dose (No anal swab for HPV)</a:t>
            </a:r>
          </a:p>
          <a:p>
            <a:endParaRPr lang="en-US" dirty="0"/>
          </a:p>
        </p:txBody>
      </p:sp>
      <p:sp>
        <p:nvSpPr>
          <p:cNvPr id="4" name="Slide Number Placeholder 3"/>
          <p:cNvSpPr>
            <a:spLocks noGrp="1"/>
          </p:cNvSpPr>
          <p:nvPr>
            <p:ph type="sldNum" sz="quarter" idx="10"/>
          </p:nvPr>
        </p:nvSpPr>
        <p:spPr/>
        <p:txBody>
          <a:bodyPr/>
          <a:lstStyle/>
          <a:p>
            <a:fld id="{72D2A742-A71B-4E07-88E7-9DD8CA61E05D}" type="slidenum">
              <a:rPr lang="en-US" smtClean="0"/>
              <a:t>9</a:t>
            </a:fld>
            <a:endParaRPr lang="en-US" dirty="0"/>
          </a:p>
        </p:txBody>
      </p:sp>
    </p:spTree>
    <p:extLst>
      <p:ext uri="{BB962C8B-B14F-4D97-AF65-F5344CB8AC3E}">
        <p14:creationId xmlns:p14="http://schemas.microsoft.com/office/powerpoint/2010/main" val="2185196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1160EA64-D806-43AC-9DF2-F8C432F32B4C}" type="datetimeFigureOut">
              <a:rPr lang="en-US" smtClean="0"/>
              <a:t>4/12/2018</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603175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984536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67C6F52A-A82B-47A2-A83A-8C4C91F2D59F}" type="datetimeFigureOut">
              <a:rPr lang="en-US" smtClean="0"/>
              <a:t>4/12/2018</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8A7A6979-0714-4377-B894-6BE4C2D6E202}" type="slidenum">
              <a:rPr lang="en-US" smtClean="0"/>
              <a:t>‹#›</a:t>
            </a:fld>
            <a:endParaRPr lang="en-US" dirty="0"/>
          </a:p>
        </p:txBody>
      </p:sp>
    </p:spTree>
    <p:extLst>
      <p:ext uri="{BB962C8B-B14F-4D97-AF65-F5344CB8AC3E}">
        <p14:creationId xmlns:p14="http://schemas.microsoft.com/office/powerpoint/2010/main" val="358338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70A7B3-6521-4DCA-87E5-044747A908C1}" type="datetimeFigureOut">
              <a:rPr lang="en-US" smtClean="0"/>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916693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1160EA64-D806-43AC-9DF2-F8C432F32B4C}" type="datetimeFigureOut">
              <a:rPr lang="en-US" smtClean="0"/>
              <a:t>4/12/2018</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684765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134690-1557-4C89-A502-4959FE7FAD70}" type="datetimeFigureOut">
              <a:rPr lang="en-US" smtClean="0"/>
              <a:t>4/12/2018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357429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F7D4976-E339-4826-83B7-FBD03F55ECF8}" type="datetimeFigureOut">
              <a:rPr lang="en-US" smtClean="0"/>
              <a:t>4/12/2018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923379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4/12/2018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94819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4/12/2018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32435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D1BE4249-C0D0-4B06-8692-E8BB871AF643}" type="datetimeFigureOut">
              <a:rPr lang="en-US" smtClean="0"/>
              <a:t>4/12/2018</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8A7A6979-0714-4377-B894-6BE4C2D6E202}" type="slidenum">
              <a:rPr lang="en-US" smtClean="0"/>
              <a:t>‹#›</a:t>
            </a:fld>
            <a:endParaRPr lang="en-US" dirty="0"/>
          </a:p>
        </p:txBody>
      </p:sp>
    </p:spTree>
    <p:extLst>
      <p:ext uri="{BB962C8B-B14F-4D97-AF65-F5344CB8AC3E}">
        <p14:creationId xmlns:p14="http://schemas.microsoft.com/office/powerpoint/2010/main" val="1613032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42B0DB6-F5C7-45FB-8CF3-31B45F9C2DAC}" type="datetimeFigureOut">
              <a:rPr lang="en-US" smtClean="0"/>
              <a:t>4/12/2018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063689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1160EA64-D806-43AC-9DF2-F8C432F32B4C}" type="datetimeFigureOut">
              <a:rPr lang="en-US" smtClean="0"/>
              <a:t>4/12/2018</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8A7A6979-0714-4377-B894-6BE4C2D6E202}"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1421708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diagramData" Target="../diagrams/data3.xml"/><Relationship Id="rId13" Type="http://schemas.openxmlformats.org/officeDocument/2006/relationships/image" Target="../media/image4.png"/><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 Id="rId14" Type="http://schemas.openxmlformats.org/officeDocument/2006/relationships/image" Target="../media/image5.svg"/></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B6614-2E21-431C-AFDC-68A8B9DFA1B7}"/>
              </a:ext>
            </a:extLst>
          </p:cNvPr>
          <p:cNvSpPr>
            <a:spLocks noGrp="1"/>
          </p:cNvSpPr>
          <p:nvPr>
            <p:ph type="ctrTitle"/>
          </p:nvPr>
        </p:nvSpPr>
        <p:spPr/>
        <p:txBody>
          <a:bodyPr/>
          <a:lstStyle/>
          <a:p>
            <a:r>
              <a:rPr lang="en-US" dirty="0"/>
              <a:t>Follow-up Visit Considerations</a:t>
            </a:r>
          </a:p>
        </p:txBody>
      </p:sp>
      <p:sp>
        <p:nvSpPr>
          <p:cNvPr id="3" name="Subtitle 2">
            <a:extLst>
              <a:ext uri="{FF2B5EF4-FFF2-40B4-BE49-F238E27FC236}">
                <a16:creationId xmlns:a16="http://schemas.microsoft.com/office/drawing/2014/main" id="{3784D5FE-DEE4-4499-9F72-A6CA87682FFC}"/>
              </a:ext>
            </a:extLst>
          </p:cNvPr>
          <p:cNvSpPr>
            <a:spLocks noGrp="1"/>
          </p:cNvSpPr>
          <p:nvPr>
            <p:ph type="subTitle" idx="1"/>
          </p:nvPr>
        </p:nvSpPr>
        <p:spPr/>
        <p:txBody>
          <a:bodyPr/>
          <a:lstStyle/>
          <a:p>
            <a:r>
              <a:rPr lang="en-US" dirty="0"/>
              <a:t>MTN-037 Study-Specific Training</a:t>
            </a:r>
          </a:p>
          <a:p>
            <a:endParaRPr lang="en-US" dirty="0"/>
          </a:p>
        </p:txBody>
      </p:sp>
      <p:pic>
        <p:nvPicPr>
          <p:cNvPr id="4" name="Picture 3">
            <a:extLst>
              <a:ext uri="{FF2B5EF4-FFF2-40B4-BE49-F238E27FC236}">
                <a16:creationId xmlns:a16="http://schemas.microsoft.com/office/drawing/2014/main" id="{1922E3B0-165C-4E8C-83B8-AAA74248C0F7}"/>
              </a:ext>
            </a:extLst>
          </p:cNvPr>
          <p:cNvPicPr>
            <a:picLocks noChangeAspect="1"/>
          </p:cNvPicPr>
          <p:nvPr/>
        </p:nvPicPr>
        <p:blipFill>
          <a:blip r:embed="rId3"/>
          <a:stretch>
            <a:fillRect/>
          </a:stretch>
        </p:blipFill>
        <p:spPr>
          <a:xfrm>
            <a:off x="1152525" y="3268481"/>
            <a:ext cx="10071735" cy="2866571"/>
          </a:xfrm>
          <a:prstGeom prst="rect">
            <a:avLst/>
          </a:prstGeom>
        </p:spPr>
      </p:pic>
      <p:sp>
        <p:nvSpPr>
          <p:cNvPr id="5" name="Rectangle 4">
            <a:extLst>
              <a:ext uri="{FF2B5EF4-FFF2-40B4-BE49-F238E27FC236}">
                <a16:creationId xmlns:a16="http://schemas.microsoft.com/office/drawing/2014/main" id="{15485747-0A4D-4FDC-BE8F-1D03AE31D5D7}"/>
              </a:ext>
            </a:extLst>
          </p:cNvPr>
          <p:cNvSpPr/>
          <p:nvPr/>
        </p:nvSpPr>
        <p:spPr>
          <a:xfrm>
            <a:off x="3536302" y="3415004"/>
            <a:ext cx="7417837" cy="2444620"/>
          </a:xfrm>
          <a:prstGeom prst="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59252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4">
            <a:extLst>
              <a:ext uri="{FF2B5EF4-FFF2-40B4-BE49-F238E27FC236}">
                <a16:creationId xmlns:a16="http://schemas.microsoft.com/office/drawing/2014/main" id="{007D1602-45A6-4469-967C-FB9DAE1B414D}"/>
              </a:ext>
            </a:extLst>
          </p:cNvPr>
          <p:cNvGraphicFramePr>
            <a:graphicFrameLocks/>
          </p:cNvGraphicFramePr>
          <p:nvPr>
            <p:extLst>
              <p:ext uri="{D42A27DB-BD31-4B8C-83A1-F6EECF244321}">
                <p14:modId xmlns:p14="http://schemas.microsoft.com/office/powerpoint/2010/main" val="3628676411"/>
              </p:ext>
            </p:extLst>
          </p:nvPr>
        </p:nvGraphicFramePr>
        <p:xfrm>
          <a:off x="1228269" y="2069079"/>
          <a:ext cx="9518891" cy="3566118"/>
        </p:xfrm>
        <a:graphic>
          <a:graphicData uri="http://schemas.openxmlformats.org/drawingml/2006/table">
            <a:tbl>
              <a:tblPr bandRow="1">
                <a:tableStyleId>{5C22544A-7EE6-4342-B048-85BDC9FD1C3A}</a:tableStyleId>
              </a:tblPr>
              <a:tblGrid>
                <a:gridCol w="1767593">
                  <a:extLst>
                    <a:ext uri="{9D8B030D-6E8A-4147-A177-3AD203B41FA5}">
                      <a16:colId xmlns:a16="http://schemas.microsoft.com/office/drawing/2014/main" val="562586913"/>
                    </a:ext>
                  </a:extLst>
                </a:gridCol>
                <a:gridCol w="7751298">
                  <a:extLst>
                    <a:ext uri="{9D8B030D-6E8A-4147-A177-3AD203B41FA5}">
                      <a16:colId xmlns:a16="http://schemas.microsoft.com/office/drawing/2014/main" val="4152267262"/>
                    </a:ext>
                  </a:extLst>
                </a:gridCol>
              </a:tblGrid>
              <a:tr h="532475">
                <a:tc>
                  <a:txBody>
                    <a:bodyPr/>
                    <a:lstStyle/>
                    <a:p>
                      <a:r>
                        <a:rPr lang="en-US" sz="1600" b="1" dirty="0">
                          <a:solidFill>
                            <a:schemeClr val="accent1">
                              <a:lumMod val="75000"/>
                              <a:lumOff val="25000"/>
                            </a:schemeClr>
                          </a:solidFill>
                        </a:rPr>
                        <a:t>Administrative</a:t>
                      </a:r>
                    </a:p>
                  </a:txBody>
                  <a:tcPr/>
                </a:tc>
                <a:tc>
                  <a:txBody>
                    <a:bodyPr/>
                    <a:lstStyle/>
                    <a:p>
                      <a:r>
                        <a:rPr lang="en-US" sz="1600" dirty="0"/>
                        <a:t>Update locator, </a:t>
                      </a:r>
                      <a:r>
                        <a:rPr lang="en-US" sz="1600" baseline="0" dirty="0"/>
                        <a:t>provide reimbursement, </a:t>
                      </a:r>
                      <a:r>
                        <a:rPr lang="en-US" sz="1600" i="1" dirty="0">
                          <a:solidFill>
                            <a:schemeClr val="accent6">
                              <a:lumMod val="75000"/>
                            </a:schemeClr>
                          </a:solidFill>
                        </a:rPr>
                        <a:t>schedule next visit, </a:t>
                      </a:r>
                      <a:r>
                        <a:rPr lang="en-US" sz="1600" i="1" baseline="0" dirty="0">
                          <a:solidFill>
                            <a:schemeClr val="accent6">
                              <a:lumMod val="75000"/>
                            </a:schemeClr>
                          </a:solidFill>
                        </a:rPr>
                        <a:t>offer condoms</a:t>
                      </a:r>
                      <a:endParaRPr lang="en-US" sz="1600" i="1" dirty="0">
                        <a:solidFill>
                          <a:schemeClr val="accent6">
                            <a:lumMod val="75000"/>
                          </a:schemeClr>
                        </a:solidFill>
                      </a:endParaRPr>
                    </a:p>
                  </a:txBody>
                  <a:tcPr/>
                </a:tc>
                <a:extLst>
                  <a:ext uri="{0D108BD9-81ED-4DB2-BD59-A6C34878D82A}">
                    <a16:rowId xmlns:a16="http://schemas.microsoft.com/office/drawing/2014/main" val="3482882256"/>
                  </a:ext>
                </a:extLst>
              </a:tr>
              <a:tr h="346184">
                <a:tc>
                  <a:txBody>
                    <a:bodyPr/>
                    <a:lstStyle/>
                    <a:p>
                      <a:r>
                        <a:rPr lang="en-US" sz="1600" b="1" dirty="0">
                          <a:solidFill>
                            <a:schemeClr val="accent1">
                              <a:lumMod val="75000"/>
                              <a:lumOff val="25000"/>
                            </a:schemeClr>
                          </a:solidFill>
                        </a:rPr>
                        <a:t>Counseling</a:t>
                      </a:r>
                    </a:p>
                  </a:txBody>
                  <a:tcPr/>
                </a:tc>
                <a:tc>
                  <a:txBody>
                    <a:bodyPr/>
                    <a:lstStyle/>
                    <a:p>
                      <a:r>
                        <a:rPr lang="en-US" sz="1600" i="1" baseline="0" dirty="0">
                          <a:solidFill>
                            <a:schemeClr val="accent6">
                              <a:lumMod val="75000"/>
                            </a:schemeClr>
                          </a:solidFill>
                        </a:rPr>
                        <a:t>Protocol Counseling</a:t>
                      </a:r>
                    </a:p>
                  </a:txBody>
                  <a:tcPr/>
                </a:tc>
                <a:extLst>
                  <a:ext uri="{0D108BD9-81ED-4DB2-BD59-A6C34878D82A}">
                    <a16:rowId xmlns:a16="http://schemas.microsoft.com/office/drawing/2014/main" val="2417795084"/>
                  </a:ext>
                </a:extLst>
              </a:tr>
              <a:tr h="137474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b="1" dirty="0">
                          <a:solidFill>
                            <a:schemeClr val="accent1">
                              <a:lumMod val="75000"/>
                              <a:lumOff val="25000"/>
                            </a:schemeClr>
                          </a:solidFill>
                        </a:rPr>
                        <a:t>Clinical</a:t>
                      </a:r>
                    </a:p>
                    <a:p>
                      <a:endParaRPr lang="en-US" sz="1600" b="1" dirty="0">
                        <a:solidFill>
                          <a:schemeClr val="accent1">
                            <a:lumMod val="75000"/>
                            <a:lumOff val="25000"/>
                          </a:schemeClr>
                        </a:solidFill>
                      </a:endParaRPr>
                    </a:p>
                  </a:txBody>
                  <a:tcPr/>
                </a:tc>
                <a:tc>
                  <a:txBody>
                    <a:bodyPr/>
                    <a:lstStyle/>
                    <a:p>
                      <a:r>
                        <a:rPr lang="en-US" sz="1600" dirty="0"/>
                        <a:t>Review/update medical/menstrual/meds</a:t>
                      </a:r>
                      <a:r>
                        <a:rPr lang="en-US" sz="1600" baseline="0" dirty="0"/>
                        <a:t> history</a:t>
                      </a:r>
                    </a:p>
                    <a:p>
                      <a:r>
                        <a:rPr lang="en-US" sz="1600" baseline="0" dirty="0"/>
                        <a:t>Assess AEs</a:t>
                      </a:r>
                    </a:p>
                    <a:p>
                      <a:r>
                        <a:rPr lang="en-US" sz="1600" i="1" baseline="0" dirty="0">
                          <a:solidFill>
                            <a:schemeClr val="accent6">
                              <a:lumMod val="75000"/>
                            </a:schemeClr>
                          </a:solidFill>
                        </a:rPr>
                        <a:t>Targeted Physical Exam </a:t>
                      </a:r>
                    </a:p>
                    <a:p>
                      <a:pPr marL="0" algn="l" defTabSz="457200" rtl="0" eaLnBrk="1" latinLnBrk="0" hangingPunct="1"/>
                      <a:r>
                        <a:rPr lang="en-US" sz="1600" i="1" baseline="0" dirty="0">
                          <a:solidFill>
                            <a:schemeClr val="accent6">
                              <a:lumMod val="75000"/>
                            </a:schemeClr>
                          </a:solidFill>
                        </a:rPr>
                        <a:t>Rectal Exam</a:t>
                      </a:r>
                      <a:r>
                        <a:rPr lang="en-US" sz="1600" baseline="0" dirty="0">
                          <a:solidFill>
                            <a:schemeClr val="accent6">
                              <a:lumMod val="75000"/>
                            </a:schemeClr>
                          </a:solidFill>
                        </a:rPr>
                        <a:t>, </a:t>
                      </a:r>
                      <a:r>
                        <a:rPr lang="en-US" sz="1600" i="1" kern="1200" baseline="0" dirty="0">
                          <a:solidFill>
                            <a:schemeClr val="accent6">
                              <a:lumMod val="75000"/>
                            </a:schemeClr>
                          </a:solidFill>
                        </a:rPr>
                        <a:t>Pelvic Exam</a:t>
                      </a:r>
                      <a:r>
                        <a:rPr lang="en-US" sz="1600" i="0" dirty="0">
                          <a:solidFill>
                            <a:schemeClr val="accent1">
                              <a:lumMod val="50000"/>
                              <a:lumOff val="50000"/>
                            </a:schemeClr>
                          </a:solidFill>
                        </a:rPr>
                        <a:t>♂</a:t>
                      </a:r>
                      <a:r>
                        <a:rPr lang="en-US" sz="1600" i="1" kern="1200" baseline="0" dirty="0">
                          <a:solidFill>
                            <a:schemeClr val="accent6">
                              <a:lumMod val="75000"/>
                            </a:schemeClr>
                          </a:solidFill>
                        </a:rPr>
                        <a:t>, Male Genital</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600" baseline="0" dirty="0"/>
                        <a:t>Evaluate/provide findings; </a:t>
                      </a:r>
                      <a:r>
                        <a:rPr lang="en-US" sz="1600" i="1" kern="1200" baseline="0" dirty="0">
                          <a:solidFill>
                            <a:schemeClr val="accent6">
                              <a:lumMod val="75000"/>
                            </a:schemeClr>
                          </a:solidFill>
                        </a:rPr>
                        <a:t>RX/refer for RTI/UTI/STI</a:t>
                      </a:r>
                      <a:endParaRPr lang="en-US" sz="1600" i="1" kern="1200" baseline="0" dirty="0">
                        <a:solidFill>
                          <a:schemeClr val="accent6">
                            <a:lumMod val="75000"/>
                          </a:schemeClr>
                        </a:solidFill>
                        <a:latin typeface="+mn-lt"/>
                        <a:ea typeface="+mn-ea"/>
                        <a:cs typeface="+mn-cs"/>
                      </a:endParaRPr>
                    </a:p>
                  </a:txBody>
                  <a:tcPr/>
                </a:tc>
                <a:extLst>
                  <a:ext uri="{0D108BD9-81ED-4DB2-BD59-A6C34878D82A}">
                    <a16:rowId xmlns:a16="http://schemas.microsoft.com/office/drawing/2014/main" val="2008164694"/>
                  </a:ext>
                </a:extLst>
              </a:tr>
              <a:tr h="1312713">
                <a:tc>
                  <a:txBody>
                    <a:bodyPr/>
                    <a:lstStyle/>
                    <a:p>
                      <a:r>
                        <a:rPr lang="en-US" sz="1600" b="1" dirty="0">
                          <a:solidFill>
                            <a:schemeClr val="accent1">
                              <a:lumMod val="75000"/>
                              <a:lumOff val="25000"/>
                            </a:schemeClr>
                          </a:solidFill>
                        </a:rPr>
                        <a:t>Laboratory</a:t>
                      </a:r>
                    </a:p>
                  </a:txBody>
                  <a:tcPr/>
                </a:tc>
                <a:tc>
                  <a:txBody>
                    <a:bodyPr/>
                    <a:lstStyle/>
                    <a:p>
                      <a:r>
                        <a:rPr lang="en-US" sz="1600" i="1" dirty="0">
                          <a:solidFill>
                            <a:schemeClr val="accent6">
                              <a:lumMod val="75000"/>
                            </a:schemeClr>
                          </a:solidFill>
                        </a:rPr>
                        <a:t>Pharyngeal – </a:t>
                      </a:r>
                      <a:r>
                        <a:rPr lang="en-US" sz="1600" i="1" kern="1200" baseline="0" dirty="0">
                          <a:solidFill>
                            <a:schemeClr val="accent6">
                              <a:lumMod val="75000"/>
                            </a:schemeClr>
                          </a:solidFill>
                        </a:rPr>
                        <a:t>NAAT for GC/CT</a:t>
                      </a:r>
                    </a:p>
                    <a:p>
                      <a:r>
                        <a:rPr lang="en-US" sz="1600" i="1" dirty="0">
                          <a:solidFill>
                            <a:schemeClr val="accent6">
                              <a:lumMod val="75000"/>
                            </a:schemeClr>
                          </a:solidFill>
                        </a:rPr>
                        <a:t>Blood –Creatinine/</a:t>
                      </a:r>
                      <a:r>
                        <a:rPr lang="en-US" sz="1600" i="1" baseline="0" dirty="0">
                          <a:solidFill>
                            <a:schemeClr val="accent6">
                              <a:lumMod val="75000"/>
                            </a:schemeClr>
                          </a:solidFill>
                        </a:rPr>
                        <a:t>AST/ALT</a:t>
                      </a:r>
                      <a:r>
                        <a:rPr lang="en-US" sz="1600" i="1" dirty="0">
                          <a:solidFill>
                            <a:schemeClr val="accent6">
                              <a:lumMod val="75000"/>
                            </a:schemeClr>
                          </a:solidFill>
                        </a:rPr>
                        <a:t>,  CBC</a:t>
                      </a:r>
                      <a:r>
                        <a:rPr lang="en-US" sz="1600" i="1" baseline="0" dirty="0">
                          <a:solidFill>
                            <a:schemeClr val="accent6">
                              <a:lumMod val="75000"/>
                            </a:schemeClr>
                          </a:solidFill>
                        </a:rPr>
                        <a:t> w/ platelets/diff., Syphilis</a:t>
                      </a:r>
                    </a:p>
                    <a:p>
                      <a:pPr marL="0" algn="l" defTabSz="457200" rtl="0" eaLnBrk="1" latinLnBrk="0" hangingPunct="1"/>
                      <a:r>
                        <a:rPr lang="en-US" sz="1600" i="1" baseline="0" dirty="0">
                          <a:solidFill>
                            <a:schemeClr val="accent6">
                              <a:lumMod val="75000"/>
                            </a:schemeClr>
                          </a:solidFill>
                        </a:rPr>
                        <a:t>Pelvic </a:t>
                      </a:r>
                      <a:r>
                        <a:rPr lang="en-US" sz="1600" i="0" dirty="0">
                          <a:solidFill>
                            <a:schemeClr val="accent1">
                              <a:lumMod val="50000"/>
                              <a:lumOff val="50000"/>
                            </a:schemeClr>
                          </a:solidFill>
                        </a:rPr>
                        <a:t>♂</a:t>
                      </a:r>
                      <a:r>
                        <a:rPr lang="en-US" sz="1600" i="0" baseline="0" dirty="0">
                          <a:solidFill>
                            <a:schemeClr val="accent1">
                              <a:lumMod val="50000"/>
                              <a:lumOff val="50000"/>
                            </a:schemeClr>
                          </a:solidFill>
                        </a:rPr>
                        <a:t> </a:t>
                      </a:r>
                      <a:r>
                        <a:rPr lang="en-US" sz="1600" i="1" baseline="0" dirty="0">
                          <a:solidFill>
                            <a:schemeClr val="accent6">
                              <a:lumMod val="75000"/>
                            </a:schemeClr>
                          </a:solidFill>
                        </a:rPr>
                        <a:t>–</a:t>
                      </a:r>
                      <a:r>
                        <a:rPr lang="en-US" sz="1600" i="1" kern="1200" baseline="0" dirty="0">
                          <a:solidFill>
                            <a:schemeClr val="accent6">
                              <a:lumMod val="75000"/>
                            </a:schemeClr>
                          </a:solidFill>
                        </a:rPr>
                        <a:t>NAAT for GC/CT/TV</a:t>
                      </a:r>
                    </a:p>
                    <a:p>
                      <a:pPr marL="0" algn="l" defTabSz="457200" rtl="0" eaLnBrk="1" latinLnBrk="0" hangingPunct="1"/>
                      <a:r>
                        <a:rPr lang="en-US" sz="1600" i="1" baseline="0" dirty="0">
                          <a:solidFill>
                            <a:schemeClr val="accent6">
                              <a:lumMod val="75000"/>
                            </a:schemeClr>
                          </a:solidFill>
                        </a:rPr>
                        <a:t>Anorectal –</a:t>
                      </a:r>
                      <a:r>
                        <a:rPr lang="en-US" sz="1600" i="1" kern="1200" baseline="0" dirty="0">
                          <a:solidFill>
                            <a:schemeClr val="accent6">
                              <a:lumMod val="75000"/>
                            </a:schemeClr>
                          </a:solidFill>
                        </a:rPr>
                        <a:t>NAAT for GC</a:t>
                      </a:r>
                      <a:r>
                        <a:rPr lang="en-US" sz="1600" i="1" kern="1200" baseline="0">
                          <a:solidFill>
                            <a:schemeClr val="accent6">
                              <a:lumMod val="75000"/>
                            </a:schemeClr>
                          </a:solidFill>
                        </a:rPr>
                        <a:t>/CT, HSV 1/2</a:t>
                      </a:r>
                      <a:endParaRPr lang="en-US" sz="1600" i="1" kern="1200" baseline="0" dirty="0">
                        <a:solidFill>
                          <a:schemeClr val="accent6">
                            <a:lumMod val="75000"/>
                          </a:schemeClr>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600" i="1" baseline="0" dirty="0">
                          <a:solidFill>
                            <a:schemeClr val="accent6">
                              <a:lumMod val="75000"/>
                            </a:schemeClr>
                          </a:solidFill>
                        </a:rPr>
                        <a:t>Urine – Qual hCG</a:t>
                      </a:r>
                      <a:r>
                        <a:rPr lang="en-US" sz="1600" i="0" dirty="0">
                          <a:solidFill>
                            <a:schemeClr val="accent1">
                              <a:lumMod val="50000"/>
                              <a:lumOff val="50000"/>
                            </a:schemeClr>
                          </a:solidFill>
                        </a:rPr>
                        <a:t>♂</a:t>
                      </a:r>
                      <a:r>
                        <a:rPr lang="en-US" sz="1600" i="1" baseline="0" dirty="0">
                          <a:solidFill>
                            <a:schemeClr val="accent6">
                              <a:lumMod val="75000"/>
                            </a:schemeClr>
                          </a:solidFill>
                        </a:rPr>
                        <a:t>,</a:t>
                      </a:r>
                      <a:r>
                        <a:rPr lang="en-US" sz="1400" i="1" baseline="0" dirty="0">
                          <a:solidFill>
                            <a:schemeClr val="accent6">
                              <a:lumMod val="75000"/>
                            </a:schemeClr>
                          </a:solidFill>
                        </a:rPr>
                        <a:t> </a:t>
                      </a:r>
                      <a:r>
                        <a:rPr lang="en-US" sz="1600" i="1" dirty="0">
                          <a:solidFill>
                            <a:schemeClr val="accent6">
                              <a:lumMod val="75000"/>
                            </a:schemeClr>
                          </a:solidFill>
                        </a:rPr>
                        <a:t>NAAT for GC</a:t>
                      </a:r>
                      <a:r>
                        <a:rPr lang="en-US" sz="1600" i="1">
                          <a:solidFill>
                            <a:schemeClr val="accent6">
                              <a:lumMod val="75000"/>
                            </a:schemeClr>
                          </a:solidFill>
                        </a:rPr>
                        <a:t>/CT, </a:t>
                      </a:r>
                      <a:r>
                        <a:rPr lang="en-US" sz="1600" i="1" dirty="0">
                          <a:solidFill>
                            <a:schemeClr val="accent6">
                              <a:lumMod val="75000"/>
                            </a:schemeClr>
                          </a:solidFill>
                        </a:rPr>
                        <a:t>urine dipstick/culture</a:t>
                      </a:r>
                    </a:p>
                  </a:txBody>
                  <a:tcPr/>
                </a:tc>
                <a:extLst>
                  <a:ext uri="{0D108BD9-81ED-4DB2-BD59-A6C34878D82A}">
                    <a16:rowId xmlns:a16="http://schemas.microsoft.com/office/drawing/2014/main" val="2852532918"/>
                  </a:ext>
                </a:extLst>
              </a:tr>
            </a:tbl>
          </a:graphicData>
        </a:graphic>
      </p:graphicFrame>
      <p:sp>
        <p:nvSpPr>
          <p:cNvPr id="3" name="Title 2">
            <a:extLst>
              <a:ext uri="{FF2B5EF4-FFF2-40B4-BE49-F238E27FC236}">
                <a16:creationId xmlns:a16="http://schemas.microsoft.com/office/drawing/2014/main" id="{B0D8E8DD-CC08-429F-BF9A-22D7A418FA72}"/>
              </a:ext>
            </a:extLst>
          </p:cNvPr>
          <p:cNvSpPr>
            <a:spLocks noGrp="1"/>
          </p:cNvSpPr>
          <p:nvPr>
            <p:ph type="title"/>
          </p:nvPr>
        </p:nvSpPr>
        <p:spPr/>
        <p:txBody>
          <a:bodyPr/>
          <a:lstStyle/>
          <a:p>
            <a:r>
              <a:rPr lang="en-US" dirty="0"/>
              <a:t>Final Contact/ Visit </a:t>
            </a:r>
            <a:r>
              <a:rPr lang="en-US"/>
              <a:t>9 (Study Exit </a:t>
            </a:r>
            <a:r>
              <a:rPr lang="en-US" dirty="0"/>
              <a:t>Visit)</a:t>
            </a:r>
          </a:p>
        </p:txBody>
      </p:sp>
      <p:sp>
        <p:nvSpPr>
          <p:cNvPr id="5" name="TextBox 4">
            <a:extLst>
              <a:ext uri="{FF2B5EF4-FFF2-40B4-BE49-F238E27FC236}">
                <a16:creationId xmlns:a16="http://schemas.microsoft.com/office/drawing/2014/main" id="{E6140033-1C50-4EB4-8331-58FE8D221D99}"/>
              </a:ext>
            </a:extLst>
          </p:cNvPr>
          <p:cNvSpPr txBox="1"/>
          <p:nvPr/>
        </p:nvSpPr>
        <p:spPr>
          <a:xfrm>
            <a:off x="1228269" y="5933825"/>
            <a:ext cx="9518891" cy="646331"/>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dirty="0"/>
              <a:t>Either in-person or by phone</a:t>
            </a:r>
            <a:br>
              <a:rPr lang="en-US" dirty="0"/>
            </a:br>
            <a:r>
              <a:rPr lang="en-US" dirty="0"/>
              <a:t>Approximately two to six weeks after the third dosing visit (Visit 7)</a:t>
            </a:r>
          </a:p>
        </p:txBody>
      </p:sp>
      <p:sp>
        <p:nvSpPr>
          <p:cNvPr id="6" name="TextBox 5">
            <a:extLst>
              <a:ext uri="{FF2B5EF4-FFF2-40B4-BE49-F238E27FC236}">
                <a16:creationId xmlns:a16="http://schemas.microsoft.com/office/drawing/2014/main" id="{09A4A32C-653E-4965-A505-C4F4A44A6A42}"/>
              </a:ext>
            </a:extLst>
          </p:cNvPr>
          <p:cNvSpPr txBox="1"/>
          <p:nvPr/>
        </p:nvSpPr>
        <p:spPr>
          <a:xfrm>
            <a:off x="8153973" y="4838337"/>
            <a:ext cx="2418682" cy="646331"/>
          </a:xfrm>
          <a:prstGeom prst="rect">
            <a:avLst/>
          </a:prstGeom>
          <a:noFill/>
          <a:ln>
            <a:solidFill>
              <a:schemeClr val="tx1"/>
            </a:solidFill>
          </a:ln>
        </p:spPr>
        <p:txBody>
          <a:bodyPr wrap="square" rtlCol="0">
            <a:spAutoFit/>
          </a:bodyPr>
          <a:lstStyle/>
          <a:p>
            <a:r>
              <a:rPr lang="en-US" i="1" dirty="0">
                <a:solidFill>
                  <a:schemeClr val="accent6">
                    <a:lumMod val="75000"/>
                  </a:schemeClr>
                </a:solidFill>
              </a:rPr>
              <a:t>*If indicated</a:t>
            </a:r>
          </a:p>
          <a:p>
            <a:r>
              <a:rPr lang="en-US" b="1" dirty="0">
                <a:solidFill>
                  <a:schemeClr val="accent1">
                    <a:lumMod val="50000"/>
                    <a:lumOff val="50000"/>
                  </a:schemeClr>
                </a:solidFill>
              </a:rPr>
              <a:t>♂</a:t>
            </a:r>
            <a:r>
              <a:rPr lang="en-US" b="1" i="1" dirty="0">
                <a:solidFill>
                  <a:schemeClr val="accent6">
                    <a:lumMod val="75000"/>
                  </a:schemeClr>
                </a:solidFill>
              </a:rPr>
              <a:t> </a:t>
            </a:r>
            <a:r>
              <a:rPr lang="en-US" b="1" i="1" dirty="0">
                <a:solidFill>
                  <a:schemeClr val="accent1">
                    <a:lumMod val="50000"/>
                    <a:lumOff val="50000"/>
                  </a:schemeClr>
                </a:solidFill>
              </a:rPr>
              <a:t>= female ppts only</a:t>
            </a:r>
            <a:endParaRPr lang="en-US" b="1" i="1" dirty="0">
              <a:solidFill>
                <a:schemeClr val="accent6">
                  <a:lumMod val="75000"/>
                </a:schemeClr>
              </a:solidFill>
            </a:endParaRPr>
          </a:p>
        </p:txBody>
      </p:sp>
    </p:spTree>
    <p:extLst>
      <p:ext uri="{BB962C8B-B14F-4D97-AF65-F5344CB8AC3E}">
        <p14:creationId xmlns:p14="http://schemas.microsoft.com/office/powerpoint/2010/main" val="39456126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3334714A-B8EA-4EC7-876E-03CC4C012D36}"/>
              </a:ext>
            </a:extLst>
          </p:cNvPr>
          <p:cNvGraphicFramePr>
            <a:graphicFrameLocks noGrp="1"/>
          </p:cNvGraphicFramePr>
          <p:nvPr>
            <p:extLst>
              <p:ext uri="{D42A27DB-BD31-4B8C-83A1-F6EECF244321}">
                <p14:modId xmlns:p14="http://schemas.microsoft.com/office/powerpoint/2010/main" val="1630158908"/>
              </p:ext>
            </p:extLst>
          </p:nvPr>
        </p:nvGraphicFramePr>
        <p:xfrm>
          <a:off x="492369" y="1119912"/>
          <a:ext cx="11336215" cy="5733887"/>
        </p:xfrm>
        <a:graphic>
          <a:graphicData uri="http://schemas.openxmlformats.org/drawingml/2006/table">
            <a:tbl>
              <a:tblPr firstRow="1" firstCol="1" bandRow="1">
                <a:tableStyleId>{93296810-A885-4BE3-A3E7-6D5BEEA58F35}</a:tableStyleId>
              </a:tblPr>
              <a:tblGrid>
                <a:gridCol w="2719699">
                  <a:extLst>
                    <a:ext uri="{9D8B030D-6E8A-4147-A177-3AD203B41FA5}">
                      <a16:colId xmlns:a16="http://schemas.microsoft.com/office/drawing/2014/main" val="4231076889"/>
                    </a:ext>
                  </a:extLst>
                </a:gridCol>
                <a:gridCol w="4526869">
                  <a:extLst>
                    <a:ext uri="{9D8B030D-6E8A-4147-A177-3AD203B41FA5}">
                      <a16:colId xmlns:a16="http://schemas.microsoft.com/office/drawing/2014/main" val="2614319344"/>
                    </a:ext>
                  </a:extLst>
                </a:gridCol>
                <a:gridCol w="4089647">
                  <a:extLst>
                    <a:ext uri="{9D8B030D-6E8A-4147-A177-3AD203B41FA5}">
                      <a16:colId xmlns:a16="http://schemas.microsoft.com/office/drawing/2014/main" val="1687683474"/>
                    </a:ext>
                  </a:extLst>
                </a:gridCol>
              </a:tblGrid>
              <a:tr h="923370">
                <a:tc>
                  <a:txBody>
                    <a:bodyPr/>
                    <a:lstStyle/>
                    <a:p>
                      <a:pPr marL="0" marR="0" algn="ctr">
                        <a:spcBef>
                          <a:spcPts val="0"/>
                        </a:spcBef>
                        <a:spcAft>
                          <a:spcPts val="0"/>
                        </a:spcAft>
                      </a:pPr>
                      <a:r>
                        <a:rPr lang="en-US" sz="1800" dirty="0">
                          <a:effectLst/>
                        </a:rPr>
                        <a:t>Study Visit</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dirty="0">
                          <a:effectLst/>
                        </a:rPr>
                        <a:t>Blood Samples </a:t>
                      </a:r>
                    </a:p>
                    <a:p>
                      <a:pPr marL="0" marR="0" algn="ctr">
                        <a:spcBef>
                          <a:spcPts val="0"/>
                        </a:spcBef>
                        <a:spcAft>
                          <a:spcPts val="0"/>
                        </a:spcAft>
                      </a:pPr>
                      <a:r>
                        <a:rPr lang="en-US" sz="1800" dirty="0">
                          <a:solidFill>
                            <a:schemeClr val="accent3">
                              <a:lumMod val="20000"/>
                              <a:lumOff val="80000"/>
                            </a:schemeClr>
                          </a:solidFill>
                          <a:effectLst/>
                        </a:rPr>
                        <a:t>(All time-points required for all participants)</a:t>
                      </a:r>
                      <a:endParaRPr lang="en-US" sz="1800" dirty="0">
                        <a:solidFill>
                          <a:schemeClr val="accent3">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dirty="0">
                          <a:effectLst/>
                        </a:rPr>
                        <a:t>Rectal/Pelvic Samples</a:t>
                      </a:r>
                    </a:p>
                    <a:p>
                      <a:pPr marL="0" marR="0" algn="ctr">
                        <a:spcBef>
                          <a:spcPts val="0"/>
                        </a:spcBef>
                        <a:spcAft>
                          <a:spcPts val="0"/>
                        </a:spcAft>
                      </a:pPr>
                      <a:r>
                        <a:rPr lang="en-US" sz="1800" dirty="0">
                          <a:solidFill>
                            <a:schemeClr val="accent3">
                              <a:lumMod val="20000"/>
                              <a:lumOff val="80000"/>
                            </a:schemeClr>
                          </a:solidFill>
                          <a:effectLst/>
                        </a:rPr>
                        <a:t>(per sample collection sequence assignment)</a:t>
                      </a:r>
                      <a:endParaRPr lang="en-US" sz="1800" dirty="0">
                        <a:solidFill>
                          <a:schemeClr val="accent3">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02146922"/>
                  </a:ext>
                </a:extLst>
              </a:tr>
              <a:tr h="563543">
                <a:tc>
                  <a:txBody>
                    <a:bodyPr/>
                    <a:lstStyle/>
                    <a:p>
                      <a:pPr marL="0" marR="0" algn="ctr">
                        <a:spcBef>
                          <a:spcPts val="0"/>
                        </a:spcBef>
                        <a:spcAft>
                          <a:spcPts val="0"/>
                        </a:spcAft>
                      </a:pPr>
                      <a:r>
                        <a:rPr lang="en-US" sz="1800">
                          <a:effectLst/>
                          <a:latin typeface="Arial" panose="020B0604020202020204" pitchFamily="34" charset="0"/>
                          <a:ea typeface="Calibri" panose="020F0502020204030204" pitchFamily="34" charset="0"/>
                          <a:cs typeface="Times New Roman" panose="02020603050405020304" pitchFamily="18" charset="0"/>
                        </a:rPr>
                        <a:t>Enrollment</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a:effectLst/>
                          <a:latin typeface="Arial" panose="020B0604020202020204" pitchFamily="34" charset="0"/>
                          <a:ea typeface="Calibri" panose="020F0502020204030204" pitchFamily="34" charset="0"/>
                          <a:cs typeface="Times New Roman" panose="02020603050405020304" pitchFamily="18" charset="0"/>
                        </a:rPr>
                        <a:t>1 time during visit (no specified time)</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a:effectLst/>
                          <a:latin typeface="Arial" panose="020B0604020202020204" pitchFamily="34" charset="0"/>
                          <a:ea typeface="Calibri" panose="020F0502020204030204" pitchFamily="34" charset="0"/>
                          <a:cs typeface="Times New Roman" panose="02020603050405020304" pitchFamily="18" charset="0"/>
                        </a:rPr>
                        <a:t>1 time during visit (no specified time)</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39614714"/>
                  </a:ext>
                </a:extLst>
              </a:tr>
              <a:tr h="2318361">
                <a:tc>
                  <a:txBody>
                    <a:bodyPr/>
                    <a:lstStyle/>
                    <a:p>
                      <a:pPr marL="0" marR="0" algn="ctr">
                        <a:spcBef>
                          <a:spcPts val="0"/>
                        </a:spcBef>
                        <a:spcAft>
                          <a:spcPts val="0"/>
                        </a:spcAft>
                      </a:pPr>
                      <a:r>
                        <a:rPr lang="en-US" sz="1800" dirty="0">
                          <a:effectLst/>
                        </a:rPr>
                        <a:t>Dosing Visit</a:t>
                      </a:r>
                    </a:p>
                    <a:p>
                      <a:pPr marL="0" marR="0" algn="ctr">
                        <a:spcBef>
                          <a:spcPts val="0"/>
                        </a:spcBef>
                        <a:spcAft>
                          <a:spcPts val="0"/>
                        </a:spcAft>
                      </a:pPr>
                      <a:r>
                        <a:rPr lang="en-US" sz="1800" dirty="0">
                          <a:effectLst/>
                        </a:rPr>
                        <a:t>(V3, 5, and 7)</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dirty="0">
                          <a:effectLst/>
                        </a:rPr>
                        <a:t>1 hours</a:t>
                      </a:r>
                    </a:p>
                    <a:p>
                      <a:pPr marL="0" marR="0" algn="ctr">
                        <a:spcBef>
                          <a:spcPts val="0"/>
                        </a:spcBef>
                        <a:spcAft>
                          <a:spcPts val="0"/>
                        </a:spcAft>
                      </a:pPr>
                      <a:r>
                        <a:rPr lang="en-US" sz="1800" dirty="0">
                          <a:effectLst/>
                        </a:rPr>
                        <a:t>2 hours</a:t>
                      </a:r>
                    </a:p>
                    <a:p>
                      <a:pPr marL="0" marR="0" algn="ctr">
                        <a:spcBef>
                          <a:spcPts val="0"/>
                        </a:spcBef>
                        <a:spcAft>
                          <a:spcPts val="0"/>
                        </a:spcAft>
                      </a:pPr>
                      <a:r>
                        <a:rPr lang="en-US" sz="1800" dirty="0">
                          <a:effectLst/>
                        </a:rPr>
                        <a:t>3 hours</a:t>
                      </a:r>
                    </a:p>
                    <a:p>
                      <a:pPr marL="0" marR="0" algn="ctr">
                        <a:spcBef>
                          <a:spcPts val="0"/>
                        </a:spcBef>
                        <a:spcAft>
                          <a:spcPts val="0"/>
                        </a:spcAft>
                      </a:pPr>
                      <a:r>
                        <a:rPr lang="en-US" sz="1800" dirty="0">
                          <a:effectLst/>
                        </a:rPr>
                        <a:t>4 hours</a:t>
                      </a:r>
                    </a:p>
                    <a:p>
                      <a:pPr marL="0" marR="0" algn="ctr">
                        <a:spcBef>
                          <a:spcPts val="0"/>
                        </a:spcBef>
                        <a:spcAft>
                          <a:spcPts val="0"/>
                        </a:spcAft>
                      </a:pPr>
                      <a:r>
                        <a:rPr lang="en-US" sz="1800" dirty="0">
                          <a:effectLst/>
                        </a:rPr>
                        <a:t>(-/+ 15-minute window permitted for hourly times)</a:t>
                      </a:r>
                    </a:p>
                    <a:p>
                      <a:pPr marL="0" marR="0" algn="ctr">
                        <a:spcBef>
                          <a:spcPts val="0"/>
                        </a:spcBef>
                        <a:spcAft>
                          <a:spcPts val="0"/>
                        </a:spcAft>
                      </a:pPr>
                      <a:r>
                        <a:rPr lang="en-US" sz="1800" dirty="0">
                          <a:effectLst/>
                        </a:rPr>
                        <a:t> </a:t>
                      </a:r>
                    </a:p>
                    <a:p>
                      <a:pPr marL="0" marR="0" algn="ctr">
                        <a:spcBef>
                          <a:spcPts val="0"/>
                        </a:spcBef>
                        <a:spcAft>
                          <a:spcPts val="0"/>
                        </a:spcAft>
                      </a:pPr>
                      <a:r>
                        <a:rPr lang="en-US" sz="1800" dirty="0">
                          <a:effectLst/>
                        </a:rPr>
                        <a:t>5-6 hours </a:t>
                      </a:r>
                    </a:p>
                    <a:p>
                      <a:pPr marL="0" marR="0" algn="ctr">
                        <a:spcBef>
                          <a:spcPts val="0"/>
                        </a:spcBef>
                        <a:spcAft>
                          <a:spcPts val="0"/>
                        </a:spcAft>
                      </a:pPr>
                      <a:r>
                        <a:rPr lang="en-US" sz="1800" dirty="0">
                          <a:effectLst/>
                        </a:rPr>
                        <a:t>(Must occur within stated </a:t>
                      </a:r>
                      <a:r>
                        <a:rPr lang="en-US" sz="1800">
                          <a:effectLst/>
                        </a:rPr>
                        <a:t>range)</a:t>
                      </a:r>
                      <a:endParaRPr lang="en-US" sz="1800" dirty="0">
                        <a:effectLst/>
                      </a:endParaRPr>
                    </a:p>
                  </a:txBody>
                  <a:tcPr marL="68580" marR="68580" marT="0" marB="0" anchor="ctr"/>
                </a:tc>
                <a:tc>
                  <a:txBody>
                    <a:bodyPr/>
                    <a:lstStyle/>
                    <a:p>
                      <a:pPr marL="0" marR="0" algn="ctr">
                        <a:spcBef>
                          <a:spcPts val="0"/>
                        </a:spcBef>
                        <a:spcAft>
                          <a:spcPts val="0"/>
                        </a:spcAft>
                      </a:pPr>
                      <a:r>
                        <a:rPr lang="en-US" sz="1800" dirty="0">
                          <a:effectLst/>
                        </a:rPr>
                        <a:t>0.5-1 hours</a:t>
                      </a:r>
                    </a:p>
                    <a:p>
                      <a:pPr marL="0" marR="0" algn="ctr">
                        <a:spcBef>
                          <a:spcPts val="0"/>
                        </a:spcBef>
                        <a:spcAft>
                          <a:spcPts val="0"/>
                        </a:spcAft>
                      </a:pPr>
                      <a:r>
                        <a:rPr lang="en-US" sz="1800" dirty="0">
                          <a:effectLst/>
                        </a:rPr>
                        <a:t>1.5-3 hours</a:t>
                      </a:r>
                    </a:p>
                    <a:p>
                      <a:pPr marL="0" marR="0" algn="ctr">
                        <a:spcBef>
                          <a:spcPts val="0"/>
                        </a:spcBef>
                        <a:spcAft>
                          <a:spcPts val="0"/>
                        </a:spcAft>
                      </a:pPr>
                      <a:r>
                        <a:rPr lang="en-US" sz="1800" dirty="0">
                          <a:effectLst/>
                        </a:rPr>
                        <a:t>3.5-5 hours</a:t>
                      </a:r>
                    </a:p>
                    <a:p>
                      <a:pPr marL="0" marR="0" algn="ctr">
                        <a:spcBef>
                          <a:spcPts val="0"/>
                        </a:spcBef>
                        <a:spcAft>
                          <a:spcPts val="0"/>
                        </a:spcAft>
                      </a:pPr>
                      <a:r>
                        <a:rPr lang="en-US" sz="1800" dirty="0">
                          <a:effectLst/>
                        </a:rPr>
                        <a:t>(Must occur within stated range)</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12854813"/>
                  </a:ext>
                </a:extLst>
              </a:tr>
              <a:tr h="889047">
                <a:tc>
                  <a:txBody>
                    <a:bodyPr/>
                    <a:lstStyle/>
                    <a:p>
                      <a:pPr marL="0" marR="0" algn="ctr">
                        <a:spcBef>
                          <a:spcPts val="0"/>
                        </a:spcBef>
                        <a:spcAft>
                          <a:spcPts val="0"/>
                        </a:spcAft>
                      </a:pPr>
                      <a:r>
                        <a:rPr lang="en-US" sz="1800" dirty="0">
                          <a:effectLst/>
                        </a:rPr>
                        <a:t>24-Hr Post-Dose Visit</a:t>
                      </a:r>
                    </a:p>
                    <a:p>
                      <a:pPr marL="0" marR="0" algn="ctr">
                        <a:spcBef>
                          <a:spcPts val="0"/>
                        </a:spcBef>
                        <a:spcAft>
                          <a:spcPts val="0"/>
                        </a:spcAft>
                      </a:pPr>
                      <a:r>
                        <a:rPr lang="en-US" sz="1800" dirty="0">
                          <a:effectLst/>
                        </a:rPr>
                        <a:t>(V4, 6, </a:t>
                      </a:r>
                      <a:r>
                        <a:rPr lang="en-US" sz="1800" u="sng" dirty="0">
                          <a:effectLst/>
                        </a:rPr>
                        <a:t>and</a:t>
                      </a:r>
                      <a:r>
                        <a:rPr lang="en-US" sz="1800" dirty="0">
                          <a:effectLst/>
                        </a:rPr>
                        <a:t> 8)</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dirty="0">
                          <a:effectLst/>
                        </a:rPr>
                        <a:t>24 hours </a:t>
                      </a:r>
                    </a:p>
                    <a:p>
                      <a:pPr marL="0" marR="0" algn="ctr">
                        <a:spcBef>
                          <a:spcPts val="0"/>
                        </a:spcBef>
                        <a:spcAft>
                          <a:spcPts val="0"/>
                        </a:spcAft>
                      </a:pPr>
                      <a:r>
                        <a:rPr lang="en-US" sz="1800" dirty="0">
                          <a:effectLst/>
                        </a:rPr>
                        <a:t>(-/+ 4 hours window permitted)</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dirty="0">
                          <a:effectLst/>
                        </a:rPr>
                        <a:t>24 hours </a:t>
                      </a:r>
                    </a:p>
                    <a:p>
                      <a:pPr marL="0" marR="0" algn="ctr">
                        <a:spcBef>
                          <a:spcPts val="0"/>
                        </a:spcBef>
                        <a:spcAft>
                          <a:spcPts val="0"/>
                        </a:spcAft>
                      </a:pPr>
                      <a:r>
                        <a:rPr lang="en-US" sz="1800" dirty="0">
                          <a:effectLst/>
                        </a:rPr>
                        <a:t>(-/+ 4 hours window permitted)</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48855362"/>
                  </a:ext>
                </a:extLst>
              </a:tr>
              <a:tr h="889047">
                <a:tc>
                  <a:txBody>
                    <a:bodyPr/>
                    <a:lstStyle/>
                    <a:p>
                      <a:pPr marL="0" marR="0" algn="ctr">
                        <a:spcBef>
                          <a:spcPts val="0"/>
                        </a:spcBef>
                        <a:spcAft>
                          <a:spcPts val="0"/>
                        </a:spcAft>
                      </a:pPr>
                      <a:r>
                        <a:rPr lang="en-US" sz="1800" dirty="0">
                          <a:effectLst/>
                        </a:rPr>
                        <a:t>48-Hr Post-Dose Visit</a:t>
                      </a:r>
                    </a:p>
                    <a:p>
                      <a:pPr marL="0" marR="0" algn="ctr">
                        <a:spcBef>
                          <a:spcPts val="0"/>
                        </a:spcBef>
                        <a:spcAft>
                          <a:spcPts val="0"/>
                        </a:spcAft>
                      </a:pPr>
                      <a:r>
                        <a:rPr lang="en-US" sz="1800" dirty="0">
                          <a:effectLst/>
                        </a:rPr>
                        <a:t>(V4a, 6a, </a:t>
                      </a:r>
                      <a:r>
                        <a:rPr lang="en-US" sz="1800" u="sng" dirty="0">
                          <a:solidFill>
                            <a:schemeClr val="accent3">
                              <a:lumMod val="20000"/>
                              <a:lumOff val="80000"/>
                            </a:schemeClr>
                          </a:solidFill>
                          <a:effectLst/>
                        </a:rPr>
                        <a:t>or</a:t>
                      </a:r>
                      <a:r>
                        <a:rPr lang="en-US" sz="1800" dirty="0">
                          <a:effectLst/>
                        </a:rPr>
                        <a:t> 8a)</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dirty="0">
                          <a:effectLst/>
                        </a:rPr>
                        <a:t>48 hours </a:t>
                      </a:r>
                    </a:p>
                    <a:p>
                      <a:pPr marL="0" marR="0" algn="ctr">
                        <a:spcBef>
                          <a:spcPts val="0"/>
                        </a:spcBef>
                        <a:spcAft>
                          <a:spcPts val="0"/>
                        </a:spcAft>
                      </a:pPr>
                      <a:r>
                        <a:rPr lang="en-US" sz="1800" dirty="0">
                          <a:effectLst/>
                        </a:rPr>
                        <a:t>(-/+ 4 hours window permitted)</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dirty="0">
                          <a:effectLst/>
                        </a:rPr>
                        <a:t>48 hours</a:t>
                      </a:r>
                    </a:p>
                    <a:p>
                      <a:pPr marL="0" marR="0" algn="ctr">
                        <a:spcBef>
                          <a:spcPts val="0"/>
                        </a:spcBef>
                        <a:spcAft>
                          <a:spcPts val="0"/>
                        </a:spcAft>
                      </a:pPr>
                      <a:r>
                        <a:rPr lang="en-US" sz="1800" dirty="0">
                          <a:effectLst/>
                        </a:rPr>
                        <a:t>(-/+ 4 hours window permitted)</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16415343"/>
                  </a:ext>
                </a:extLst>
              </a:tr>
            </a:tbl>
          </a:graphicData>
        </a:graphic>
      </p:graphicFrame>
      <p:sp>
        <p:nvSpPr>
          <p:cNvPr id="6" name="TextBox 5">
            <a:extLst>
              <a:ext uri="{FF2B5EF4-FFF2-40B4-BE49-F238E27FC236}">
                <a16:creationId xmlns:a16="http://schemas.microsoft.com/office/drawing/2014/main" id="{27B758F3-6E55-44DA-9DCF-71051B69F348}"/>
              </a:ext>
            </a:extLst>
          </p:cNvPr>
          <p:cNvSpPr txBox="1"/>
          <p:nvPr/>
        </p:nvSpPr>
        <p:spPr>
          <a:xfrm>
            <a:off x="2277088" y="606778"/>
            <a:ext cx="9023090" cy="584775"/>
          </a:xfrm>
          <a:prstGeom prst="rect">
            <a:avLst/>
          </a:prstGeom>
          <a:noFill/>
        </p:spPr>
        <p:txBody>
          <a:bodyPr wrap="square" rtlCol="0">
            <a:spAutoFit/>
          </a:bodyPr>
          <a:lstStyle/>
          <a:p>
            <a:r>
              <a:rPr lang="en-US" sz="3200" dirty="0">
                <a:solidFill>
                  <a:schemeClr val="tx2"/>
                </a:solidFill>
              </a:rPr>
              <a:t>PK/PD Specimen </a:t>
            </a:r>
            <a:r>
              <a:rPr lang="en-US" sz="3200">
                <a:solidFill>
                  <a:schemeClr val="tx2"/>
                </a:solidFill>
              </a:rPr>
              <a:t>Collection Schedule </a:t>
            </a:r>
            <a:r>
              <a:rPr lang="en-US" sz="2000">
                <a:solidFill>
                  <a:schemeClr val="tx2"/>
                </a:solidFill>
              </a:rPr>
              <a:t>(SSP Table 5-1)</a:t>
            </a:r>
            <a:endParaRPr lang="en-US" sz="3200" dirty="0">
              <a:solidFill>
                <a:schemeClr val="tx2"/>
              </a:solidFill>
            </a:endParaRPr>
          </a:p>
        </p:txBody>
      </p:sp>
    </p:spTree>
    <p:extLst>
      <p:ext uri="{BB962C8B-B14F-4D97-AF65-F5344CB8AC3E}">
        <p14:creationId xmlns:p14="http://schemas.microsoft.com/office/powerpoint/2010/main" val="47754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a:extLst>
              <a:ext uri="{FF2B5EF4-FFF2-40B4-BE49-F238E27FC236}">
                <a16:creationId xmlns:a16="http://schemas.microsoft.com/office/drawing/2014/main" id="{0B986179-A271-4A4F-B47C-ADE9F69315F9}"/>
              </a:ext>
            </a:extLst>
          </p:cNvPr>
          <p:cNvSpPr/>
          <p:nvPr/>
        </p:nvSpPr>
        <p:spPr>
          <a:xfrm>
            <a:off x="0" y="4317125"/>
            <a:ext cx="12192000" cy="1897255"/>
          </a:xfrm>
          <a:prstGeom prst="rect">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 name="Title 1"/>
          <p:cNvSpPr>
            <a:spLocks noGrp="1"/>
          </p:cNvSpPr>
          <p:nvPr>
            <p:ph type="title" idx="4294967295"/>
          </p:nvPr>
        </p:nvSpPr>
        <p:spPr>
          <a:xfrm>
            <a:off x="351925" y="423509"/>
            <a:ext cx="11029950" cy="1014413"/>
          </a:xfrm>
        </p:spPr>
        <p:txBody>
          <a:bodyPr/>
          <a:lstStyle/>
          <a:p>
            <a:r>
              <a:rPr lang="en-US" dirty="0">
                <a:solidFill>
                  <a:schemeClr val="accent6">
                    <a:lumMod val="50000"/>
                  </a:schemeClr>
                </a:solidFill>
              </a:rPr>
              <a:t>Dosing Visits: Specimen collection </a:t>
            </a:r>
            <a:r>
              <a:rPr lang="en-US">
                <a:solidFill>
                  <a:schemeClr val="accent6">
                    <a:lumMod val="50000"/>
                  </a:schemeClr>
                </a:solidFill>
              </a:rPr>
              <a:t>and Genital Exams</a:t>
            </a:r>
            <a:br>
              <a:rPr lang="en-US" dirty="0">
                <a:solidFill>
                  <a:schemeClr val="accent6">
                    <a:lumMod val="50000"/>
                  </a:schemeClr>
                </a:solidFill>
              </a:rPr>
            </a:br>
            <a:endParaRPr lang="en-US" dirty="0">
              <a:solidFill>
                <a:schemeClr val="accent6">
                  <a:lumMod val="50000"/>
                </a:schemeClr>
              </a:solidFill>
            </a:endParaRPr>
          </a:p>
        </p:txBody>
      </p:sp>
      <p:graphicFrame>
        <p:nvGraphicFramePr>
          <p:cNvPr id="7" name="Content Placeholder 6"/>
          <p:cNvGraphicFramePr>
            <a:graphicFrameLocks noGrp="1"/>
          </p:cNvGraphicFramePr>
          <p:nvPr>
            <p:ph idx="4294967295"/>
            <p:extLst>
              <p:ext uri="{D42A27DB-BD31-4B8C-83A1-F6EECF244321}">
                <p14:modId xmlns:p14="http://schemas.microsoft.com/office/powerpoint/2010/main" val="3661094206"/>
              </p:ext>
            </p:extLst>
          </p:nvPr>
        </p:nvGraphicFramePr>
        <p:xfrm>
          <a:off x="227466" y="2237586"/>
          <a:ext cx="8325853" cy="8575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1" name="Content Placeholder 6">
            <a:extLst>
              <a:ext uri="{FF2B5EF4-FFF2-40B4-BE49-F238E27FC236}">
                <a16:creationId xmlns:a16="http://schemas.microsoft.com/office/drawing/2014/main" id="{548EDE90-5BA9-4705-BEDE-C04D46747891}"/>
              </a:ext>
            </a:extLst>
          </p:cNvPr>
          <p:cNvGraphicFramePr>
            <a:graphicFrameLocks/>
          </p:cNvGraphicFramePr>
          <p:nvPr>
            <p:extLst>
              <p:ext uri="{D42A27DB-BD31-4B8C-83A1-F6EECF244321}">
                <p14:modId xmlns:p14="http://schemas.microsoft.com/office/powerpoint/2010/main" val="2271646135"/>
              </p:ext>
            </p:extLst>
          </p:nvPr>
        </p:nvGraphicFramePr>
        <p:xfrm>
          <a:off x="1210104" y="3614577"/>
          <a:ext cx="10981896" cy="334457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3" name="Hexagon 32">
            <a:extLst>
              <a:ext uri="{FF2B5EF4-FFF2-40B4-BE49-F238E27FC236}">
                <a16:creationId xmlns:a16="http://schemas.microsoft.com/office/drawing/2014/main" id="{200AA458-50CF-4288-BEC6-B2CF678B10CD}"/>
              </a:ext>
            </a:extLst>
          </p:cNvPr>
          <p:cNvSpPr/>
          <p:nvPr/>
        </p:nvSpPr>
        <p:spPr>
          <a:xfrm>
            <a:off x="9362292" y="6286570"/>
            <a:ext cx="1848393" cy="541421"/>
          </a:xfrm>
          <a:prstGeom prst="hexagon">
            <a:avLst/>
          </a:prstGeom>
          <a:ln w="19050">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lvl="0" algn="ctr"/>
            <a:r>
              <a:rPr lang="en-US" sz="1600" dirty="0"/>
              <a:t>Insert </a:t>
            </a:r>
            <a:r>
              <a:rPr lang="en-US" sz="1600"/>
              <a:t>sigmoidoscope</a:t>
            </a:r>
            <a:endParaRPr lang="en-US" sz="1200" dirty="0"/>
          </a:p>
        </p:txBody>
      </p:sp>
      <p:cxnSp>
        <p:nvCxnSpPr>
          <p:cNvPr id="34" name="Straight Arrow Connector 33">
            <a:extLst>
              <a:ext uri="{FF2B5EF4-FFF2-40B4-BE49-F238E27FC236}">
                <a16:creationId xmlns:a16="http://schemas.microsoft.com/office/drawing/2014/main" id="{3F607A78-2AF9-4687-98FF-FD29C36FE362}"/>
              </a:ext>
            </a:extLst>
          </p:cNvPr>
          <p:cNvCxnSpPr>
            <a:cxnSpLocks/>
          </p:cNvCxnSpPr>
          <p:nvPr/>
        </p:nvCxnSpPr>
        <p:spPr>
          <a:xfrm flipV="1">
            <a:off x="5845321" y="2869805"/>
            <a:ext cx="7541" cy="743951"/>
          </a:xfrm>
          <a:prstGeom prst="straightConnector1">
            <a:avLst/>
          </a:prstGeom>
          <a:ln w="38100">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EA1611A6-53B6-49D7-81E4-3C7AAE4AE211}"/>
              </a:ext>
            </a:extLst>
          </p:cNvPr>
          <p:cNvCxnSpPr>
            <a:cxnSpLocks/>
          </p:cNvCxnSpPr>
          <p:nvPr/>
        </p:nvCxnSpPr>
        <p:spPr>
          <a:xfrm>
            <a:off x="4185122" y="4212466"/>
            <a:ext cx="0" cy="774327"/>
          </a:xfrm>
          <a:prstGeom prst="straightConnector1">
            <a:avLst/>
          </a:prstGeom>
          <a:ln w="38100">
            <a:prstDash val="sysDash"/>
            <a:tailEnd type="triangle"/>
          </a:ln>
        </p:spPr>
        <p:style>
          <a:lnRef idx="1">
            <a:schemeClr val="accent1"/>
          </a:lnRef>
          <a:fillRef idx="0">
            <a:schemeClr val="accent1"/>
          </a:fillRef>
          <a:effectRef idx="0">
            <a:schemeClr val="accent1"/>
          </a:effectRef>
          <a:fontRef idx="minor">
            <a:schemeClr val="tx1"/>
          </a:fontRef>
        </p:style>
      </p:cxnSp>
      <p:sp>
        <p:nvSpPr>
          <p:cNvPr id="36" name="Hexagon 35">
            <a:extLst>
              <a:ext uri="{FF2B5EF4-FFF2-40B4-BE49-F238E27FC236}">
                <a16:creationId xmlns:a16="http://schemas.microsoft.com/office/drawing/2014/main" id="{D8C23507-193B-4730-BCC1-080781E38BB8}"/>
              </a:ext>
            </a:extLst>
          </p:cNvPr>
          <p:cNvSpPr/>
          <p:nvPr/>
        </p:nvSpPr>
        <p:spPr>
          <a:xfrm>
            <a:off x="7483642" y="6286853"/>
            <a:ext cx="1637333" cy="541138"/>
          </a:xfrm>
          <a:prstGeom prst="hexagon">
            <a:avLst/>
          </a:prstGeom>
          <a:noFill/>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lvl="0" algn="ctr"/>
            <a:r>
              <a:rPr lang="en-US" sz="1600"/>
              <a:t>Prepare enema</a:t>
            </a:r>
            <a:endParaRPr lang="en-US" sz="1200" dirty="0"/>
          </a:p>
        </p:txBody>
      </p:sp>
      <p:cxnSp>
        <p:nvCxnSpPr>
          <p:cNvPr id="37" name="Straight Arrow Connector 36">
            <a:extLst>
              <a:ext uri="{FF2B5EF4-FFF2-40B4-BE49-F238E27FC236}">
                <a16:creationId xmlns:a16="http://schemas.microsoft.com/office/drawing/2014/main" id="{795B0E5B-A3C7-481D-A27F-B6EB2A6D0FAE}"/>
              </a:ext>
            </a:extLst>
          </p:cNvPr>
          <p:cNvCxnSpPr>
            <a:cxnSpLocks/>
          </p:cNvCxnSpPr>
          <p:nvPr/>
        </p:nvCxnSpPr>
        <p:spPr>
          <a:xfrm flipV="1">
            <a:off x="8302308" y="5557672"/>
            <a:ext cx="0" cy="728899"/>
          </a:xfrm>
          <a:prstGeom prst="straightConnector1">
            <a:avLst/>
          </a:prstGeom>
          <a:ln w="38100">
            <a:prstDash val="sysDash"/>
            <a:tailEnd type="triangle"/>
          </a:ln>
        </p:spPr>
        <p:style>
          <a:lnRef idx="1">
            <a:schemeClr val="accent1"/>
          </a:lnRef>
          <a:fillRef idx="0">
            <a:schemeClr val="accent1"/>
          </a:fillRef>
          <a:effectRef idx="0">
            <a:schemeClr val="accent1"/>
          </a:effectRef>
          <a:fontRef idx="minor">
            <a:schemeClr val="tx1"/>
          </a:fontRef>
        </p:style>
      </p:cxnSp>
      <p:sp>
        <p:nvSpPr>
          <p:cNvPr id="38" name="Hexagon 37">
            <a:extLst>
              <a:ext uri="{FF2B5EF4-FFF2-40B4-BE49-F238E27FC236}">
                <a16:creationId xmlns:a16="http://schemas.microsoft.com/office/drawing/2014/main" id="{B5452E97-1211-4052-A0A7-E7585518A959}"/>
              </a:ext>
            </a:extLst>
          </p:cNvPr>
          <p:cNvSpPr/>
          <p:nvPr/>
        </p:nvSpPr>
        <p:spPr>
          <a:xfrm>
            <a:off x="1824172" y="3255527"/>
            <a:ext cx="2056531" cy="771920"/>
          </a:xfrm>
          <a:prstGeom prst="hexagon">
            <a:avLst/>
          </a:prstGeom>
          <a:noFill/>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lvl="0" algn="ctr"/>
            <a:r>
              <a:rPr lang="en-US" sz="1400" i="1"/>
              <a:t>Pelvic Exam, </a:t>
            </a:r>
          </a:p>
          <a:p>
            <a:pPr lvl="0" algn="ctr"/>
            <a:r>
              <a:rPr lang="en-US" sz="1400" i="1"/>
              <a:t>if indicated </a:t>
            </a:r>
            <a:r>
              <a:rPr lang="en-US" sz="1400"/>
              <a:t>(insert/ remove speculum)</a:t>
            </a:r>
            <a:endParaRPr lang="en-US" sz="1100" dirty="0"/>
          </a:p>
        </p:txBody>
      </p:sp>
      <p:sp>
        <p:nvSpPr>
          <p:cNvPr id="39" name="Hexagon 38">
            <a:extLst>
              <a:ext uri="{FF2B5EF4-FFF2-40B4-BE49-F238E27FC236}">
                <a16:creationId xmlns:a16="http://schemas.microsoft.com/office/drawing/2014/main" id="{F2406210-AA12-4F49-ADE5-85F27CBA6863}"/>
              </a:ext>
            </a:extLst>
          </p:cNvPr>
          <p:cNvSpPr/>
          <p:nvPr/>
        </p:nvSpPr>
        <p:spPr>
          <a:xfrm>
            <a:off x="1726982" y="1287379"/>
            <a:ext cx="2430302" cy="693943"/>
          </a:xfrm>
          <a:prstGeom prst="hexagon">
            <a:avLst/>
          </a:prstGeom>
          <a:noFill/>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lvl="0" algn="ctr"/>
            <a:r>
              <a:rPr lang="en-US" sz="1400"/>
              <a:t>Rectal Naked Eye Exam</a:t>
            </a:r>
          </a:p>
          <a:p>
            <a:pPr lvl="0" algn="ctr"/>
            <a:r>
              <a:rPr lang="en-US" sz="1400" i="1"/>
              <a:t>Male Genital/Pelvic,</a:t>
            </a:r>
          </a:p>
          <a:p>
            <a:pPr lvl="0" algn="ctr"/>
            <a:r>
              <a:rPr lang="en-US" sz="1400"/>
              <a:t> </a:t>
            </a:r>
            <a:r>
              <a:rPr lang="en-US" sz="1400" i="1"/>
              <a:t>if indicated*</a:t>
            </a:r>
            <a:endParaRPr lang="en-US" sz="1100" dirty="0"/>
          </a:p>
        </p:txBody>
      </p:sp>
      <p:sp>
        <p:nvSpPr>
          <p:cNvPr id="40" name="Hexagon 39">
            <a:extLst>
              <a:ext uri="{FF2B5EF4-FFF2-40B4-BE49-F238E27FC236}">
                <a16:creationId xmlns:a16="http://schemas.microsoft.com/office/drawing/2014/main" id="{8B89B7EC-C203-4D85-9924-A754B5319A26}"/>
              </a:ext>
            </a:extLst>
          </p:cNvPr>
          <p:cNvSpPr/>
          <p:nvPr/>
        </p:nvSpPr>
        <p:spPr>
          <a:xfrm>
            <a:off x="3969362" y="3593948"/>
            <a:ext cx="2011865" cy="615156"/>
          </a:xfrm>
          <a:prstGeom prst="hexagon">
            <a:avLst/>
          </a:prstGeom>
          <a:noFill/>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lvl="0" algn="ctr"/>
            <a:r>
              <a:rPr lang="en-US" sz="1600"/>
              <a:t>Insert anoscope</a:t>
            </a:r>
            <a:endParaRPr lang="en-US" sz="1200" dirty="0"/>
          </a:p>
        </p:txBody>
      </p:sp>
      <p:cxnSp>
        <p:nvCxnSpPr>
          <p:cNvPr id="41" name="Straight Arrow Connector 40">
            <a:extLst>
              <a:ext uri="{FF2B5EF4-FFF2-40B4-BE49-F238E27FC236}">
                <a16:creationId xmlns:a16="http://schemas.microsoft.com/office/drawing/2014/main" id="{E7DD9B1C-5F05-4EF7-B5C7-C48C2F519190}"/>
              </a:ext>
            </a:extLst>
          </p:cNvPr>
          <p:cNvCxnSpPr>
            <a:cxnSpLocks/>
          </p:cNvCxnSpPr>
          <p:nvPr/>
        </p:nvCxnSpPr>
        <p:spPr>
          <a:xfrm>
            <a:off x="2815183" y="1981322"/>
            <a:ext cx="0" cy="470343"/>
          </a:xfrm>
          <a:prstGeom prst="straightConnector1">
            <a:avLst/>
          </a:prstGeom>
          <a:ln w="38100">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457F6F1D-295E-451D-BDA5-01291DF2B9ED}"/>
              </a:ext>
            </a:extLst>
          </p:cNvPr>
          <p:cNvCxnSpPr>
            <a:cxnSpLocks/>
          </p:cNvCxnSpPr>
          <p:nvPr/>
        </p:nvCxnSpPr>
        <p:spPr>
          <a:xfrm flipV="1">
            <a:off x="3159946" y="2618824"/>
            <a:ext cx="0" cy="613764"/>
          </a:xfrm>
          <a:prstGeom prst="straightConnector1">
            <a:avLst/>
          </a:prstGeom>
          <a:ln w="38100">
            <a:prstDash val="sysDash"/>
            <a:tailEnd type="triangle"/>
          </a:ln>
        </p:spPr>
        <p:style>
          <a:lnRef idx="1">
            <a:schemeClr val="accent1"/>
          </a:lnRef>
          <a:fillRef idx="0">
            <a:schemeClr val="accent1"/>
          </a:fillRef>
          <a:effectRef idx="0">
            <a:schemeClr val="accent1"/>
          </a:effectRef>
          <a:fontRef idx="minor">
            <a:schemeClr val="tx1"/>
          </a:fontRef>
        </p:style>
      </p:cxnSp>
      <p:sp>
        <p:nvSpPr>
          <p:cNvPr id="5" name="Oval 4">
            <a:extLst>
              <a:ext uri="{FF2B5EF4-FFF2-40B4-BE49-F238E27FC236}">
                <a16:creationId xmlns:a16="http://schemas.microsoft.com/office/drawing/2014/main" id="{780B0572-65E3-4B07-A2F2-420571F5D406}"/>
              </a:ext>
            </a:extLst>
          </p:cNvPr>
          <p:cNvSpPr/>
          <p:nvPr/>
        </p:nvSpPr>
        <p:spPr>
          <a:xfrm>
            <a:off x="9641101" y="1858087"/>
            <a:ext cx="2180880" cy="1487900"/>
          </a:xfrm>
          <a:prstGeom prst="ellipse">
            <a:avLst/>
          </a:prstGeom>
          <a:solidFill>
            <a:srgbClr val="FFC000"/>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2"/>
                </a:solidFill>
              </a:rPr>
              <a:t>Administer Study Gel</a:t>
            </a:r>
          </a:p>
        </p:txBody>
      </p:sp>
      <p:sp>
        <p:nvSpPr>
          <p:cNvPr id="43" name="Hexagon 42">
            <a:extLst>
              <a:ext uri="{FF2B5EF4-FFF2-40B4-BE49-F238E27FC236}">
                <a16:creationId xmlns:a16="http://schemas.microsoft.com/office/drawing/2014/main" id="{DDF790C0-9A61-437C-A05F-8E0926854D29}"/>
              </a:ext>
            </a:extLst>
          </p:cNvPr>
          <p:cNvSpPr/>
          <p:nvPr/>
        </p:nvSpPr>
        <p:spPr>
          <a:xfrm>
            <a:off x="4390392" y="1374467"/>
            <a:ext cx="1590835" cy="519765"/>
          </a:xfrm>
          <a:prstGeom prst="hexagon">
            <a:avLst/>
          </a:prstGeom>
          <a:noFill/>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lvl="0" algn="ctr"/>
            <a:r>
              <a:rPr lang="en-US" sz="1600"/>
              <a:t>Digital rectal exam </a:t>
            </a:r>
          </a:p>
        </p:txBody>
      </p:sp>
      <p:cxnSp>
        <p:nvCxnSpPr>
          <p:cNvPr id="45" name="Straight Arrow Connector 44">
            <a:extLst>
              <a:ext uri="{FF2B5EF4-FFF2-40B4-BE49-F238E27FC236}">
                <a16:creationId xmlns:a16="http://schemas.microsoft.com/office/drawing/2014/main" id="{0CE23BF9-A47D-49ED-9499-7E13FD41144B}"/>
              </a:ext>
            </a:extLst>
          </p:cNvPr>
          <p:cNvCxnSpPr>
            <a:cxnSpLocks/>
          </p:cNvCxnSpPr>
          <p:nvPr/>
        </p:nvCxnSpPr>
        <p:spPr>
          <a:xfrm>
            <a:off x="5678731" y="1925092"/>
            <a:ext cx="0" cy="624988"/>
          </a:xfrm>
          <a:prstGeom prst="straightConnector1">
            <a:avLst/>
          </a:prstGeom>
          <a:ln w="38100">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34713050-C6BD-413E-91FB-5569202C4EA3}"/>
              </a:ext>
            </a:extLst>
          </p:cNvPr>
          <p:cNvCxnSpPr>
            <a:cxnSpLocks/>
          </p:cNvCxnSpPr>
          <p:nvPr/>
        </p:nvCxnSpPr>
        <p:spPr>
          <a:xfrm>
            <a:off x="8045133" y="4222491"/>
            <a:ext cx="0" cy="764302"/>
          </a:xfrm>
          <a:prstGeom prst="straightConnector1">
            <a:avLst/>
          </a:prstGeom>
          <a:ln w="38100">
            <a:prstDash val="sysDash"/>
            <a:tailEnd type="triangle"/>
          </a:ln>
        </p:spPr>
        <p:style>
          <a:lnRef idx="1">
            <a:schemeClr val="accent1"/>
          </a:lnRef>
          <a:fillRef idx="0">
            <a:schemeClr val="accent1"/>
          </a:fillRef>
          <a:effectRef idx="0">
            <a:schemeClr val="accent1"/>
          </a:effectRef>
          <a:fontRef idx="minor">
            <a:schemeClr val="tx1"/>
          </a:fontRef>
        </p:style>
      </p:cxnSp>
      <p:sp>
        <p:nvSpPr>
          <p:cNvPr id="47" name="Hexagon 46">
            <a:extLst>
              <a:ext uri="{FF2B5EF4-FFF2-40B4-BE49-F238E27FC236}">
                <a16:creationId xmlns:a16="http://schemas.microsoft.com/office/drawing/2014/main" id="{FCC3BAD6-9DE0-4860-9581-854A5B6F3190}"/>
              </a:ext>
            </a:extLst>
          </p:cNvPr>
          <p:cNvSpPr/>
          <p:nvPr/>
        </p:nvSpPr>
        <p:spPr>
          <a:xfrm>
            <a:off x="7483642" y="3749835"/>
            <a:ext cx="2200011" cy="454166"/>
          </a:xfrm>
          <a:prstGeom prst="hexagon">
            <a:avLst/>
          </a:prstGeom>
          <a:noFill/>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lvl="0" algn="ctr"/>
            <a:r>
              <a:rPr lang="en-US" sz="1600"/>
              <a:t>Remove anoscope</a:t>
            </a:r>
            <a:endParaRPr lang="en-US" sz="1200" dirty="0"/>
          </a:p>
        </p:txBody>
      </p:sp>
      <p:cxnSp>
        <p:nvCxnSpPr>
          <p:cNvPr id="48" name="Straight Arrow Connector 47">
            <a:extLst>
              <a:ext uri="{FF2B5EF4-FFF2-40B4-BE49-F238E27FC236}">
                <a16:creationId xmlns:a16="http://schemas.microsoft.com/office/drawing/2014/main" id="{BA8E4E40-D80C-40FF-A5D0-AF856C7EBA08}"/>
              </a:ext>
            </a:extLst>
          </p:cNvPr>
          <p:cNvCxnSpPr>
            <a:cxnSpLocks/>
          </p:cNvCxnSpPr>
          <p:nvPr/>
        </p:nvCxnSpPr>
        <p:spPr>
          <a:xfrm flipH="1" flipV="1">
            <a:off x="10180958" y="5432373"/>
            <a:ext cx="19248" cy="854197"/>
          </a:xfrm>
          <a:prstGeom prst="straightConnector1">
            <a:avLst/>
          </a:prstGeom>
          <a:ln w="38100">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B4EC0A11-F50F-4677-B7AE-C36B77E82ACE}"/>
              </a:ext>
            </a:extLst>
          </p:cNvPr>
          <p:cNvCxnSpPr>
            <a:cxnSpLocks/>
          </p:cNvCxnSpPr>
          <p:nvPr/>
        </p:nvCxnSpPr>
        <p:spPr>
          <a:xfrm flipV="1">
            <a:off x="9271081" y="2772319"/>
            <a:ext cx="0" cy="901327"/>
          </a:xfrm>
          <a:prstGeom prst="straightConnector1">
            <a:avLst/>
          </a:prstGeom>
          <a:ln w="38100">
            <a:prstDash val="sysDash"/>
            <a:tailEnd type="triangle"/>
          </a:ln>
        </p:spPr>
        <p:style>
          <a:lnRef idx="1">
            <a:schemeClr val="accent1"/>
          </a:lnRef>
          <a:fillRef idx="0">
            <a:schemeClr val="accent1"/>
          </a:fillRef>
          <a:effectRef idx="0">
            <a:schemeClr val="accent1"/>
          </a:effectRef>
          <a:fontRef idx="minor">
            <a:schemeClr val="tx1"/>
          </a:fontRef>
        </p:style>
      </p:cxnSp>
      <p:grpSp>
        <p:nvGrpSpPr>
          <p:cNvPr id="53" name="Group 52">
            <a:extLst>
              <a:ext uri="{FF2B5EF4-FFF2-40B4-BE49-F238E27FC236}">
                <a16:creationId xmlns:a16="http://schemas.microsoft.com/office/drawing/2014/main" id="{862071FD-2459-4847-A4E1-1CFA0C2E0FF3}"/>
              </a:ext>
            </a:extLst>
          </p:cNvPr>
          <p:cNvGrpSpPr/>
          <p:nvPr/>
        </p:nvGrpSpPr>
        <p:grpSpPr>
          <a:xfrm>
            <a:off x="8919663" y="2365021"/>
            <a:ext cx="402241" cy="474035"/>
            <a:chOff x="4783575" y="808131"/>
            <a:chExt cx="402241" cy="474035"/>
          </a:xfrm>
        </p:grpSpPr>
        <p:sp>
          <p:nvSpPr>
            <p:cNvPr id="54" name="Arrow: Right 53">
              <a:extLst>
                <a:ext uri="{FF2B5EF4-FFF2-40B4-BE49-F238E27FC236}">
                  <a16:creationId xmlns:a16="http://schemas.microsoft.com/office/drawing/2014/main" id="{310238E4-C0A0-4034-8B05-40376B4A02E9}"/>
                </a:ext>
              </a:extLst>
            </p:cNvPr>
            <p:cNvSpPr/>
            <p:nvPr/>
          </p:nvSpPr>
          <p:spPr>
            <a:xfrm rot="44">
              <a:off x="4783575" y="808131"/>
              <a:ext cx="402241" cy="474035"/>
            </a:xfrm>
            <a:prstGeom prst="rightArrow">
              <a:avLst>
                <a:gd name="adj1" fmla="val 60000"/>
                <a:gd name="adj2" fmla="val 50000"/>
              </a:avLst>
            </a:prstGeom>
          </p:spPr>
          <p:style>
            <a:lnRef idx="0">
              <a:schemeClr val="lt1">
                <a:hueOff val="0"/>
                <a:satOff val="0"/>
                <a:lumOff val="0"/>
                <a:alphaOff val="0"/>
              </a:schemeClr>
            </a:lnRef>
            <a:fillRef idx="1">
              <a:schemeClr val="accent4">
                <a:hueOff val="-690521"/>
                <a:satOff val="42677"/>
                <a:lumOff val="-1765"/>
                <a:alphaOff val="0"/>
              </a:schemeClr>
            </a:fillRef>
            <a:effectRef idx="0">
              <a:schemeClr val="accent4">
                <a:hueOff val="-690521"/>
                <a:satOff val="42677"/>
                <a:lumOff val="-1765"/>
                <a:alphaOff val="0"/>
              </a:schemeClr>
            </a:effectRef>
            <a:fontRef idx="minor">
              <a:schemeClr val="lt1"/>
            </a:fontRef>
          </p:style>
        </p:sp>
        <p:sp>
          <p:nvSpPr>
            <p:cNvPr id="55" name="Arrow: Right 4">
              <a:extLst>
                <a:ext uri="{FF2B5EF4-FFF2-40B4-BE49-F238E27FC236}">
                  <a16:creationId xmlns:a16="http://schemas.microsoft.com/office/drawing/2014/main" id="{679E3A06-1246-4957-BCE8-3BB9F5B6620A}"/>
                </a:ext>
              </a:extLst>
            </p:cNvPr>
            <p:cNvSpPr txBox="1"/>
            <p:nvPr/>
          </p:nvSpPr>
          <p:spPr>
            <a:xfrm rot="44">
              <a:off x="4783575" y="902937"/>
              <a:ext cx="281569" cy="28442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US" sz="2100" kern="1200"/>
            </a:p>
          </p:txBody>
        </p:sp>
      </p:grpSp>
      <p:sp>
        <p:nvSpPr>
          <p:cNvPr id="64" name="TextBox 63">
            <a:extLst>
              <a:ext uri="{FF2B5EF4-FFF2-40B4-BE49-F238E27FC236}">
                <a16:creationId xmlns:a16="http://schemas.microsoft.com/office/drawing/2014/main" id="{AC9432CA-3023-4576-A903-95EF6C2D6C48}"/>
              </a:ext>
            </a:extLst>
          </p:cNvPr>
          <p:cNvSpPr txBox="1"/>
          <p:nvPr/>
        </p:nvSpPr>
        <p:spPr>
          <a:xfrm>
            <a:off x="-53212" y="4797031"/>
            <a:ext cx="1263316" cy="1200329"/>
          </a:xfrm>
          <a:prstGeom prst="rect">
            <a:avLst/>
          </a:prstGeom>
          <a:noFill/>
        </p:spPr>
        <p:txBody>
          <a:bodyPr wrap="square" rtlCol="0">
            <a:spAutoFit/>
          </a:bodyPr>
          <a:lstStyle/>
          <a:p>
            <a:pPr algn="ctr"/>
            <a:r>
              <a:rPr lang="en-US"/>
              <a:t>Post-Dose </a:t>
            </a:r>
          </a:p>
          <a:p>
            <a:pPr algn="ctr"/>
            <a:r>
              <a:rPr lang="en-US"/>
              <a:t>Specimen Collection</a:t>
            </a:r>
          </a:p>
          <a:p>
            <a:endParaRPr lang="en-US"/>
          </a:p>
        </p:txBody>
      </p:sp>
      <p:pic>
        <p:nvPicPr>
          <p:cNvPr id="65" name="Graphic 6" descr="Eye dropper">
            <a:extLst>
              <a:ext uri="{FF2B5EF4-FFF2-40B4-BE49-F238E27FC236}">
                <a16:creationId xmlns:a16="http://schemas.microsoft.com/office/drawing/2014/main" id="{FB750DF6-7620-486A-8CD6-91C1D369AF7C}"/>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11098689" y="2618824"/>
            <a:ext cx="538217" cy="538217"/>
          </a:xfrm>
          <a:prstGeom prst="rect">
            <a:avLst/>
          </a:prstGeom>
        </p:spPr>
      </p:pic>
      <p:sp>
        <p:nvSpPr>
          <p:cNvPr id="66" name="Hexagon 65">
            <a:extLst>
              <a:ext uri="{FF2B5EF4-FFF2-40B4-BE49-F238E27FC236}">
                <a16:creationId xmlns:a16="http://schemas.microsoft.com/office/drawing/2014/main" id="{548AED83-AE5C-4E23-930F-E6700535C1BB}"/>
              </a:ext>
            </a:extLst>
          </p:cNvPr>
          <p:cNvSpPr/>
          <p:nvPr/>
        </p:nvSpPr>
        <p:spPr>
          <a:xfrm>
            <a:off x="6037188" y="1531221"/>
            <a:ext cx="1327728" cy="578233"/>
          </a:xfrm>
          <a:prstGeom prst="hexagon">
            <a:avLst/>
          </a:prstGeom>
          <a:noFill/>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lvl="0" algn="ctr"/>
            <a:r>
              <a:rPr lang="en-US" sz="1600"/>
              <a:t>Perform Anoscopy</a:t>
            </a:r>
            <a:endParaRPr lang="en-US" sz="1200" dirty="0"/>
          </a:p>
        </p:txBody>
      </p:sp>
      <p:cxnSp>
        <p:nvCxnSpPr>
          <p:cNvPr id="67" name="Straight Arrow Connector 66">
            <a:extLst>
              <a:ext uri="{FF2B5EF4-FFF2-40B4-BE49-F238E27FC236}">
                <a16:creationId xmlns:a16="http://schemas.microsoft.com/office/drawing/2014/main" id="{050A84DA-7DFD-43A3-B920-BAC585E5D879}"/>
              </a:ext>
            </a:extLst>
          </p:cNvPr>
          <p:cNvCxnSpPr>
            <a:cxnSpLocks/>
          </p:cNvCxnSpPr>
          <p:nvPr/>
        </p:nvCxnSpPr>
        <p:spPr>
          <a:xfrm>
            <a:off x="6228172" y="2147331"/>
            <a:ext cx="0" cy="624988"/>
          </a:xfrm>
          <a:prstGeom prst="straightConnector1">
            <a:avLst/>
          </a:prstGeom>
          <a:ln w="38100">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0A5E116F-D3BE-4978-91EE-4F740FDCD82F}"/>
              </a:ext>
            </a:extLst>
          </p:cNvPr>
          <p:cNvCxnSpPr/>
          <p:nvPr/>
        </p:nvCxnSpPr>
        <p:spPr>
          <a:xfrm>
            <a:off x="2213811" y="4204001"/>
            <a:ext cx="0" cy="2347330"/>
          </a:xfrm>
          <a:prstGeom prst="line">
            <a:avLst/>
          </a:prstGeom>
          <a:ln w="38100">
            <a:solidFill>
              <a:srgbClr val="CC9900"/>
            </a:solidFill>
            <a:prstDash val="lgDash"/>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A5A2B7C2-E2CF-48D9-BE2D-4DE40301C313}"/>
              </a:ext>
            </a:extLst>
          </p:cNvPr>
          <p:cNvSpPr txBox="1"/>
          <p:nvPr/>
        </p:nvSpPr>
        <p:spPr>
          <a:xfrm>
            <a:off x="374126" y="6452027"/>
            <a:ext cx="1234633" cy="369332"/>
          </a:xfrm>
          <a:prstGeom prst="rect">
            <a:avLst/>
          </a:prstGeom>
          <a:noFill/>
        </p:spPr>
        <p:txBody>
          <a:bodyPr wrap="none" rtlCol="0">
            <a:spAutoFit/>
          </a:bodyPr>
          <a:lstStyle/>
          <a:p>
            <a:r>
              <a:rPr lang="en-US" i="1"/>
              <a:t>*if indicated</a:t>
            </a:r>
          </a:p>
        </p:txBody>
      </p:sp>
    </p:spTree>
    <p:extLst>
      <p:ext uri="{BB962C8B-B14F-4D97-AF65-F5344CB8AC3E}">
        <p14:creationId xmlns:p14="http://schemas.microsoft.com/office/powerpoint/2010/main" val="18205539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24-hr and 48-Hr Post Dosing Visits:</a:t>
            </a:r>
            <a:br>
              <a:rPr lang="en-US" dirty="0"/>
            </a:br>
            <a:r>
              <a:rPr lang="en-US" dirty="0"/>
              <a:t>Specimen collection </a:t>
            </a:r>
            <a:r>
              <a:rPr lang="en-US"/>
              <a:t>and Genital </a:t>
            </a:r>
            <a:r>
              <a:rPr lang="en-US" dirty="0"/>
              <a:t>ExamS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39900933"/>
              </p:ext>
            </p:extLst>
          </p:nvPr>
        </p:nvGraphicFramePr>
        <p:xfrm>
          <a:off x="581025" y="2397489"/>
          <a:ext cx="11029950" cy="3678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Hexagon 12"/>
          <p:cNvSpPr/>
          <p:nvPr/>
        </p:nvSpPr>
        <p:spPr>
          <a:xfrm>
            <a:off x="581025" y="1941589"/>
            <a:ext cx="2243433" cy="940285"/>
          </a:xfrm>
          <a:prstGeom prst="hexagon">
            <a:avLst/>
          </a:prstGeom>
          <a:noFill/>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lvl="0" algn="ctr"/>
            <a:r>
              <a:rPr lang="en-US" sz="1600" i="1" dirty="0"/>
              <a:t>Pelvic Exam, </a:t>
            </a:r>
          </a:p>
          <a:p>
            <a:pPr lvl="0" algn="ctr"/>
            <a:r>
              <a:rPr lang="en-US" sz="1600" i="1" dirty="0"/>
              <a:t>if indicated (insert/ remove speculum)</a:t>
            </a:r>
            <a:endParaRPr lang="en-US" sz="1200" i="1" dirty="0"/>
          </a:p>
        </p:txBody>
      </p:sp>
      <p:sp>
        <p:nvSpPr>
          <p:cNvPr id="17" name="Hexagon 16">
            <a:extLst>
              <a:ext uri="{FF2B5EF4-FFF2-40B4-BE49-F238E27FC236}">
                <a16:creationId xmlns:a16="http://schemas.microsoft.com/office/drawing/2014/main" id="{B5BE3248-BA5A-4F44-ADCA-FFFDA3432FBA}"/>
              </a:ext>
            </a:extLst>
          </p:cNvPr>
          <p:cNvSpPr/>
          <p:nvPr/>
        </p:nvSpPr>
        <p:spPr>
          <a:xfrm>
            <a:off x="77261" y="5778042"/>
            <a:ext cx="3512606" cy="808916"/>
          </a:xfrm>
          <a:prstGeom prst="hexagon">
            <a:avLst/>
          </a:prstGeom>
          <a:noFill/>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lvl="0" algn="ctr"/>
            <a:r>
              <a:rPr lang="en-US" sz="1600"/>
              <a:t>Naked Eye Exam (Rectal and </a:t>
            </a:r>
            <a:r>
              <a:rPr lang="en-US" sz="1600" i="1"/>
              <a:t>Male </a:t>
            </a:r>
            <a:r>
              <a:rPr lang="en-US" sz="1600" i="1" dirty="0"/>
              <a:t>Genital</a:t>
            </a:r>
            <a:r>
              <a:rPr lang="en-US" sz="1600" i="1"/>
              <a:t>/Pelvic,</a:t>
            </a:r>
            <a:r>
              <a:rPr lang="en-US" sz="1600"/>
              <a:t> </a:t>
            </a:r>
            <a:r>
              <a:rPr lang="en-US" sz="1600" i="1"/>
              <a:t>if indicated)</a:t>
            </a:r>
            <a:endParaRPr lang="en-US" sz="1200" dirty="0"/>
          </a:p>
        </p:txBody>
      </p:sp>
      <p:sp>
        <p:nvSpPr>
          <p:cNvPr id="19" name="Hexagon 18">
            <a:extLst>
              <a:ext uri="{FF2B5EF4-FFF2-40B4-BE49-F238E27FC236}">
                <a16:creationId xmlns:a16="http://schemas.microsoft.com/office/drawing/2014/main" id="{3F439585-0147-4C2A-8261-3C2F2F0A8591}"/>
              </a:ext>
            </a:extLst>
          </p:cNvPr>
          <p:cNvSpPr/>
          <p:nvPr/>
        </p:nvSpPr>
        <p:spPr>
          <a:xfrm>
            <a:off x="3863226" y="5799835"/>
            <a:ext cx="2299782" cy="650923"/>
          </a:xfrm>
          <a:prstGeom prst="hexagon">
            <a:avLst/>
          </a:prstGeom>
          <a:noFill/>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lvl="0" algn="ctr"/>
            <a:r>
              <a:rPr lang="en-US" sz="1600" dirty="0"/>
              <a:t>Digital </a:t>
            </a:r>
            <a:r>
              <a:rPr lang="en-US" sz="1600"/>
              <a:t>rectal exam </a:t>
            </a:r>
            <a:r>
              <a:rPr lang="en-US" sz="1600">
                <a:sym typeface="Wingdings" panose="05000000000000000000" pitchFamily="2" charset="2"/>
              </a:rPr>
              <a:t> </a:t>
            </a:r>
            <a:r>
              <a:rPr lang="en-US" sz="1600"/>
              <a:t>insert anoscope</a:t>
            </a:r>
            <a:endParaRPr lang="en-US" sz="1200" dirty="0"/>
          </a:p>
        </p:txBody>
      </p:sp>
      <p:sp>
        <p:nvSpPr>
          <p:cNvPr id="20" name="Hexagon 19">
            <a:extLst>
              <a:ext uri="{FF2B5EF4-FFF2-40B4-BE49-F238E27FC236}">
                <a16:creationId xmlns:a16="http://schemas.microsoft.com/office/drawing/2014/main" id="{82D27470-877F-4288-BB28-E8C282D2DF13}"/>
              </a:ext>
            </a:extLst>
          </p:cNvPr>
          <p:cNvSpPr/>
          <p:nvPr/>
        </p:nvSpPr>
        <p:spPr>
          <a:xfrm>
            <a:off x="9043807" y="2217453"/>
            <a:ext cx="1861732" cy="630803"/>
          </a:xfrm>
          <a:prstGeom prst="hexagon">
            <a:avLst/>
          </a:prstGeom>
          <a:ln w="19050">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lvl="0" algn="ctr"/>
            <a:r>
              <a:rPr lang="en-US" sz="1600" dirty="0"/>
              <a:t>Insert </a:t>
            </a:r>
            <a:r>
              <a:rPr lang="en-US" sz="1600"/>
              <a:t>sigmoidoscope</a:t>
            </a:r>
            <a:endParaRPr lang="en-US" sz="1200" dirty="0"/>
          </a:p>
        </p:txBody>
      </p:sp>
      <p:cxnSp>
        <p:nvCxnSpPr>
          <p:cNvPr id="6" name="Straight Arrow Connector 5">
            <a:extLst>
              <a:ext uri="{FF2B5EF4-FFF2-40B4-BE49-F238E27FC236}">
                <a16:creationId xmlns:a16="http://schemas.microsoft.com/office/drawing/2014/main" id="{EDD333DC-CA62-4DF1-A45E-31557E4B197B}"/>
              </a:ext>
            </a:extLst>
          </p:cNvPr>
          <p:cNvCxnSpPr>
            <a:cxnSpLocks/>
          </p:cNvCxnSpPr>
          <p:nvPr/>
        </p:nvCxnSpPr>
        <p:spPr>
          <a:xfrm>
            <a:off x="1736390" y="2884662"/>
            <a:ext cx="0" cy="887238"/>
          </a:xfrm>
          <a:prstGeom prst="straightConnector1">
            <a:avLst/>
          </a:prstGeom>
          <a:ln w="38100">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2C769FA2-FF3B-4AE8-BE7C-C05D11AAC50D}"/>
              </a:ext>
            </a:extLst>
          </p:cNvPr>
          <p:cNvCxnSpPr>
            <a:cxnSpLocks/>
          </p:cNvCxnSpPr>
          <p:nvPr/>
        </p:nvCxnSpPr>
        <p:spPr>
          <a:xfrm flipV="1">
            <a:off x="5013117" y="4647323"/>
            <a:ext cx="0" cy="1129277"/>
          </a:xfrm>
          <a:prstGeom prst="straightConnector1">
            <a:avLst/>
          </a:prstGeom>
          <a:ln w="38100">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E997D301-BBEB-4178-8F3C-6B6FADB8A602}"/>
              </a:ext>
            </a:extLst>
          </p:cNvPr>
          <p:cNvCxnSpPr>
            <a:cxnSpLocks/>
          </p:cNvCxnSpPr>
          <p:nvPr/>
        </p:nvCxnSpPr>
        <p:spPr>
          <a:xfrm flipV="1">
            <a:off x="1595662" y="4582898"/>
            <a:ext cx="0" cy="1177428"/>
          </a:xfrm>
          <a:prstGeom prst="straightConnector1">
            <a:avLst/>
          </a:prstGeom>
          <a:ln w="38100">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D67CB692-D062-4727-B6D5-A821E6608109}"/>
              </a:ext>
            </a:extLst>
          </p:cNvPr>
          <p:cNvCxnSpPr/>
          <p:nvPr/>
        </p:nvCxnSpPr>
        <p:spPr>
          <a:xfrm>
            <a:off x="9974673" y="2848256"/>
            <a:ext cx="0" cy="1094197"/>
          </a:xfrm>
          <a:prstGeom prst="straightConnector1">
            <a:avLst/>
          </a:prstGeom>
          <a:ln w="38100">
            <a:prstDash val="sysDash"/>
            <a:tailEnd type="triangle"/>
          </a:ln>
        </p:spPr>
        <p:style>
          <a:lnRef idx="1">
            <a:schemeClr val="accent1"/>
          </a:lnRef>
          <a:fillRef idx="0">
            <a:schemeClr val="accent1"/>
          </a:fillRef>
          <a:effectRef idx="0">
            <a:schemeClr val="accent1"/>
          </a:effectRef>
          <a:fontRef idx="minor">
            <a:schemeClr val="tx1"/>
          </a:fontRef>
        </p:style>
      </p:cxnSp>
      <p:sp>
        <p:nvSpPr>
          <p:cNvPr id="23" name="Hexagon 22">
            <a:extLst>
              <a:ext uri="{FF2B5EF4-FFF2-40B4-BE49-F238E27FC236}">
                <a16:creationId xmlns:a16="http://schemas.microsoft.com/office/drawing/2014/main" id="{E9953B17-8592-4E1B-84A8-7FF3441BB22A}"/>
              </a:ext>
            </a:extLst>
          </p:cNvPr>
          <p:cNvSpPr/>
          <p:nvPr/>
        </p:nvSpPr>
        <p:spPr>
          <a:xfrm>
            <a:off x="7155838" y="5776600"/>
            <a:ext cx="2228794" cy="614529"/>
          </a:xfrm>
          <a:prstGeom prst="hexagon">
            <a:avLst/>
          </a:prstGeom>
          <a:noFill/>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lvl="0" algn="ctr"/>
            <a:r>
              <a:rPr lang="en-US" sz="1600"/>
              <a:t>Remove anoscope </a:t>
            </a:r>
            <a:r>
              <a:rPr lang="en-US" sz="1600">
                <a:sym typeface="Wingdings" panose="05000000000000000000" pitchFamily="2" charset="2"/>
              </a:rPr>
              <a:t></a:t>
            </a:r>
            <a:r>
              <a:rPr lang="en-US" sz="1600"/>
              <a:t> </a:t>
            </a:r>
            <a:r>
              <a:rPr lang="en-US" sz="1600" dirty="0"/>
              <a:t>Prepare enema</a:t>
            </a:r>
            <a:endParaRPr lang="en-US" sz="1200" dirty="0"/>
          </a:p>
        </p:txBody>
      </p:sp>
      <p:cxnSp>
        <p:nvCxnSpPr>
          <p:cNvPr id="24" name="Straight Arrow Connector 23">
            <a:extLst>
              <a:ext uri="{FF2B5EF4-FFF2-40B4-BE49-F238E27FC236}">
                <a16:creationId xmlns:a16="http://schemas.microsoft.com/office/drawing/2014/main" id="{9AFA8F22-9112-4580-9646-B7121720BFAE}"/>
              </a:ext>
            </a:extLst>
          </p:cNvPr>
          <p:cNvCxnSpPr>
            <a:cxnSpLocks/>
          </p:cNvCxnSpPr>
          <p:nvPr/>
        </p:nvCxnSpPr>
        <p:spPr>
          <a:xfrm flipV="1">
            <a:off x="8271759" y="4647322"/>
            <a:ext cx="0" cy="1129277"/>
          </a:xfrm>
          <a:prstGeom prst="straightConnector1">
            <a:avLst/>
          </a:prstGeom>
          <a:ln w="38100">
            <a:prstDash val="sysDash"/>
            <a:tailEnd type="triangle"/>
          </a:ln>
        </p:spPr>
        <p:style>
          <a:lnRef idx="1">
            <a:schemeClr val="accent1"/>
          </a:lnRef>
          <a:fillRef idx="0">
            <a:schemeClr val="accent1"/>
          </a:fillRef>
          <a:effectRef idx="0">
            <a:schemeClr val="accent1"/>
          </a:effectRef>
          <a:fontRef idx="minor">
            <a:schemeClr val="tx1"/>
          </a:fontRef>
        </p:style>
      </p:cxnSp>
      <p:sp>
        <p:nvSpPr>
          <p:cNvPr id="31" name="Hexagon 30">
            <a:extLst>
              <a:ext uri="{FF2B5EF4-FFF2-40B4-BE49-F238E27FC236}">
                <a16:creationId xmlns:a16="http://schemas.microsoft.com/office/drawing/2014/main" id="{2C240B46-10FA-4C57-96ED-2589751C57CE}"/>
              </a:ext>
            </a:extLst>
          </p:cNvPr>
          <p:cNvSpPr/>
          <p:nvPr/>
        </p:nvSpPr>
        <p:spPr>
          <a:xfrm>
            <a:off x="10316932" y="5760326"/>
            <a:ext cx="1861732" cy="630803"/>
          </a:xfrm>
          <a:prstGeom prst="hexagon">
            <a:avLst/>
          </a:prstGeom>
          <a:ln w="19050">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lvl="0" algn="ctr"/>
            <a:r>
              <a:rPr lang="en-US" sz="1600" dirty="0"/>
              <a:t>Remove</a:t>
            </a:r>
          </a:p>
          <a:p>
            <a:pPr lvl="0" algn="ctr"/>
            <a:r>
              <a:rPr lang="en-US" sz="1600" dirty="0"/>
              <a:t>sigmoidoscope</a:t>
            </a:r>
            <a:endParaRPr lang="en-US" sz="1200" dirty="0"/>
          </a:p>
        </p:txBody>
      </p:sp>
      <p:cxnSp>
        <p:nvCxnSpPr>
          <p:cNvPr id="32" name="Straight Arrow Connector 31">
            <a:extLst>
              <a:ext uri="{FF2B5EF4-FFF2-40B4-BE49-F238E27FC236}">
                <a16:creationId xmlns:a16="http://schemas.microsoft.com/office/drawing/2014/main" id="{6291ADBF-81F4-4A00-B1B4-543176B2E649}"/>
              </a:ext>
            </a:extLst>
          </p:cNvPr>
          <p:cNvCxnSpPr>
            <a:cxnSpLocks/>
          </p:cNvCxnSpPr>
          <p:nvPr/>
        </p:nvCxnSpPr>
        <p:spPr>
          <a:xfrm flipV="1">
            <a:off x="11792029" y="4501668"/>
            <a:ext cx="0" cy="1258658"/>
          </a:xfrm>
          <a:prstGeom prst="straightConnector1">
            <a:avLst/>
          </a:prstGeom>
          <a:ln w="38100">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57393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8FECBB7-86C0-4300-BB56-04AC1557E1E7}"/>
              </a:ext>
            </a:extLst>
          </p:cNvPr>
          <p:cNvPicPr>
            <a:picLocks noChangeAspect="1"/>
          </p:cNvPicPr>
          <p:nvPr/>
        </p:nvPicPr>
        <p:blipFill>
          <a:blip r:embed="rId3"/>
          <a:stretch>
            <a:fillRect/>
          </a:stretch>
        </p:blipFill>
        <p:spPr>
          <a:xfrm rot="21363768">
            <a:off x="1636179" y="-104043"/>
            <a:ext cx="4578439" cy="4526280"/>
          </a:xfrm>
          <a:prstGeom prst="rect">
            <a:avLst/>
          </a:prstGeom>
        </p:spPr>
      </p:pic>
      <p:pic>
        <p:nvPicPr>
          <p:cNvPr id="5" name="Picture 4">
            <a:extLst>
              <a:ext uri="{FF2B5EF4-FFF2-40B4-BE49-F238E27FC236}">
                <a16:creationId xmlns:a16="http://schemas.microsoft.com/office/drawing/2014/main" id="{40E7A8A9-FCA3-48CC-AA98-25C68B9AC7FF}"/>
              </a:ext>
            </a:extLst>
          </p:cNvPr>
          <p:cNvPicPr>
            <a:picLocks noChangeAspect="1"/>
          </p:cNvPicPr>
          <p:nvPr/>
        </p:nvPicPr>
        <p:blipFill>
          <a:blip r:embed="rId4"/>
          <a:stretch>
            <a:fillRect/>
          </a:stretch>
        </p:blipFill>
        <p:spPr>
          <a:xfrm rot="294587">
            <a:off x="6293079" y="300965"/>
            <a:ext cx="4760288" cy="5600700"/>
          </a:xfrm>
          <a:prstGeom prst="rect">
            <a:avLst/>
          </a:prstGeom>
        </p:spPr>
      </p:pic>
      <p:pic>
        <p:nvPicPr>
          <p:cNvPr id="6" name="Picture 5">
            <a:extLst>
              <a:ext uri="{FF2B5EF4-FFF2-40B4-BE49-F238E27FC236}">
                <a16:creationId xmlns:a16="http://schemas.microsoft.com/office/drawing/2014/main" id="{67183686-72E6-4D24-8583-CFBB346A4A08}"/>
              </a:ext>
            </a:extLst>
          </p:cNvPr>
          <p:cNvPicPr>
            <a:picLocks noChangeAspect="1"/>
          </p:cNvPicPr>
          <p:nvPr/>
        </p:nvPicPr>
        <p:blipFill>
          <a:blip r:embed="rId5"/>
          <a:stretch>
            <a:fillRect/>
          </a:stretch>
        </p:blipFill>
        <p:spPr>
          <a:xfrm rot="431503">
            <a:off x="8287695" y="1960304"/>
            <a:ext cx="3873589" cy="4888889"/>
          </a:xfrm>
          <a:prstGeom prst="rect">
            <a:avLst/>
          </a:prstGeom>
        </p:spPr>
      </p:pic>
      <p:pic>
        <p:nvPicPr>
          <p:cNvPr id="7" name="Picture 6">
            <a:extLst>
              <a:ext uri="{FF2B5EF4-FFF2-40B4-BE49-F238E27FC236}">
                <a16:creationId xmlns:a16="http://schemas.microsoft.com/office/drawing/2014/main" id="{D523473B-B50E-4684-8B9E-3338889A6BE1}"/>
              </a:ext>
            </a:extLst>
          </p:cNvPr>
          <p:cNvPicPr>
            <a:picLocks noChangeAspect="1"/>
          </p:cNvPicPr>
          <p:nvPr/>
        </p:nvPicPr>
        <p:blipFill>
          <a:blip r:embed="rId6"/>
          <a:stretch>
            <a:fillRect/>
          </a:stretch>
        </p:blipFill>
        <p:spPr>
          <a:xfrm rot="21057643">
            <a:off x="470392" y="1397336"/>
            <a:ext cx="4401281" cy="5533039"/>
          </a:xfrm>
          <a:prstGeom prst="rect">
            <a:avLst/>
          </a:prstGeom>
        </p:spPr>
      </p:pic>
      <p:sp>
        <p:nvSpPr>
          <p:cNvPr id="8" name="Rectangle 7">
            <a:extLst>
              <a:ext uri="{FF2B5EF4-FFF2-40B4-BE49-F238E27FC236}">
                <a16:creationId xmlns:a16="http://schemas.microsoft.com/office/drawing/2014/main" id="{F0EB2667-390E-4CE8-BB63-428B3CC96393}"/>
              </a:ext>
            </a:extLst>
          </p:cNvPr>
          <p:cNvSpPr/>
          <p:nvPr/>
        </p:nvSpPr>
        <p:spPr>
          <a:xfrm>
            <a:off x="4440540" y="4914920"/>
            <a:ext cx="3243196" cy="1754326"/>
          </a:xfrm>
          <a:prstGeom prst="rect">
            <a:avLst/>
          </a:prstGeom>
          <a:noFill/>
        </p:spPr>
        <p:txBody>
          <a:bodyPr wrap="none" lIns="91440" tIns="45720" rIns="91440" bIns="45720">
            <a:spAutoFit/>
          </a:bodyPr>
          <a:lstStyle/>
          <a:p>
            <a:pPr algn="ctr"/>
            <a:r>
              <a:rPr lang="en-US" sz="5400">
                <a:ln w="0"/>
                <a:solidFill>
                  <a:schemeClr val="accent1"/>
                </a:solidFill>
                <a:effectLst>
                  <a:outerShdw blurRad="38100" dist="25400" dir="5400000" algn="ctr" rotWithShape="0">
                    <a:srgbClr val="6E747A">
                      <a:alpha val="43000"/>
                    </a:srgbClr>
                  </a:outerShdw>
                </a:effectLst>
              </a:rPr>
              <a:t>Study Visit </a:t>
            </a:r>
          </a:p>
          <a:p>
            <a:pPr algn="ctr"/>
            <a:r>
              <a:rPr lang="en-US" sz="5400">
                <a:ln w="0"/>
                <a:solidFill>
                  <a:schemeClr val="accent1"/>
                </a:solidFill>
                <a:effectLst>
                  <a:outerShdw blurRad="38100" dist="25400" dir="5400000" algn="ctr" rotWithShape="0">
                    <a:srgbClr val="6E747A">
                      <a:alpha val="43000"/>
                    </a:srgbClr>
                  </a:outerShdw>
                </a:effectLst>
              </a:rPr>
              <a:t>Checklists!</a:t>
            </a:r>
          </a:p>
        </p:txBody>
      </p:sp>
    </p:spTree>
    <p:extLst>
      <p:ext uri="{BB962C8B-B14F-4D97-AF65-F5344CB8AC3E}">
        <p14:creationId xmlns:p14="http://schemas.microsoft.com/office/powerpoint/2010/main" val="2309170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D70130DC-F780-43D2-B26A-92EACD78951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24">
            <a:extLst>
              <a:ext uri="{FF2B5EF4-FFF2-40B4-BE49-F238E27FC236}">
                <a16:creationId xmlns:a16="http://schemas.microsoft.com/office/drawing/2014/main" id="{17676E0E-5B44-4166-8EDD-CFDBAC622C2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201"/>
            <a:ext cx="11298933"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9BF3D919-1E3C-4E37-844E-EC2AAA7F880D}"/>
              </a:ext>
            </a:extLst>
          </p:cNvPr>
          <p:cNvSpPr>
            <a:spLocks noGrp="1"/>
          </p:cNvSpPr>
          <p:nvPr>
            <p:ph idx="1"/>
          </p:nvPr>
        </p:nvSpPr>
        <p:spPr>
          <a:xfrm>
            <a:off x="581191" y="1439400"/>
            <a:ext cx="11029615" cy="3979200"/>
          </a:xfrm>
        </p:spPr>
        <p:txBody>
          <a:bodyPr>
            <a:normAutofit/>
          </a:bodyPr>
          <a:lstStyle/>
          <a:p>
            <a:pPr marL="0" indent="0" algn="ctr">
              <a:buNone/>
            </a:pPr>
            <a:r>
              <a:rPr lang="en-US" sz="7200">
                <a:solidFill>
                  <a:schemeClr val="accent2">
                    <a:lumMod val="50000"/>
                  </a:schemeClr>
                </a:solidFill>
              </a:rPr>
              <a:t>Questions??</a:t>
            </a:r>
          </a:p>
        </p:txBody>
      </p:sp>
    </p:spTree>
    <p:extLst>
      <p:ext uri="{BB962C8B-B14F-4D97-AF65-F5344CB8AC3E}">
        <p14:creationId xmlns:p14="http://schemas.microsoft.com/office/powerpoint/2010/main" val="1696690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373F125-DEF3-41D6-9918-AB21A2ACC37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1E9F226-EB6E-48C9-ADDA-636DE4BF4EB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9001B5F-CA87-49D6-84DD-C697C9BC2EEA}"/>
              </a:ext>
            </a:extLst>
          </p:cNvPr>
          <p:cNvSpPr>
            <a:spLocks noGrp="1"/>
          </p:cNvSpPr>
          <p:nvPr>
            <p:ph type="title"/>
          </p:nvPr>
        </p:nvSpPr>
        <p:spPr>
          <a:xfrm>
            <a:off x="959157" y="1113764"/>
            <a:ext cx="3269749" cy="4624327"/>
          </a:xfrm>
        </p:spPr>
        <p:txBody>
          <a:bodyPr anchor="ctr">
            <a:normAutofit/>
          </a:bodyPr>
          <a:lstStyle/>
          <a:p>
            <a:r>
              <a:rPr lang="en-US" sz="3200" dirty="0" err="1">
                <a:solidFill>
                  <a:srgbClr val="FFFFFF"/>
                </a:solidFill>
              </a:rPr>
              <a:t>Protocal</a:t>
            </a:r>
            <a:r>
              <a:rPr lang="en-US" sz="3200">
                <a:solidFill>
                  <a:srgbClr val="FFFFFF"/>
                </a:solidFill>
              </a:rPr>
              <a:t> &amp; SSP Manual References</a:t>
            </a:r>
          </a:p>
        </p:txBody>
      </p:sp>
      <p:sp>
        <p:nvSpPr>
          <p:cNvPr id="3" name="Content Placeholder 2">
            <a:extLst>
              <a:ext uri="{FF2B5EF4-FFF2-40B4-BE49-F238E27FC236}">
                <a16:creationId xmlns:a16="http://schemas.microsoft.com/office/drawing/2014/main" id="{77E8D6F1-ED6D-4780-A4EC-789EF891D70C}"/>
              </a:ext>
            </a:extLst>
          </p:cNvPr>
          <p:cNvSpPr>
            <a:spLocks noGrp="1"/>
          </p:cNvSpPr>
          <p:nvPr>
            <p:ph idx="1"/>
          </p:nvPr>
        </p:nvSpPr>
        <p:spPr>
          <a:xfrm>
            <a:off x="4910614" y="1339542"/>
            <a:ext cx="7036095" cy="4624327"/>
          </a:xfrm>
        </p:spPr>
        <p:txBody>
          <a:bodyPr anchor="ctr">
            <a:normAutofit/>
          </a:bodyPr>
          <a:lstStyle/>
          <a:p>
            <a:r>
              <a:rPr lang="en-US" sz="2400" dirty="0"/>
              <a:t>Protocol Sections 7.4 (Follow-up) and 9.2-9.4 (Clinical </a:t>
            </a:r>
            <a:r>
              <a:rPr lang="en-US" sz="2400" dirty="0" err="1"/>
              <a:t>Mangement</a:t>
            </a:r>
            <a:r>
              <a:rPr lang="en-US" sz="2400" dirty="0"/>
              <a:t>) </a:t>
            </a:r>
          </a:p>
          <a:p>
            <a:r>
              <a:rPr lang="en-US" sz="2400" dirty="0"/>
              <a:t>SSP Section 5:  Study Procedures</a:t>
            </a:r>
          </a:p>
          <a:p>
            <a:r>
              <a:rPr lang="en-US" sz="2400" dirty="0"/>
              <a:t>SSP Section 8:  Clinical Considerations</a:t>
            </a:r>
          </a:p>
          <a:p>
            <a:r>
              <a:rPr lang="en-US" sz="2400" dirty="0"/>
              <a:t>SSP Section 9: AE and Safety Reporting</a:t>
            </a:r>
          </a:p>
          <a:p>
            <a:r>
              <a:rPr lang="en-US" sz="2400" dirty="0"/>
              <a:t>SSP Section 10: Laboratory Considerations</a:t>
            </a:r>
          </a:p>
          <a:p>
            <a:r>
              <a:rPr lang="en-US" sz="2400" dirty="0"/>
              <a:t>SSP Section 11: Counseling Considerations</a:t>
            </a:r>
          </a:p>
          <a:p>
            <a:r>
              <a:rPr lang="en-US" sz="2400" dirty="0"/>
              <a:t>SSP Section 12 Data Management</a:t>
            </a:r>
          </a:p>
          <a:p>
            <a:endParaRPr lang="en-US" dirty="0"/>
          </a:p>
        </p:txBody>
      </p:sp>
      <p:pic>
        <p:nvPicPr>
          <p:cNvPr id="5" name="Graphic 4" descr="Checklist">
            <a:extLst>
              <a:ext uri="{FF2B5EF4-FFF2-40B4-BE49-F238E27FC236}">
                <a16:creationId xmlns:a16="http://schemas.microsoft.com/office/drawing/2014/main" id="{F6EE203D-A0A9-4403-82C6-90740BF745F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312138" y="4373617"/>
            <a:ext cx="2119348" cy="2119348"/>
          </a:xfrm>
          <a:prstGeom prst="rect">
            <a:avLst/>
          </a:prstGeom>
        </p:spPr>
      </p:pic>
    </p:spTree>
    <p:extLst>
      <p:ext uri="{BB962C8B-B14F-4D97-AF65-F5344CB8AC3E}">
        <p14:creationId xmlns:p14="http://schemas.microsoft.com/office/powerpoint/2010/main" val="2639576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E504CCE1-D7AB-4F94-9A4B-E37788B4B3ED}"/>
              </a:ext>
            </a:extLst>
          </p:cNvPr>
          <p:cNvSpPr>
            <a:spLocks noGrp="1"/>
          </p:cNvSpPr>
          <p:nvPr>
            <p:ph type="title"/>
          </p:nvPr>
        </p:nvSpPr>
        <p:spPr>
          <a:xfrm>
            <a:off x="581189" y="4751217"/>
            <a:ext cx="11029615" cy="1497507"/>
          </a:xfrm>
        </p:spPr>
        <p:txBody>
          <a:bodyPr/>
          <a:lstStyle/>
          <a:p>
            <a:r>
              <a:rPr lang="en-US">
                <a:solidFill>
                  <a:schemeClr val="bg1"/>
                </a:solidFill>
              </a:rPr>
              <a:t>Scheduled and interim visits</a:t>
            </a:r>
            <a:endParaRPr lang="en-US" b="1" dirty="0">
              <a:solidFill>
                <a:schemeClr val="bg1"/>
              </a:solidFill>
            </a:endParaRPr>
          </a:p>
        </p:txBody>
      </p:sp>
      <p:sp>
        <p:nvSpPr>
          <p:cNvPr id="22" name="Content Placeholder 2">
            <a:extLst>
              <a:ext uri="{FF2B5EF4-FFF2-40B4-BE49-F238E27FC236}">
                <a16:creationId xmlns:a16="http://schemas.microsoft.com/office/drawing/2014/main" id="{2F86ABAB-14FA-4419-8D4F-8E5520A3BC71}"/>
              </a:ext>
            </a:extLst>
          </p:cNvPr>
          <p:cNvSpPr>
            <a:spLocks noGrp="1"/>
          </p:cNvSpPr>
          <p:nvPr>
            <p:ph type="body" idx="1"/>
          </p:nvPr>
        </p:nvSpPr>
        <p:spPr>
          <a:xfrm>
            <a:off x="5124774" y="702018"/>
            <a:ext cx="6629364" cy="3364655"/>
          </a:xfrm>
        </p:spPr>
        <p:style>
          <a:lnRef idx="2">
            <a:schemeClr val="accent1"/>
          </a:lnRef>
          <a:fillRef idx="1">
            <a:schemeClr val="lt1"/>
          </a:fillRef>
          <a:effectRef idx="0">
            <a:schemeClr val="accent1"/>
          </a:effectRef>
          <a:fontRef idx="minor">
            <a:schemeClr val="dk1"/>
          </a:fontRef>
        </p:style>
        <p:txBody>
          <a:bodyPr anchor="t">
            <a:normAutofit fontScale="25000" lnSpcReduction="20000"/>
          </a:bodyPr>
          <a:lstStyle/>
          <a:p>
            <a:pPr marL="0" lvl="0" indent="0">
              <a:buClr>
                <a:srgbClr val="903163"/>
              </a:buClr>
              <a:buNone/>
            </a:pPr>
            <a:r>
              <a:rPr lang="en-US" sz="7200" b="1" cap="none" dirty="0">
                <a:solidFill>
                  <a:srgbClr val="3D3D3D"/>
                </a:solidFill>
              </a:rPr>
              <a:t>Interim visits: phone or clinic visits between scheduled visits</a:t>
            </a:r>
          </a:p>
          <a:p>
            <a:pPr>
              <a:buClr>
                <a:srgbClr val="903163"/>
              </a:buClr>
            </a:pPr>
            <a:r>
              <a:rPr lang="en-US" sz="6400" cap="none" dirty="0">
                <a:solidFill>
                  <a:srgbClr val="3D3D3D"/>
                </a:solidFill>
              </a:rPr>
              <a:t>Procedures required will depend on the reason for the visit</a:t>
            </a:r>
          </a:p>
          <a:p>
            <a:pPr marL="517525" indent="-288925">
              <a:buClr>
                <a:srgbClr val="903163"/>
              </a:buClr>
              <a:buFont typeface="Wingdings" panose="05000000000000000000" pitchFamily="2" charset="2"/>
              <a:buChar char="§"/>
            </a:pPr>
            <a:r>
              <a:rPr lang="en-US" sz="6400" cap="none" dirty="0">
                <a:solidFill>
                  <a:srgbClr val="3D3D3D"/>
                </a:solidFill>
              </a:rPr>
              <a:t>Make-up missed visit</a:t>
            </a:r>
          </a:p>
          <a:p>
            <a:pPr marL="517525" indent="-288925">
              <a:buClr>
                <a:srgbClr val="903163"/>
              </a:buClr>
              <a:buFont typeface="Wingdings" panose="05000000000000000000" pitchFamily="2" charset="2"/>
              <a:buChar char="§"/>
            </a:pPr>
            <a:r>
              <a:rPr lang="en-US" sz="6400" cap="none" dirty="0">
                <a:solidFill>
                  <a:srgbClr val="3D3D3D"/>
                </a:solidFill>
              </a:rPr>
              <a:t>For administrative reasons</a:t>
            </a:r>
          </a:p>
          <a:p>
            <a:pPr marL="517525" indent="-288925">
              <a:buClr>
                <a:srgbClr val="903163"/>
              </a:buClr>
              <a:buFont typeface="Wingdings" panose="05000000000000000000" pitchFamily="2" charset="2"/>
              <a:buChar char="§"/>
            </a:pPr>
            <a:r>
              <a:rPr lang="en-US" sz="6400" cap="none" dirty="0">
                <a:solidFill>
                  <a:srgbClr val="3D3D3D"/>
                </a:solidFill>
              </a:rPr>
              <a:t>For product-related reasons </a:t>
            </a:r>
          </a:p>
          <a:p>
            <a:pPr marL="517525" indent="-288925">
              <a:buClr>
                <a:srgbClr val="903163"/>
              </a:buClr>
              <a:buFont typeface="Wingdings" panose="05000000000000000000" pitchFamily="2" charset="2"/>
              <a:buChar char="§"/>
            </a:pPr>
            <a:r>
              <a:rPr lang="en-US" sz="6400" cap="none" dirty="0">
                <a:solidFill>
                  <a:srgbClr val="3D3D3D"/>
                </a:solidFill>
              </a:rPr>
              <a:t>In response to AEs and/or SAEs.  </a:t>
            </a:r>
          </a:p>
          <a:p>
            <a:pPr marL="517525" indent="-288925">
              <a:buClr>
                <a:srgbClr val="903163"/>
              </a:buClr>
              <a:buFont typeface="Wingdings" panose="05000000000000000000" pitchFamily="2" charset="2"/>
              <a:buChar char="§"/>
            </a:pPr>
            <a:r>
              <a:rPr lang="en-US" sz="6400" cap="none" dirty="0">
                <a:solidFill>
                  <a:srgbClr val="3D3D3D"/>
                </a:solidFill>
              </a:rPr>
              <a:t>For additional STI counseling and testing in response to STI symptoms.  </a:t>
            </a:r>
          </a:p>
          <a:p>
            <a:pPr marL="517525" indent="-288925">
              <a:buClr>
                <a:srgbClr val="903163"/>
              </a:buClr>
              <a:buFont typeface="Wingdings" panose="05000000000000000000" pitchFamily="2" charset="2"/>
              <a:buChar char="§"/>
            </a:pPr>
            <a:r>
              <a:rPr lang="en-US" sz="6400" cap="none" dirty="0">
                <a:solidFill>
                  <a:srgbClr val="3D3D3D"/>
                </a:solidFill>
              </a:rPr>
              <a:t>For any needed HIV counseling and testing in response to participant report of symptoms consistent with acute infection or presumed exposure to HIV. </a:t>
            </a:r>
          </a:p>
          <a:p>
            <a:pPr marL="517525" indent="-288925">
              <a:buClr>
                <a:srgbClr val="903163"/>
              </a:buClr>
              <a:buFont typeface="Wingdings" panose="05000000000000000000" pitchFamily="2" charset="2"/>
              <a:buChar char="§"/>
            </a:pPr>
            <a:r>
              <a:rPr lang="en-US" sz="6400" cap="none" dirty="0">
                <a:solidFill>
                  <a:srgbClr val="3D3D3D"/>
                </a:solidFill>
              </a:rPr>
              <a:t>For other reasons at participant request </a:t>
            </a:r>
          </a:p>
        </p:txBody>
      </p:sp>
      <p:sp>
        <p:nvSpPr>
          <p:cNvPr id="23" name="Content Placeholder 2">
            <a:extLst>
              <a:ext uri="{FF2B5EF4-FFF2-40B4-BE49-F238E27FC236}">
                <a16:creationId xmlns:a16="http://schemas.microsoft.com/office/drawing/2014/main" id="{7BB05487-19FE-46ED-9170-EECABAD5259C}"/>
              </a:ext>
            </a:extLst>
          </p:cNvPr>
          <p:cNvSpPr txBox="1">
            <a:spLocks/>
          </p:cNvSpPr>
          <p:nvPr/>
        </p:nvSpPr>
        <p:spPr>
          <a:xfrm>
            <a:off x="437857" y="702018"/>
            <a:ext cx="4494241" cy="3364655"/>
          </a:xfrm>
          <a:prstGeom prst="rect">
            <a:avLst/>
          </a:prstGeom>
        </p:spPr>
        <p:style>
          <a:lnRef idx="2">
            <a:schemeClr val="accent3"/>
          </a:lnRef>
          <a:fillRef idx="1">
            <a:schemeClr val="lt1"/>
          </a:fillRef>
          <a:effectRef idx="0">
            <a:schemeClr val="accent3"/>
          </a:effectRef>
          <a:fontRef idx="minor">
            <a:schemeClr val="dk1"/>
          </a:fontRef>
        </p:style>
        <p:txBody>
          <a:bodyPr vert="horz" lIns="91440" tIns="45720" rIns="91440" bIns="45720" rtlCol="0" anchor="t">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Clr>
                <a:srgbClr val="903163"/>
              </a:buClr>
              <a:buNone/>
            </a:pPr>
            <a:r>
              <a:rPr lang="en-US" b="1" dirty="0">
                <a:solidFill>
                  <a:srgbClr val="3D3D3D"/>
                </a:solidFill>
              </a:rPr>
              <a:t>Scheduled Visits:</a:t>
            </a:r>
          </a:p>
          <a:p>
            <a:pPr>
              <a:buClr>
                <a:srgbClr val="903163"/>
              </a:buClr>
            </a:pPr>
            <a:r>
              <a:rPr lang="en-US" sz="1600" dirty="0">
                <a:solidFill>
                  <a:srgbClr val="3D3D3D"/>
                </a:solidFill>
              </a:rPr>
              <a:t>Dosing Visits:  V3, 5,  AND 7</a:t>
            </a:r>
          </a:p>
          <a:p>
            <a:pPr>
              <a:buClr>
                <a:srgbClr val="903163"/>
              </a:buClr>
            </a:pPr>
            <a:r>
              <a:rPr lang="en-US" sz="1600" dirty="0">
                <a:solidFill>
                  <a:srgbClr val="3D3D3D"/>
                </a:solidFill>
              </a:rPr>
              <a:t>24 </a:t>
            </a:r>
            <a:r>
              <a:rPr lang="en-US" sz="1600">
                <a:solidFill>
                  <a:srgbClr val="3D3D3D"/>
                </a:solidFill>
              </a:rPr>
              <a:t>hr</a:t>
            </a:r>
            <a:r>
              <a:rPr lang="en-US" sz="1600" dirty="0">
                <a:solidFill>
                  <a:srgbClr val="3D3D3D"/>
                </a:solidFill>
              </a:rPr>
              <a:t> Post-Dosing Visits: V4, 6, AND 8</a:t>
            </a:r>
          </a:p>
          <a:p>
            <a:pPr>
              <a:buClr>
                <a:srgbClr val="903163"/>
              </a:buClr>
            </a:pPr>
            <a:r>
              <a:rPr lang="en-US" sz="1600" dirty="0">
                <a:solidFill>
                  <a:srgbClr val="3D3D3D"/>
                </a:solidFill>
              </a:rPr>
              <a:t>48 </a:t>
            </a:r>
            <a:r>
              <a:rPr lang="en-US" sz="1600">
                <a:solidFill>
                  <a:srgbClr val="3D3D3D"/>
                </a:solidFill>
              </a:rPr>
              <a:t>hr</a:t>
            </a:r>
            <a:r>
              <a:rPr lang="en-US" sz="1600" dirty="0">
                <a:solidFill>
                  <a:srgbClr val="3D3D3D"/>
                </a:solidFill>
              </a:rPr>
              <a:t> Post-Dosing Visits: V4a, 6a, OR 8a</a:t>
            </a:r>
          </a:p>
          <a:p>
            <a:pPr>
              <a:buClr>
                <a:srgbClr val="903163"/>
              </a:buClr>
            </a:pPr>
            <a:r>
              <a:rPr lang="en-US" sz="1600" dirty="0">
                <a:solidFill>
                  <a:srgbClr val="3D3D3D"/>
                </a:solidFill>
              </a:rPr>
              <a:t>Final Contact:  V9</a:t>
            </a:r>
          </a:p>
          <a:p>
            <a:pPr marL="0" indent="0">
              <a:buClr>
                <a:srgbClr val="903163"/>
              </a:buClr>
              <a:buNone/>
            </a:pPr>
            <a:r>
              <a:rPr lang="en-US" sz="1600" dirty="0">
                <a:solidFill>
                  <a:srgbClr val="3D3D3D"/>
                </a:solidFill>
              </a:rPr>
              <a:t>Split visits permitted but </a:t>
            </a:r>
            <a:r>
              <a:rPr lang="en-US" sz="1600" u="sng" dirty="0">
                <a:solidFill>
                  <a:srgbClr val="3D3D3D"/>
                </a:solidFill>
              </a:rPr>
              <a:t>not encouraged </a:t>
            </a:r>
            <a:r>
              <a:rPr lang="en-US" sz="1600" dirty="0">
                <a:solidFill>
                  <a:srgbClr val="3D3D3D"/>
                </a:solidFill>
              </a:rPr>
              <a:t>due to the tight timing requirements of the dosing and post-dosing procedures requirements.</a:t>
            </a:r>
          </a:p>
        </p:txBody>
      </p:sp>
      <p:sp>
        <p:nvSpPr>
          <p:cNvPr id="24" name="Content Placeholder 2">
            <a:extLst>
              <a:ext uri="{FF2B5EF4-FFF2-40B4-BE49-F238E27FC236}">
                <a16:creationId xmlns:a16="http://schemas.microsoft.com/office/drawing/2014/main" id="{5E244FA2-64EA-4316-8F01-289FC9BCB78C}"/>
              </a:ext>
            </a:extLst>
          </p:cNvPr>
          <p:cNvSpPr txBox="1">
            <a:spLocks/>
          </p:cNvSpPr>
          <p:nvPr/>
        </p:nvSpPr>
        <p:spPr>
          <a:xfrm>
            <a:off x="437855" y="4150894"/>
            <a:ext cx="11316281" cy="964918"/>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chor="t">
            <a:normAutofit fontScale="92500" lnSpcReduction="20000"/>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dk1"/>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dk1"/>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dk1"/>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9pPr>
          </a:lstStyle>
          <a:p>
            <a:pPr marL="0" indent="0">
              <a:buClr>
                <a:srgbClr val="903163"/>
              </a:buClr>
              <a:buFont typeface="Wingdings 2" panose="05020102010507070707" pitchFamily="18" charset="2"/>
              <a:buNone/>
            </a:pPr>
            <a:r>
              <a:rPr lang="en-US" sz="1600" b="1" dirty="0">
                <a:solidFill>
                  <a:srgbClr val="3D3D3D"/>
                </a:solidFill>
              </a:rPr>
              <a:t>Early Termination:</a:t>
            </a:r>
            <a:endParaRPr lang="en-US" sz="1700" b="1" dirty="0">
              <a:solidFill>
                <a:srgbClr val="3D3D3D"/>
              </a:solidFill>
            </a:endParaRPr>
          </a:p>
          <a:p>
            <a:pPr>
              <a:buClr>
                <a:srgbClr val="903163"/>
              </a:buClr>
            </a:pPr>
            <a:r>
              <a:rPr lang="en-US" sz="1700" dirty="0">
                <a:solidFill>
                  <a:srgbClr val="3D3D3D"/>
                </a:solidFill>
              </a:rPr>
              <a:t>Complete procedures per the 24 </a:t>
            </a:r>
            <a:r>
              <a:rPr lang="en-US" sz="1700">
                <a:solidFill>
                  <a:srgbClr val="3D3D3D"/>
                </a:solidFill>
              </a:rPr>
              <a:t>hr</a:t>
            </a:r>
            <a:r>
              <a:rPr lang="en-US" sz="1700" dirty="0">
                <a:solidFill>
                  <a:srgbClr val="3D3D3D"/>
                </a:solidFill>
              </a:rPr>
              <a:t> Post-Dosing/Early Termination Visit Checklist </a:t>
            </a:r>
          </a:p>
          <a:p>
            <a:pPr>
              <a:buClr>
                <a:srgbClr val="903163"/>
              </a:buClr>
            </a:pPr>
            <a:r>
              <a:rPr lang="en-US" sz="1700" dirty="0">
                <a:solidFill>
                  <a:srgbClr val="3D3D3D"/>
                </a:solidFill>
              </a:rPr>
              <a:t>Collecting the PK/PD blood, pelvic, and rectal specimens will be at management team discretion.</a:t>
            </a:r>
          </a:p>
        </p:txBody>
      </p:sp>
    </p:spTree>
    <p:extLst>
      <p:ext uri="{BB962C8B-B14F-4D97-AF65-F5344CB8AC3E}">
        <p14:creationId xmlns:p14="http://schemas.microsoft.com/office/powerpoint/2010/main" val="100948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Scheduling Considerations:</a:t>
            </a:r>
          </a:p>
        </p:txBody>
      </p:sp>
      <p:sp>
        <p:nvSpPr>
          <p:cNvPr id="5" name="Content Placeholder 2">
            <a:extLst>
              <a:ext uri="{FF2B5EF4-FFF2-40B4-BE49-F238E27FC236}">
                <a16:creationId xmlns:a16="http://schemas.microsoft.com/office/drawing/2014/main" id="{C2AA145D-8C97-47E5-8426-D75E2CF2258C}"/>
              </a:ext>
            </a:extLst>
          </p:cNvPr>
          <p:cNvSpPr txBox="1">
            <a:spLocks/>
          </p:cNvSpPr>
          <p:nvPr/>
        </p:nvSpPr>
        <p:spPr>
          <a:xfrm>
            <a:off x="664395" y="1818094"/>
            <a:ext cx="11194229" cy="4201274"/>
          </a:xfrm>
          <a:prstGeom prst="rect">
            <a:avLst/>
          </a:prstGeom>
          <a:ln>
            <a:noFill/>
          </a:ln>
        </p:spPr>
        <p:style>
          <a:lnRef idx="2">
            <a:schemeClr val="accent5"/>
          </a:lnRef>
          <a:fillRef idx="1">
            <a:schemeClr val="lt1"/>
          </a:fillRef>
          <a:effectRef idx="0">
            <a:schemeClr val="accent5"/>
          </a:effectRef>
          <a:fontRef idx="minor">
            <a:schemeClr val="dk1"/>
          </a:fontRef>
        </p:style>
        <p:txBody>
          <a:bodyPr vert="horz" lIns="91440" tIns="45720" rIns="91440" bIns="45720" rtlCol="0" anchor="t">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a:buClr>
                <a:srgbClr val="903163"/>
              </a:buClr>
            </a:pPr>
            <a:r>
              <a:rPr lang="en-US" sz="2000">
                <a:solidFill>
                  <a:srgbClr val="3D3D3D"/>
                </a:solidFill>
              </a:rPr>
              <a:t>Schedule </a:t>
            </a:r>
            <a:r>
              <a:rPr lang="en-US" sz="2000" dirty="0">
                <a:solidFill>
                  <a:srgbClr val="3D3D3D"/>
                </a:solidFill>
              </a:rPr>
              <a:t>participant early in washout period (2-6 weeks) for each dose visit to minimize risk of a missed visit. </a:t>
            </a:r>
          </a:p>
          <a:p>
            <a:pPr>
              <a:buClr>
                <a:srgbClr val="903163"/>
              </a:buClr>
            </a:pPr>
            <a:r>
              <a:rPr lang="en-US" sz="2000" dirty="0">
                <a:solidFill>
                  <a:srgbClr val="3D3D3D"/>
                </a:solidFill>
              </a:rPr>
              <a:t>Schedule 24-hr and 48-hr Post-Dose Visits at a similar time of day to the Dosing Visit to ensure the PK/PD collections occur as close as possible to the target time (within +/- 4 hrs). </a:t>
            </a:r>
          </a:p>
          <a:p>
            <a:pPr>
              <a:buClr>
                <a:srgbClr val="903163"/>
              </a:buClr>
            </a:pPr>
            <a:r>
              <a:rPr lang="en-US" sz="2000" dirty="0">
                <a:solidFill>
                  <a:srgbClr val="3D3D3D"/>
                </a:solidFill>
              </a:rPr>
              <a:t>Time washout periods to coincide with female participant’s menses to avoid bleeding during Dosing and Post-Dosing Visits.</a:t>
            </a:r>
          </a:p>
          <a:p>
            <a:pPr>
              <a:buClr>
                <a:srgbClr val="903163"/>
              </a:buClr>
            </a:pPr>
            <a:endParaRPr lang="en-US" b="1" dirty="0">
              <a:solidFill>
                <a:srgbClr val="3D3D3D"/>
              </a:solidFill>
            </a:endParaRPr>
          </a:p>
        </p:txBody>
      </p:sp>
      <p:pic>
        <p:nvPicPr>
          <p:cNvPr id="10" name="Picture 9">
            <a:extLst>
              <a:ext uri="{FF2B5EF4-FFF2-40B4-BE49-F238E27FC236}">
                <a16:creationId xmlns:a16="http://schemas.microsoft.com/office/drawing/2014/main" id="{3F732B3B-51C5-4B89-9628-8817F52CCF72}"/>
              </a:ext>
            </a:extLst>
          </p:cNvPr>
          <p:cNvPicPr>
            <a:picLocks noChangeAspect="1"/>
          </p:cNvPicPr>
          <p:nvPr/>
        </p:nvPicPr>
        <p:blipFill rotWithShape="1">
          <a:blip r:embed="rId3"/>
          <a:srcRect l="23644" t="3884" r="1901" b="4862"/>
          <a:stretch/>
        </p:blipFill>
        <p:spPr>
          <a:xfrm>
            <a:off x="755069" y="4033035"/>
            <a:ext cx="7581417" cy="2615878"/>
          </a:xfrm>
          <a:prstGeom prst="rect">
            <a:avLst/>
          </a:prstGeom>
          <a:ln w="28575">
            <a:solidFill>
              <a:schemeClr val="accent6"/>
            </a:solidFill>
          </a:ln>
        </p:spPr>
      </p:pic>
      <p:sp>
        <p:nvSpPr>
          <p:cNvPr id="8" name="Oval 7">
            <a:extLst>
              <a:ext uri="{FF2B5EF4-FFF2-40B4-BE49-F238E27FC236}">
                <a16:creationId xmlns:a16="http://schemas.microsoft.com/office/drawing/2014/main" id="{DE3896FD-63C5-4DB5-A136-45A9C5875D48}"/>
              </a:ext>
            </a:extLst>
          </p:cNvPr>
          <p:cNvSpPr/>
          <p:nvPr/>
        </p:nvSpPr>
        <p:spPr>
          <a:xfrm>
            <a:off x="8620623" y="4837307"/>
            <a:ext cx="3417048" cy="1158379"/>
          </a:xfrm>
          <a:prstGeom prst="ellipse">
            <a:avLst/>
          </a:prstGeom>
          <a:solidFill>
            <a:schemeClr val="accent3">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6">
                    <a:lumMod val="50000"/>
                  </a:schemeClr>
                </a:solidFill>
              </a:rPr>
              <a:t>Washout period counts from the day of dose administration</a:t>
            </a:r>
          </a:p>
        </p:txBody>
      </p:sp>
    </p:spTree>
    <p:extLst>
      <p:ext uri="{BB962C8B-B14F-4D97-AF65-F5344CB8AC3E}">
        <p14:creationId xmlns:p14="http://schemas.microsoft.com/office/powerpoint/2010/main" val="3147513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Proceeding with Study Gel Dose Escalation</a:t>
            </a:r>
          </a:p>
        </p:txBody>
      </p:sp>
      <p:grpSp>
        <p:nvGrpSpPr>
          <p:cNvPr id="3" name="Group 2">
            <a:extLst>
              <a:ext uri="{FF2B5EF4-FFF2-40B4-BE49-F238E27FC236}">
                <a16:creationId xmlns:a16="http://schemas.microsoft.com/office/drawing/2014/main" id="{5AAC5FA0-0A79-41F8-BF53-61AD5F87A564}"/>
              </a:ext>
            </a:extLst>
          </p:cNvPr>
          <p:cNvGrpSpPr/>
          <p:nvPr/>
        </p:nvGrpSpPr>
        <p:grpSpPr>
          <a:xfrm>
            <a:off x="581192" y="2476557"/>
            <a:ext cx="11011418" cy="4109664"/>
            <a:chOff x="820160" y="2868443"/>
            <a:chExt cx="11011418" cy="4109664"/>
          </a:xfrm>
        </p:grpSpPr>
        <p:graphicFrame>
          <p:nvGraphicFramePr>
            <p:cNvPr id="8" name="Diagram 7">
              <a:extLst>
                <a:ext uri="{FF2B5EF4-FFF2-40B4-BE49-F238E27FC236}">
                  <a16:creationId xmlns:a16="http://schemas.microsoft.com/office/drawing/2014/main" id="{34EEEA67-A6D5-4917-91C9-BB8B4976FED1}"/>
                </a:ext>
              </a:extLst>
            </p:cNvPr>
            <p:cNvGraphicFramePr/>
            <p:nvPr>
              <p:extLst>
                <p:ext uri="{D42A27DB-BD31-4B8C-83A1-F6EECF244321}">
                  <p14:modId xmlns:p14="http://schemas.microsoft.com/office/powerpoint/2010/main" val="2841606604"/>
                </p:ext>
              </p:extLst>
            </p:nvPr>
          </p:nvGraphicFramePr>
          <p:xfrm>
            <a:off x="820160" y="2868443"/>
            <a:ext cx="11011418" cy="41096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2" name="Group 21">
              <a:extLst>
                <a:ext uri="{FF2B5EF4-FFF2-40B4-BE49-F238E27FC236}">
                  <a16:creationId xmlns:a16="http://schemas.microsoft.com/office/drawing/2014/main" id="{6D895FAF-3EDE-48A6-ABCD-0C08B4F6B5CF}"/>
                </a:ext>
              </a:extLst>
            </p:cNvPr>
            <p:cNvGrpSpPr/>
            <p:nvPr/>
          </p:nvGrpSpPr>
          <p:grpSpPr>
            <a:xfrm>
              <a:off x="3663619" y="4071033"/>
              <a:ext cx="1900719" cy="750279"/>
              <a:chOff x="3810056" y="5447771"/>
              <a:chExt cx="1900719" cy="750279"/>
            </a:xfrm>
          </p:grpSpPr>
          <p:cxnSp>
            <p:nvCxnSpPr>
              <p:cNvPr id="11" name="Straight Arrow Connector 10">
                <a:extLst>
                  <a:ext uri="{FF2B5EF4-FFF2-40B4-BE49-F238E27FC236}">
                    <a16:creationId xmlns:a16="http://schemas.microsoft.com/office/drawing/2014/main" id="{410EB8F9-44DA-4098-B404-77EE09CF15EF}"/>
                  </a:ext>
                </a:extLst>
              </p:cNvPr>
              <p:cNvCxnSpPr>
                <a:cxnSpLocks/>
              </p:cNvCxnSpPr>
              <p:nvPr/>
            </p:nvCxnSpPr>
            <p:spPr>
              <a:xfrm flipV="1">
                <a:off x="3993336" y="5447771"/>
                <a:ext cx="1534161" cy="1"/>
              </a:xfrm>
              <a:prstGeom prst="straightConnector1">
                <a:avLst/>
              </a:prstGeom>
              <a:ln w="7620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B39366B1-543D-43EE-8CB6-AA6720A0627F}"/>
                  </a:ext>
                </a:extLst>
              </p:cNvPr>
              <p:cNvSpPr txBox="1"/>
              <p:nvPr/>
            </p:nvSpPr>
            <p:spPr>
              <a:xfrm>
                <a:off x="3810056" y="5613275"/>
                <a:ext cx="1900719" cy="584775"/>
              </a:xfrm>
              <a:prstGeom prst="rect">
                <a:avLst/>
              </a:prstGeom>
              <a:noFill/>
            </p:spPr>
            <p:txBody>
              <a:bodyPr wrap="square" rtlCol="0">
                <a:spAutoFit/>
              </a:bodyPr>
              <a:lstStyle/>
              <a:p>
                <a:pPr algn="ctr"/>
                <a:r>
                  <a:rPr lang="en-US" sz="1600" dirty="0">
                    <a:solidFill>
                      <a:schemeClr val="accent3"/>
                    </a:solidFill>
                  </a:rPr>
                  <a:t>Safety Approval </a:t>
                </a:r>
              </a:p>
              <a:p>
                <a:pPr algn="ctr"/>
                <a:r>
                  <a:rPr lang="en-US" sz="1600" dirty="0">
                    <a:solidFill>
                      <a:schemeClr val="accent3"/>
                    </a:solidFill>
                  </a:rPr>
                  <a:t>to Proceed</a:t>
                </a:r>
              </a:p>
            </p:txBody>
          </p:sp>
        </p:grpSp>
        <p:grpSp>
          <p:nvGrpSpPr>
            <p:cNvPr id="23" name="Group 22">
              <a:extLst>
                <a:ext uri="{FF2B5EF4-FFF2-40B4-BE49-F238E27FC236}">
                  <a16:creationId xmlns:a16="http://schemas.microsoft.com/office/drawing/2014/main" id="{8D5C94CA-D443-4003-A879-C59C14EF7550}"/>
                </a:ext>
              </a:extLst>
            </p:cNvPr>
            <p:cNvGrpSpPr/>
            <p:nvPr/>
          </p:nvGrpSpPr>
          <p:grpSpPr>
            <a:xfrm>
              <a:off x="7272419" y="4071034"/>
              <a:ext cx="1900719" cy="750278"/>
              <a:chOff x="7241597" y="5447771"/>
              <a:chExt cx="1900719" cy="750278"/>
            </a:xfrm>
          </p:grpSpPr>
          <p:cxnSp>
            <p:nvCxnSpPr>
              <p:cNvPr id="17" name="Straight Arrow Connector 16">
                <a:extLst>
                  <a:ext uri="{FF2B5EF4-FFF2-40B4-BE49-F238E27FC236}">
                    <a16:creationId xmlns:a16="http://schemas.microsoft.com/office/drawing/2014/main" id="{FBB21AF5-CA98-43F2-893A-0AAB9074F72F}"/>
                  </a:ext>
                </a:extLst>
              </p:cNvPr>
              <p:cNvCxnSpPr>
                <a:cxnSpLocks/>
              </p:cNvCxnSpPr>
              <p:nvPr/>
            </p:nvCxnSpPr>
            <p:spPr>
              <a:xfrm flipV="1">
                <a:off x="7383752" y="5447771"/>
                <a:ext cx="1616410" cy="1"/>
              </a:xfrm>
              <a:prstGeom prst="straightConnector1">
                <a:avLst/>
              </a:prstGeom>
              <a:ln w="7620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8AA5B383-70E5-4793-9EF6-CD4EC82E3876}"/>
                  </a:ext>
                </a:extLst>
              </p:cNvPr>
              <p:cNvSpPr txBox="1"/>
              <p:nvPr/>
            </p:nvSpPr>
            <p:spPr>
              <a:xfrm>
                <a:off x="7241597" y="5613274"/>
                <a:ext cx="1900719" cy="584775"/>
              </a:xfrm>
              <a:prstGeom prst="rect">
                <a:avLst/>
              </a:prstGeom>
              <a:noFill/>
            </p:spPr>
            <p:txBody>
              <a:bodyPr wrap="square" rtlCol="0">
                <a:spAutoFit/>
              </a:bodyPr>
              <a:lstStyle/>
              <a:p>
                <a:pPr algn="ctr"/>
                <a:r>
                  <a:rPr lang="en-US" sz="1600" dirty="0">
                    <a:solidFill>
                      <a:schemeClr val="accent3"/>
                    </a:solidFill>
                  </a:rPr>
                  <a:t>Safety Approval </a:t>
                </a:r>
              </a:p>
              <a:p>
                <a:pPr algn="ctr"/>
                <a:r>
                  <a:rPr lang="en-US" sz="1600" dirty="0">
                    <a:solidFill>
                      <a:schemeClr val="accent3"/>
                    </a:solidFill>
                  </a:rPr>
                  <a:t>to Proceed</a:t>
                </a:r>
              </a:p>
            </p:txBody>
          </p:sp>
        </p:grpSp>
      </p:grpSp>
      <p:sp>
        <p:nvSpPr>
          <p:cNvPr id="21" name="TextBox 20">
            <a:extLst>
              <a:ext uri="{FF2B5EF4-FFF2-40B4-BE49-F238E27FC236}">
                <a16:creationId xmlns:a16="http://schemas.microsoft.com/office/drawing/2014/main" id="{E2827930-2EEE-4E46-A1DE-EC1146B056F4}"/>
              </a:ext>
            </a:extLst>
          </p:cNvPr>
          <p:cNvSpPr txBox="1"/>
          <p:nvPr/>
        </p:nvSpPr>
        <p:spPr>
          <a:xfrm>
            <a:off x="178472" y="4643358"/>
            <a:ext cx="11816858" cy="2308324"/>
          </a:xfrm>
          <a:prstGeom prst="rect">
            <a:avLst/>
          </a:prstGeom>
          <a:noFill/>
        </p:spPr>
        <p:txBody>
          <a:bodyPr wrap="square" rtlCol="0">
            <a:spAutoFit/>
          </a:bodyPr>
          <a:lstStyle/>
          <a:p>
            <a:r>
              <a:rPr lang="en-US" dirty="0"/>
              <a:t>Immediately prior to dose administration at Visit 5 and 7, an authorized study clinician must complete a safety assessment and verify that the participant is eligible to receive the next scheduled dose.  Document in chart notes.</a:t>
            </a:r>
          </a:p>
          <a:p>
            <a:pPr marL="285750" indent="-285750">
              <a:buFont typeface="Arial" panose="020B0604020202020204" pitchFamily="34" charset="0"/>
              <a:buChar char="•"/>
            </a:pPr>
            <a:r>
              <a:rPr lang="en-US" i="1" dirty="0"/>
              <a:t>A participant with any </a:t>
            </a:r>
            <a:r>
              <a:rPr lang="en-US" i="1" u="sng" dirty="0"/>
              <a:t>current AE Grade 2 or higher</a:t>
            </a:r>
            <a:r>
              <a:rPr lang="en-US" i="1" dirty="0"/>
              <a:t> judged to be related to study product may </a:t>
            </a:r>
            <a:r>
              <a:rPr lang="en-US" i="1" u="sng" dirty="0"/>
              <a:t>not</a:t>
            </a:r>
            <a:r>
              <a:rPr lang="en-US" i="1" dirty="0"/>
              <a:t> receive the next study gel dose; PSRT consultation is required.</a:t>
            </a:r>
            <a:r>
              <a:rPr lang="en-US" dirty="0"/>
              <a:t> </a:t>
            </a:r>
          </a:p>
          <a:p>
            <a:pPr marL="285750" indent="-285750">
              <a:buFont typeface="Arial" panose="020B0604020202020204" pitchFamily="34" charset="0"/>
              <a:buChar char="•"/>
            </a:pPr>
            <a:endParaRPr lang="en-US" dirty="0"/>
          </a:p>
          <a:p>
            <a:pPr algn="ctr"/>
            <a:r>
              <a:rPr lang="en-US" b="1" dirty="0">
                <a:solidFill>
                  <a:schemeClr val="accent2"/>
                </a:solidFill>
              </a:rPr>
              <a:t>Reminder: </a:t>
            </a:r>
            <a:r>
              <a:rPr lang="en-US" dirty="0">
                <a:solidFill>
                  <a:schemeClr val="accent2"/>
                </a:solidFill>
              </a:rPr>
              <a:t>Initiate </a:t>
            </a:r>
            <a:r>
              <a:rPr lang="en-US" u="sng" dirty="0">
                <a:solidFill>
                  <a:schemeClr val="accent2"/>
                </a:solidFill>
              </a:rPr>
              <a:t>product hold </a:t>
            </a:r>
            <a:r>
              <a:rPr lang="en-US" dirty="0">
                <a:solidFill>
                  <a:schemeClr val="accent2"/>
                </a:solidFill>
              </a:rPr>
              <a:t>for AE Grade 2 related or per </a:t>
            </a:r>
            <a:r>
              <a:rPr lang="en-US" dirty="0" err="1">
                <a:solidFill>
                  <a:schemeClr val="accent2"/>
                </a:solidFill>
              </a:rPr>
              <a:t>IoR</a:t>
            </a:r>
            <a:r>
              <a:rPr lang="en-US" dirty="0">
                <a:solidFill>
                  <a:schemeClr val="accent2"/>
                </a:solidFill>
              </a:rPr>
              <a:t> discretion for AE Grade 2 unrelated.</a:t>
            </a:r>
          </a:p>
          <a:p>
            <a:pPr algn="ctr"/>
            <a:r>
              <a:rPr lang="en-US" dirty="0" err="1">
                <a:solidFill>
                  <a:schemeClr val="accent2"/>
                </a:solidFill>
              </a:rPr>
              <a:t>Permanantly</a:t>
            </a:r>
            <a:r>
              <a:rPr lang="en-US" dirty="0">
                <a:solidFill>
                  <a:schemeClr val="accent2"/>
                </a:solidFill>
              </a:rPr>
              <a:t> discontinue participant for AE Grade 3 or 4. </a:t>
            </a:r>
          </a:p>
          <a:p>
            <a:endParaRPr lang="en-US" dirty="0"/>
          </a:p>
        </p:txBody>
      </p:sp>
    </p:spTree>
    <p:extLst>
      <p:ext uri="{BB962C8B-B14F-4D97-AF65-F5344CB8AC3E}">
        <p14:creationId xmlns:p14="http://schemas.microsoft.com/office/powerpoint/2010/main" val="1395757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Rectangle 7">
            <a:extLst>
              <a:ext uri="{FF2B5EF4-FFF2-40B4-BE49-F238E27FC236}">
                <a16:creationId xmlns:a16="http://schemas.microsoft.com/office/drawing/2014/main" id="{D70130DC-F780-43D2-B26A-92EACD78951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9">
            <a:extLst>
              <a:ext uri="{FF2B5EF4-FFF2-40B4-BE49-F238E27FC236}">
                <a16:creationId xmlns:a16="http://schemas.microsoft.com/office/drawing/2014/main" id="{17676E0E-5B44-4166-8EDD-CFDBAC622C2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201"/>
            <a:ext cx="11298933"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29F39BF3-61A4-46C1-AED0-89B8C5750B22}"/>
              </a:ext>
            </a:extLst>
          </p:cNvPr>
          <p:cNvSpPr>
            <a:spLocks noGrp="1"/>
          </p:cNvSpPr>
          <p:nvPr>
            <p:ph type="title"/>
          </p:nvPr>
        </p:nvSpPr>
        <p:spPr>
          <a:xfrm>
            <a:off x="581192" y="641653"/>
            <a:ext cx="11029616" cy="1095560"/>
          </a:xfrm>
        </p:spPr>
        <p:txBody>
          <a:bodyPr anchor="t">
            <a:normAutofit/>
          </a:bodyPr>
          <a:lstStyle/>
          <a:p>
            <a:r>
              <a:rPr lang="en-US" dirty="0">
                <a:solidFill>
                  <a:schemeClr val="accent2"/>
                </a:solidFill>
              </a:rPr>
              <a:t>Scheduling Scenarios</a:t>
            </a:r>
          </a:p>
        </p:txBody>
      </p:sp>
      <p:sp>
        <p:nvSpPr>
          <p:cNvPr id="3" name="Content Placeholder 2">
            <a:extLst>
              <a:ext uri="{FF2B5EF4-FFF2-40B4-BE49-F238E27FC236}">
                <a16:creationId xmlns:a16="http://schemas.microsoft.com/office/drawing/2014/main" id="{67076F1B-C0CD-4109-A7EF-81E7B4CEB642}"/>
              </a:ext>
            </a:extLst>
          </p:cNvPr>
          <p:cNvSpPr>
            <a:spLocks noGrp="1"/>
          </p:cNvSpPr>
          <p:nvPr>
            <p:ph idx="1"/>
          </p:nvPr>
        </p:nvSpPr>
        <p:spPr>
          <a:xfrm>
            <a:off x="581193" y="1282445"/>
            <a:ext cx="11029615" cy="5668567"/>
          </a:xfrm>
        </p:spPr>
        <p:txBody>
          <a:bodyPr>
            <a:normAutofit/>
          </a:bodyPr>
          <a:lstStyle/>
          <a:p>
            <a:pPr marL="0" indent="0">
              <a:lnSpc>
                <a:spcPct val="90000"/>
              </a:lnSpc>
              <a:buNone/>
            </a:pPr>
            <a:r>
              <a:rPr lang="en-US" sz="1900" b="1" dirty="0">
                <a:solidFill>
                  <a:schemeClr val="accent2">
                    <a:lumMod val="50000"/>
                  </a:schemeClr>
                </a:solidFill>
              </a:rPr>
              <a:t>What to do </a:t>
            </a:r>
            <a:r>
              <a:rPr lang="en-US" sz="1900" b="1">
                <a:solidFill>
                  <a:schemeClr val="accent2">
                    <a:lumMod val="50000"/>
                  </a:schemeClr>
                </a:solidFill>
              </a:rPr>
              <a:t>when a </a:t>
            </a:r>
            <a:r>
              <a:rPr lang="en-US" sz="1900" b="1" dirty="0">
                <a:solidFill>
                  <a:schemeClr val="accent2">
                    <a:lumMod val="50000"/>
                  </a:schemeClr>
                </a:solidFill>
              </a:rPr>
              <a:t>Participant….</a:t>
            </a:r>
          </a:p>
          <a:p>
            <a:pPr marL="457200" indent="-457200">
              <a:lnSpc>
                <a:spcPct val="90000"/>
              </a:lnSpc>
              <a:buFont typeface="+mj-lt"/>
              <a:buAutoNum type="arabicPeriod"/>
            </a:pPr>
            <a:endParaRPr lang="en-US" sz="1900" b="1" dirty="0">
              <a:solidFill>
                <a:schemeClr val="accent2">
                  <a:lumMod val="50000"/>
                </a:schemeClr>
              </a:solidFill>
            </a:endParaRPr>
          </a:p>
          <a:p>
            <a:pPr marL="342900" indent="-342900">
              <a:lnSpc>
                <a:spcPct val="90000"/>
              </a:lnSpc>
              <a:buFont typeface="+mj-lt"/>
              <a:buAutoNum type="arabicPeriod"/>
            </a:pPr>
            <a:r>
              <a:rPr lang="en-US" sz="1900" dirty="0">
                <a:solidFill>
                  <a:schemeClr val="accent2">
                    <a:lumMod val="50000"/>
                  </a:schemeClr>
                </a:solidFill>
              </a:rPr>
              <a:t>Misses a Dosing Visit (V 3, 5, or 7)</a:t>
            </a:r>
          </a:p>
          <a:p>
            <a:pPr marL="666900" lvl="1" indent="-342900">
              <a:lnSpc>
                <a:spcPct val="90000"/>
              </a:lnSpc>
              <a:buFont typeface="+mj-lt"/>
              <a:buAutoNum type="arabicPeriod"/>
            </a:pPr>
            <a:r>
              <a:rPr lang="en-US" sz="1900">
                <a:solidFill>
                  <a:schemeClr val="accent2"/>
                </a:solidFill>
              </a:rPr>
              <a:t>DO NOT MAKE-UP &amp; TERMINATE: </a:t>
            </a:r>
            <a:r>
              <a:rPr lang="en-US" sz="1900">
                <a:solidFill>
                  <a:schemeClr val="accent6">
                    <a:lumMod val="50000"/>
                  </a:schemeClr>
                </a:solidFill>
              </a:rPr>
              <a:t>Participant </a:t>
            </a:r>
            <a:r>
              <a:rPr lang="en-US" sz="1900" dirty="0">
                <a:solidFill>
                  <a:schemeClr val="accent6">
                    <a:lumMod val="50000"/>
                  </a:schemeClr>
                </a:solidFill>
              </a:rPr>
              <a:t>will miss that dose and therefore </a:t>
            </a:r>
            <a:r>
              <a:rPr lang="en-US" sz="1900" u="sng" dirty="0">
                <a:solidFill>
                  <a:schemeClr val="accent6">
                    <a:lumMod val="50000"/>
                  </a:schemeClr>
                </a:solidFill>
              </a:rPr>
              <a:t>cannot proceed</a:t>
            </a:r>
            <a:r>
              <a:rPr lang="en-US" sz="1900" dirty="0">
                <a:solidFill>
                  <a:schemeClr val="accent6">
                    <a:lumMod val="50000"/>
                  </a:schemeClr>
                </a:solidFill>
              </a:rPr>
              <a:t> for the next dose in the sequence </a:t>
            </a:r>
            <a:r>
              <a:rPr lang="en-US" sz="1900" dirty="0">
                <a:solidFill>
                  <a:schemeClr val="accent6">
                    <a:lumMod val="50000"/>
                  </a:schemeClr>
                </a:solidFill>
                <a:sym typeface="Wingdings" panose="05000000000000000000" pitchFamily="2" charset="2"/>
              </a:rPr>
              <a:t> Terminate participant from Study</a:t>
            </a:r>
          </a:p>
          <a:p>
            <a:pPr marL="666900" lvl="1" indent="-342900">
              <a:lnSpc>
                <a:spcPct val="90000"/>
              </a:lnSpc>
              <a:buFont typeface="+mj-lt"/>
              <a:buAutoNum type="arabicPeriod"/>
            </a:pPr>
            <a:endParaRPr lang="en-US" sz="1900" dirty="0">
              <a:solidFill>
                <a:schemeClr val="accent2">
                  <a:lumMod val="50000"/>
                </a:schemeClr>
              </a:solidFill>
              <a:sym typeface="Wingdings" panose="05000000000000000000" pitchFamily="2" charset="2"/>
            </a:endParaRPr>
          </a:p>
          <a:p>
            <a:pPr marL="342900" indent="-342900">
              <a:lnSpc>
                <a:spcPct val="90000"/>
              </a:lnSpc>
              <a:buFont typeface="+mj-lt"/>
              <a:buAutoNum type="arabicPeriod"/>
            </a:pPr>
            <a:r>
              <a:rPr lang="en-US" sz="1900" dirty="0">
                <a:solidFill>
                  <a:schemeClr val="accent2">
                    <a:lumMod val="50000"/>
                  </a:schemeClr>
                </a:solidFill>
                <a:sym typeface="Wingdings" panose="05000000000000000000" pitchFamily="2" charset="2"/>
              </a:rPr>
              <a:t>Completes a Dosing Visit, but misses </a:t>
            </a:r>
            <a:r>
              <a:rPr lang="en-US" sz="1900">
                <a:solidFill>
                  <a:schemeClr val="accent2">
                    <a:lumMod val="50000"/>
                  </a:schemeClr>
                </a:solidFill>
                <a:sym typeface="Wingdings" panose="05000000000000000000" pitchFamily="2" charset="2"/>
              </a:rPr>
              <a:t>the 24-hr </a:t>
            </a:r>
            <a:r>
              <a:rPr lang="en-US" sz="1900" dirty="0">
                <a:solidFill>
                  <a:schemeClr val="accent2">
                    <a:lumMod val="50000"/>
                  </a:schemeClr>
                </a:solidFill>
                <a:sym typeface="Wingdings" panose="05000000000000000000" pitchFamily="2" charset="2"/>
              </a:rPr>
              <a:t>Post-Dosing Visit (+20-28 </a:t>
            </a:r>
            <a:r>
              <a:rPr lang="en-US" sz="1900">
                <a:solidFill>
                  <a:schemeClr val="accent2">
                    <a:lumMod val="50000"/>
                  </a:schemeClr>
                </a:solidFill>
                <a:sym typeface="Wingdings" panose="05000000000000000000" pitchFamily="2" charset="2"/>
              </a:rPr>
              <a:t>hr</a:t>
            </a:r>
            <a:r>
              <a:rPr lang="en-US" sz="1900" dirty="0">
                <a:solidFill>
                  <a:schemeClr val="accent2">
                    <a:lumMod val="50000"/>
                  </a:schemeClr>
                </a:solidFill>
                <a:sym typeface="Wingdings" panose="05000000000000000000" pitchFamily="2" charset="2"/>
              </a:rPr>
              <a:t> window after Dosing Visit)</a:t>
            </a:r>
          </a:p>
          <a:p>
            <a:pPr marL="666900" lvl="1" indent="-342900">
              <a:lnSpc>
                <a:spcPct val="90000"/>
              </a:lnSpc>
              <a:buFont typeface="+mj-lt"/>
              <a:buAutoNum type="arabicPeriod"/>
            </a:pPr>
            <a:r>
              <a:rPr lang="en-US" sz="1900">
                <a:solidFill>
                  <a:schemeClr val="accent2"/>
                </a:solidFill>
              </a:rPr>
              <a:t>MAKE-UP VISIT &amp; RETAIN: </a:t>
            </a:r>
            <a:r>
              <a:rPr lang="en-US" sz="1900">
                <a:solidFill>
                  <a:schemeClr val="accent6">
                    <a:lumMod val="50000"/>
                  </a:schemeClr>
                </a:solidFill>
              </a:rPr>
              <a:t>Make every effort to make up the missed visit and required study procedures (as soon as possible and ideally within 48 hours) at an interim visit, and retain the participant for his/her remaining scheduled study follow-up visits. Safety evaluations are critical!</a:t>
            </a:r>
          </a:p>
          <a:p>
            <a:pPr marL="936900" lvl="2" indent="-342900">
              <a:lnSpc>
                <a:spcPct val="90000"/>
              </a:lnSpc>
              <a:buFont typeface="+mj-lt"/>
              <a:buAutoNum type="arabicPeriod"/>
            </a:pPr>
            <a:r>
              <a:rPr lang="en-US" sz="1600">
                <a:solidFill>
                  <a:schemeClr val="accent6">
                    <a:lumMod val="50000"/>
                  </a:schemeClr>
                </a:solidFill>
              </a:rPr>
              <a:t>If participant </a:t>
            </a:r>
            <a:r>
              <a:rPr lang="en-US" sz="1600" u="sng">
                <a:solidFill>
                  <a:schemeClr val="accent6">
                    <a:lumMod val="50000"/>
                  </a:schemeClr>
                </a:solidFill>
              </a:rPr>
              <a:t>does not</a:t>
            </a:r>
            <a:r>
              <a:rPr lang="en-US" sz="1600">
                <a:solidFill>
                  <a:schemeClr val="accent6">
                    <a:lumMod val="50000"/>
                  </a:schemeClr>
                </a:solidFill>
              </a:rPr>
              <a:t> make up the missed visit with 48 hours of dose administration, no PK sampling will be done (i.e. exclude the 24-hr PK blood sample and, if assigned to the 24-hr post-dose sampling timepoint, the rectal/pelvic PK/PD samples). </a:t>
            </a:r>
            <a:endParaRPr lang="en-US" sz="1900">
              <a:solidFill>
                <a:schemeClr val="accent2">
                  <a:lumMod val="50000"/>
                </a:schemeClr>
              </a:solidFill>
            </a:endParaRPr>
          </a:p>
          <a:p>
            <a:pPr marL="342900" indent="-342900">
              <a:lnSpc>
                <a:spcPct val="90000"/>
              </a:lnSpc>
              <a:buFont typeface="+mj-lt"/>
              <a:buAutoNum type="arabicPeriod"/>
            </a:pPr>
            <a:r>
              <a:rPr lang="en-US" sz="1900">
                <a:solidFill>
                  <a:schemeClr val="accent2">
                    <a:lumMod val="50000"/>
                  </a:schemeClr>
                </a:solidFill>
              </a:rPr>
              <a:t>Misses </a:t>
            </a:r>
            <a:r>
              <a:rPr lang="en-US" sz="1900" dirty="0">
                <a:solidFill>
                  <a:schemeClr val="accent2">
                    <a:lumMod val="50000"/>
                  </a:schemeClr>
                </a:solidFill>
              </a:rPr>
              <a:t>the assigned </a:t>
            </a:r>
            <a:r>
              <a:rPr lang="en-US" sz="1900">
                <a:solidFill>
                  <a:schemeClr val="accent2">
                    <a:lumMod val="50000"/>
                  </a:schemeClr>
                </a:solidFill>
              </a:rPr>
              <a:t>48-hr Post-Dosing Visit </a:t>
            </a:r>
            <a:r>
              <a:rPr lang="en-US" sz="1900" dirty="0">
                <a:solidFill>
                  <a:schemeClr val="accent2">
                    <a:lumMod val="50000"/>
                  </a:schemeClr>
                </a:solidFill>
                <a:sym typeface="Wingdings" panose="05000000000000000000" pitchFamily="2" charset="2"/>
              </a:rPr>
              <a:t>(+44-52 </a:t>
            </a:r>
            <a:r>
              <a:rPr lang="en-US" sz="1900">
                <a:solidFill>
                  <a:schemeClr val="accent2">
                    <a:lumMod val="50000"/>
                  </a:schemeClr>
                </a:solidFill>
                <a:sym typeface="Wingdings" panose="05000000000000000000" pitchFamily="2" charset="2"/>
              </a:rPr>
              <a:t>hr</a:t>
            </a:r>
            <a:r>
              <a:rPr lang="en-US" sz="1900" dirty="0">
                <a:solidFill>
                  <a:schemeClr val="accent2">
                    <a:lumMod val="50000"/>
                  </a:schemeClr>
                </a:solidFill>
                <a:sym typeface="Wingdings" panose="05000000000000000000" pitchFamily="2" charset="2"/>
              </a:rPr>
              <a:t> window after Dosing Visit)</a:t>
            </a:r>
          </a:p>
          <a:p>
            <a:pPr marL="666900" lvl="1" indent="-342900">
              <a:lnSpc>
                <a:spcPct val="90000"/>
              </a:lnSpc>
              <a:buFont typeface="+mj-lt"/>
              <a:buAutoNum type="arabicPeriod"/>
            </a:pPr>
            <a:r>
              <a:rPr lang="en-US" sz="1900">
                <a:solidFill>
                  <a:schemeClr val="accent2"/>
                </a:solidFill>
              </a:rPr>
              <a:t>DO NOT MAKE-UP, BUT RETAIN: </a:t>
            </a:r>
            <a:r>
              <a:rPr lang="en-US" sz="1900">
                <a:solidFill>
                  <a:schemeClr val="accent6">
                    <a:lumMod val="50000"/>
                  </a:schemeClr>
                </a:solidFill>
              </a:rPr>
              <a:t>Participant will miss the visit and not make it up.  Retain the participant for his/her remaining scheduled study follow-up visits. </a:t>
            </a:r>
            <a:endParaRPr lang="en-US" sz="1900" dirty="0">
              <a:solidFill>
                <a:schemeClr val="accent6">
                  <a:lumMod val="50000"/>
                </a:schemeClr>
              </a:solidFill>
              <a:sym typeface="Wingdings" panose="05000000000000000000" pitchFamily="2" charset="2"/>
            </a:endParaRPr>
          </a:p>
          <a:p>
            <a:pPr>
              <a:lnSpc>
                <a:spcPct val="90000"/>
              </a:lnSpc>
            </a:pPr>
            <a:endParaRPr lang="en-US" sz="1900" dirty="0">
              <a:solidFill>
                <a:schemeClr val="accent2">
                  <a:lumMod val="50000"/>
                </a:schemeClr>
              </a:solidFill>
            </a:endParaRPr>
          </a:p>
        </p:txBody>
      </p:sp>
    </p:spTree>
    <p:extLst>
      <p:ext uri="{BB962C8B-B14F-4D97-AF65-F5344CB8AC3E}">
        <p14:creationId xmlns:p14="http://schemas.microsoft.com/office/powerpoint/2010/main" val="2455433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AAB50-DF45-41CE-BD6E-4C6A3EE38AE1}"/>
              </a:ext>
            </a:extLst>
          </p:cNvPr>
          <p:cNvSpPr>
            <a:spLocks noGrp="1"/>
          </p:cNvSpPr>
          <p:nvPr>
            <p:ph type="title"/>
          </p:nvPr>
        </p:nvSpPr>
        <p:spPr/>
        <p:txBody>
          <a:bodyPr/>
          <a:lstStyle/>
          <a:p>
            <a:r>
              <a:rPr lang="en-US" dirty="0"/>
              <a:t>Dosing Visits (V 3, 5,  and 7)</a:t>
            </a:r>
          </a:p>
        </p:txBody>
      </p:sp>
      <p:graphicFrame>
        <p:nvGraphicFramePr>
          <p:cNvPr id="4" name="Content Placeholder 4">
            <a:extLst>
              <a:ext uri="{FF2B5EF4-FFF2-40B4-BE49-F238E27FC236}">
                <a16:creationId xmlns:a16="http://schemas.microsoft.com/office/drawing/2014/main" id="{0DEE8ABE-3C65-4625-993A-D950A06B3853}"/>
              </a:ext>
            </a:extLst>
          </p:cNvPr>
          <p:cNvGraphicFramePr>
            <a:graphicFrameLocks noGrp="1"/>
          </p:cNvGraphicFramePr>
          <p:nvPr>
            <p:ph idx="1"/>
            <p:extLst>
              <p:ext uri="{D42A27DB-BD31-4B8C-83A1-F6EECF244321}">
                <p14:modId xmlns:p14="http://schemas.microsoft.com/office/powerpoint/2010/main" val="118556717"/>
              </p:ext>
            </p:extLst>
          </p:nvPr>
        </p:nvGraphicFramePr>
        <p:xfrm>
          <a:off x="581191" y="1807026"/>
          <a:ext cx="11142723" cy="4941147"/>
        </p:xfrm>
        <a:graphic>
          <a:graphicData uri="http://schemas.openxmlformats.org/drawingml/2006/table">
            <a:tbl>
              <a:tblPr bandRow="1">
                <a:tableStyleId>{21E4AEA4-8DFA-4A89-87EB-49C32662AFE0}</a:tableStyleId>
              </a:tblPr>
              <a:tblGrid>
                <a:gridCol w="1701921">
                  <a:extLst>
                    <a:ext uri="{9D8B030D-6E8A-4147-A177-3AD203B41FA5}">
                      <a16:colId xmlns:a16="http://schemas.microsoft.com/office/drawing/2014/main" val="562586913"/>
                    </a:ext>
                  </a:extLst>
                </a:gridCol>
                <a:gridCol w="9440802">
                  <a:extLst>
                    <a:ext uri="{9D8B030D-6E8A-4147-A177-3AD203B41FA5}">
                      <a16:colId xmlns:a16="http://schemas.microsoft.com/office/drawing/2014/main" val="4152267262"/>
                    </a:ext>
                  </a:extLst>
                </a:gridCol>
              </a:tblGrid>
              <a:tr h="428174">
                <a:tc>
                  <a:txBody>
                    <a:bodyPr/>
                    <a:lstStyle/>
                    <a:p>
                      <a:r>
                        <a:rPr lang="en-US" sz="1600" b="1" dirty="0">
                          <a:solidFill>
                            <a:schemeClr val="accent5">
                              <a:lumMod val="50000"/>
                            </a:schemeClr>
                          </a:solidFill>
                        </a:rPr>
                        <a:t>Administrative</a:t>
                      </a:r>
                    </a:p>
                  </a:txBody>
                  <a:tcPr/>
                </a:tc>
                <a:tc>
                  <a:txBody>
                    <a:bodyPr/>
                    <a:lstStyle/>
                    <a:p>
                      <a:r>
                        <a:rPr lang="en-US" sz="1600" dirty="0"/>
                        <a:t>Co-enrollment check, update locator, schedule next visit,</a:t>
                      </a:r>
                      <a:r>
                        <a:rPr lang="en-US" sz="1600" baseline="0" dirty="0"/>
                        <a:t> provide reimbursement, offer condoms</a:t>
                      </a:r>
                      <a:endParaRPr lang="en-US" sz="1600" dirty="0"/>
                    </a:p>
                  </a:txBody>
                  <a:tcPr/>
                </a:tc>
                <a:extLst>
                  <a:ext uri="{0D108BD9-81ED-4DB2-BD59-A6C34878D82A}">
                    <a16:rowId xmlns:a16="http://schemas.microsoft.com/office/drawing/2014/main" val="3482882256"/>
                  </a:ext>
                </a:extLst>
              </a:tr>
              <a:tr h="418596">
                <a:tc>
                  <a:txBody>
                    <a:bodyPr/>
                    <a:lstStyle/>
                    <a:p>
                      <a:r>
                        <a:rPr lang="en-US" sz="1600" b="1" dirty="0">
                          <a:solidFill>
                            <a:schemeClr val="accent5">
                              <a:lumMod val="50000"/>
                            </a:schemeClr>
                          </a:solidFill>
                        </a:rPr>
                        <a:t>Behavioral</a:t>
                      </a:r>
                    </a:p>
                  </a:txBody>
                  <a:tcPr/>
                </a:tc>
                <a:tc>
                  <a:txBody>
                    <a:bodyPr/>
                    <a:lstStyle/>
                    <a:p>
                      <a:r>
                        <a:rPr lang="en-US" sz="1600" dirty="0"/>
                        <a:t>WSI via CASI</a:t>
                      </a:r>
                    </a:p>
                  </a:txBody>
                  <a:tcPr/>
                </a:tc>
                <a:extLst>
                  <a:ext uri="{0D108BD9-81ED-4DB2-BD59-A6C34878D82A}">
                    <a16:rowId xmlns:a16="http://schemas.microsoft.com/office/drawing/2014/main" val="4227768943"/>
                  </a:ext>
                </a:extLst>
              </a:tr>
              <a:tr h="460900">
                <a:tc>
                  <a:txBody>
                    <a:bodyPr/>
                    <a:lstStyle/>
                    <a:p>
                      <a:r>
                        <a:rPr lang="en-US" sz="1600" b="1" dirty="0">
                          <a:solidFill>
                            <a:schemeClr val="accent5">
                              <a:lumMod val="50000"/>
                            </a:schemeClr>
                          </a:solidFill>
                        </a:rPr>
                        <a:t>Counseling</a:t>
                      </a:r>
                    </a:p>
                  </a:txBody>
                  <a:tcPr/>
                </a:tc>
                <a:tc>
                  <a:txBody>
                    <a:bodyPr/>
                    <a:lstStyle/>
                    <a:p>
                      <a:r>
                        <a:rPr lang="en-US" sz="1600" dirty="0"/>
                        <a:t>Protocol Counseling (Contraceptive</a:t>
                      </a:r>
                      <a:r>
                        <a:rPr lang="en-US" sz="1600" baseline="0" dirty="0"/>
                        <a:t> </a:t>
                      </a:r>
                      <a:r>
                        <a:rPr lang="en-US" sz="1600" b="1" baseline="0" dirty="0">
                          <a:solidFill>
                            <a:schemeClr val="accent1">
                              <a:lumMod val="50000"/>
                              <a:lumOff val="50000"/>
                            </a:schemeClr>
                          </a:solidFill>
                        </a:rPr>
                        <a:t>♂</a:t>
                      </a:r>
                      <a:r>
                        <a:rPr lang="en-US" sz="1400" b="1" baseline="0" dirty="0">
                          <a:solidFill>
                            <a:schemeClr val="accent1"/>
                          </a:solidFill>
                        </a:rPr>
                        <a:t>,  </a:t>
                      </a:r>
                      <a:r>
                        <a:rPr lang="en-US" sz="1600" kern="1200" baseline="0" dirty="0">
                          <a:solidFill>
                            <a:schemeClr val="dk1"/>
                          </a:solidFill>
                          <a:latin typeface="+mn-lt"/>
                          <a:ea typeface="+mn-ea"/>
                          <a:cs typeface="+mn-cs"/>
                        </a:rPr>
                        <a:t>Product Use, and </a:t>
                      </a:r>
                      <a:r>
                        <a:rPr lang="en-US" sz="1600" baseline="0" dirty="0"/>
                        <a:t>Protocol Adherence)</a:t>
                      </a:r>
                    </a:p>
                  </a:txBody>
                  <a:tcPr/>
                </a:tc>
                <a:extLst>
                  <a:ext uri="{0D108BD9-81ED-4DB2-BD59-A6C34878D82A}">
                    <a16:rowId xmlns:a16="http://schemas.microsoft.com/office/drawing/2014/main" val="2417795084"/>
                  </a:ext>
                </a:extLst>
              </a:tr>
              <a:tr h="14347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b="1" dirty="0">
                          <a:solidFill>
                            <a:schemeClr val="accent5">
                              <a:lumMod val="50000"/>
                            </a:schemeClr>
                          </a:solidFill>
                        </a:rPr>
                        <a:t>Clinical</a:t>
                      </a:r>
                    </a:p>
                    <a:p>
                      <a:endParaRPr lang="en-US" sz="1600" b="1" dirty="0">
                        <a:solidFill>
                          <a:schemeClr val="accent5">
                            <a:lumMod val="50000"/>
                          </a:schemeClr>
                        </a:solidFill>
                      </a:endParaRPr>
                    </a:p>
                  </a:txBody>
                  <a:tcPr/>
                </a:tc>
                <a:tc>
                  <a:txBody>
                    <a:bodyPr/>
                    <a:lstStyle/>
                    <a:p>
                      <a:r>
                        <a:rPr lang="en-US" sz="1600" dirty="0"/>
                        <a:t>Review/update medical/menstrual</a:t>
                      </a:r>
                      <a:r>
                        <a:rPr lang="en-US" sz="1600" b="1" baseline="0" dirty="0">
                          <a:solidFill>
                            <a:schemeClr val="accent1">
                              <a:lumMod val="50000"/>
                              <a:lumOff val="50000"/>
                            </a:schemeClr>
                          </a:solidFill>
                        </a:rPr>
                        <a:t>♂</a:t>
                      </a:r>
                      <a:r>
                        <a:rPr lang="en-US" sz="1600" dirty="0"/>
                        <a:t>/meds</a:t>
                      </a:r>
                      <a:r>
                        <a:rPr lang="en-US" sz="1600" baseline="0" dirty="0"/>
                        <a:t> history</a:t>
                      </a:r>
                    </a:p>
                    <a:p>
                      <a:r>
                        <a:rPr lang="en-US" sz="1600" baseline="0" dirty="0"/>
                        <a:t>Assess AEs</a:t>
                      </a:r>
                    </a:p>
                    <a:p>
                      <a:r>
                        <a:rPr lang="en-US" sz="1600" i="1" baseline="0" dirty="0">
                          <a:solidFill>
                            <a:schemeClr val="accent6">
                              <a:lumMod val="75000"/>
                            </a:schemeClr>
                          </a:solidFill>
                        </a:rPr>
                        <a:t>Targeted Physical Exam </a:t>
                      </a:r>
                    </a:p>
                    <a:p>
                      <a:r>
                        <a:rPr lang="en-US" sz="1600" baseline="0" dirty="0"/>
                        <a:t>Rectal Exam, </a:t>
                      </a:r>
                      <a:r>
                        <a:rPr lang="en-US" sz="1600" i="1" baseline="0" dirty="0">
                          <a:solidFill>
                            <a:schemeClr val="accent6">
                              <a:lumMod val="75000"/>
                            </a:schemeClr>
                          </a:solidFill>
                        </a:rPr>
                        <a:t>Pelvic Exam</a:t>
                      </a:r>
                      <a:r>
                        <a:rPr lang="en-US" sz="1600" b="1" baseline="0" dirty="0">
                          <a:solidFill>
                            <a:schemeClr val="accent1">
                              <a:lumMod val="50000"/>
                              <a:lumOff val="50000"/>
                            </a:schemeClr>
                          </a:solidFill>
                        </a:rPr>
                        <a:t>♂</a:t>
                      </a:r>
                      <a:r>
                        <a:rPr lang="en-US" sz="1400" b="1" baseline="0" dirty="0">
                          <a:solidFill>
                            <a:schemeClr val="accent6">
                              <a:lumMod val="75000"/>
                            </a:schemeClr>
                          </a:solidFill>
                        </a:rPr>
                        <a:t> </a:t>
                      </a:r>
                      <a:r>
                        <a:rPr lang="en-US" sz="1600" b="1" i="0" baseline="0" dirty="0">
                          <a:solidFill>
                            <a:schemeClr val="accent6">
                              <a:lumMod val="75000"/>
                            </a:schemeClr>
                          </a:solidFill>
                          <a:latin typeface="Arial" panose="020B0604020202020204" pitchFamily="34" charset="0"/>
                          <a:cs typeface="Arial" panose="020B0604020202020204" pitchFamily="34" charset="0"/>
                        </a:rPr>
                        <a:t>,</a:t>
                      </a:r>
                      <a:r>
                        <a:rPr lang="en-US" sz="1600" i="1" baseline="0" dirty="0">
                          <a:solidFill>
                            <a:schemeClr val="accent6">
                              <a:lumMod val="75000"/>
                            </a:schemeClr>
                          </a:solidFill>
                        </a:rPr>
                        <a:t> Male Genital</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600" i="0" baseline="0" dirty="0"/>
                        <a:t>Evaluate/provide findings; </a:t>
                      </a:r>
                      <a:r>
                        <a:rPr lang="en-US" sz="1600" i="1" baseline="0" dirty="0">
                          <a:solidFill>
                            <a:schemeClr val="accent6">
                              <a:lumMod val="75000"/>
                            </a:schemeClr>
                          </a:solidFill>
                        </a:rPr>
                        <a:t>RX/refer for RTI/UTI/STI</a:t>
                      </a:r>
                      <a:endParaRPr lang="en-US" sz="1600" i="1" dirty="0">
                        <a:solidFill>
                          <a:schemeClr val="accent6">
                            <a:lumMod val="75000"/>
                          </a:schemeClr>
                        </a:solidFill>
                      </a:endParaRPr>
                    </a:p>
                  </a:txBody>
                  <a:tcPr/>
                </a:tc>
                <a:extLst>
                  <a:ext uri="{0D108BD9-81ED-4DB2-BD59-A6C34878D82A}">
                    <a16:rowId xmlns:a16="http://schemas.microsoft.com/office/drawing/2014/main" val="2008164694"/>
                  </a:ext>
                </a:extLst>
              </a:tr>
              <a:tr h="1753473">
                <a:tc>
                  <a:txBody>
                    <a:bodyPr/>
                    <a:lstStyle/>
                    <a:p>
                      <a:r>
                        <a:rPr lang="en-US" sz="1600" b="1" dirty="0">
                          <a:solidFill>
                            <a:schemeClr val="accent5">
                              <a:lumMod val="50000"/>
                            </a:schemeClr>
                          </a:solidFill>
                        </a:rPr>
                        <a:t>Laboratory</a:t>
                      </a:r>
                    </a:p>
                  </a:txBody>
                  <a:tcPr/>
                </a:tc>
                <a:tc>
                  <a:txBody>
                    <a:bodyPr/>
                    <a:lstStyle/>
                    <a:p>
                      <a:r>
                        <a:rPr lang="en-US" sz="1600" i="1" dirty="0"/>
                        <a:t>Pharyngeal – </a:t>
                      </a:r>
                      <a:r>
                        <a:rPr lang="en-US" sz="1600" i="1" dirty="0">
                          <a:solidFill>
                            <a:schemeClr val="accent6">
                              <a:lumMod val="75000"/>
                            </a:schemeClr>
                          </a:solidFill>
                        </a:rPr>
                        <a:t>NAAT for GC/CT</a:t>
                      </a:r>
                    </a:p>
                    <a:p>
                      <a:r>
                        <a:rPr lang="en-US" sz="1600" dirty="0"/>
                        <a:t>Blood – PK, Creatinine, </a:t>
                      </a:r>
                      <a:r>
                        <a:rPr lang="en-US" sz="1600" i="1" dirty="0">
                          <a:solidFill>
                            <a:schemeClr val="accent6">
                              <a:lumMod val="75000"/>
                            </a:schemeClr>
                          </a:solidFill>
                        </a:rPr>
                        <a:t>CBC</a:t>
                      </a:r>
                      <a:r>
                        <a:rPr lang="en-US" sz="1600" i="1" baseline="0" dirty="0">
                          <a:solidFill>
                            <a:schemeClr val="accent6">
                              <a:lumMod val="75000"/>
                            </a:schemeClr>
                          </a:solidFill>
                        </a:rPr>
                        <a:t> w/ platelets/diff.,  AST/ALT/ Syphilis</a:t>
                      </a:r>
                    </a:p>
                    <a:p>
                      <a:r>
                        <a:rPr lang="en-US" sz="1600" baseline="0" dirty="0"/>
                        <a:t>Pelvic</a:t>
                      </a:r>
                      <a:r>
                        <a:rPr lang="en-US" sz="1400" b="1" baseline="0" dirty="0">
                          <a:solidFill>
                            <a:schemeClr val="accent1">
                              <a:lumMod val="50000"/>
                              <a:lumOff val="50000"/>
                            </a:schemeClr>
                          </a:solidFill>
                        </a:rPr>
                        <a:t>♂</a:t>
                      </a:r>
                      <a:r>
                        <a:rPr lang="en-US" sz="1400" b="1" baseline="0" dirty="0">
                          <a:solidFill>
                            <a:schemeClr val="accent1"/>
                          </a:solidFill>
                        </a:rPr>
                        <a:t> </a:t>
                      </a:r>
                      <a:r>
                        <a:rPr lang="en-US" sz="1600" baseline="0" dirty="0"/>
                        <a:t> – </a:t>
                      </a:r>
                      <a:r>
                        <a:rPr lang="en-US" sz="1600" baseline="0" dirty="0">
                          <a:solidFill>
                            <a:schemeClr val="accent5">
                              <a:lumMod val="75000"/>
                            </a:schemeClr>
                          </a:solidFill>
                        </a:rPr>
                        <a:t>VF for PK, </a:t>
                      </a:r>
                      <a:r>
                        <a:rPr lang="en-US" sz="1600" i="1" baseline="0" dirty="0">
                          <a:solidFill>
                            <a:schemeClr val="accent6">
                              <a:lumMod val="75000"/>
                            </a:schemeClr>
                          </a:solidFill>
                        </a:rPr>
                        <a:t>NAAT for GC/CT/TV</a:t>
                      </a:r>
                    </a:p>
                    <a:p>
                      <a:r>
                        <a:rPr lang="en-US" sz="1600" baseline="0" dirty="0"/>
                        <a:t>Anorectal – </a:t>
                      </a:r>
                      <a:r>
                        <a:rPr lang="en-US" sz="1600" baseline="0" dirty="0">
                          <a:solidFill>
                            <a:schemeClr val="accent5">
                              <a:lumMod val="75000"/>
                            </a:schemeClr>
                          </a:solidFill>
                        </a:rPr>
                        <a:t>rectal enema effluent for PD, rectal tissue for PK/PD/histology/archive, rectal fluid for PK/PD, </a:t>
                      </a:r>
                      <a:r>
                        <a:rPr lang="en-US" sz="1600" i="1" baseline="0" dirty="0">
                          <a:solidFill>
                            <a:schemeClr val="accent6">
                              <a:lumMod val="75000"/>
                            </a:schemeClr>
                          </a:solidFill>
                        </a:rPr>
                        <a:t>NAAT for GC/CT, HSV 1/2</a:t>
                      </a:r>
                      <a:endParaRPr lang="en-US" sz="1600" baseline="0" dirty="0">
                        <a:solidFill>
                          <a:schemeClr val="accent6">
                            <a:lumMod val="75000"/>
                          </a:schemeClr>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600" i="0" baseline="0" dirty="0">
                          <a:solidFill>
                            <a:schemeClr val="tx1"/>
                          </a:solidFill>
                        </a:rPr>
                        <a:t>Urine – Qual hCG</a:t>
                      </a:r>
                      <a:r>
                        <a:rPr lang="en-US" sz="1600" b="1" baseline="0" dirty="0">
                          <a:solidFill>
                            <a:schemeClr val="accent1">
                              <a:lumMod val="50000"/>
                              <a:lumOff val="50000"/>
                            </a:schemeClr>
                          </a:solidFill>
                        </a:rPr>
                        <a:t>♂</a:t>
                      </a:r>
                      <a:r>
                        <a:rPr lang="en-US" sz="1600" b="1" baseline="0" dirty="0">
                          <a:solidFill>
                            <a:schemeClr val="accent6">
                              <a:lumMod val="75000"/>
                            </a:schemeClr>
                          </a:solidFill>
                        </a:rPr>
                        <a:t>,</a:t>
                      </a:r>
                      <a:r>
                        <a:rPr lang="en-US" sz="1400" b="1" baseline="0" dirty="0">
                          <a:solidFill>
                            <a:schemeClr val="accent6">
                              <a:lumMod val="75000"/>
                            </a:schemeClr>
                          </a:solidFill>
                        </a:rPr>
                        <a:t> </a:t>
                      </a:r>
                      <a:r>
                        <a:rPr lang="en-US" sz="1600" i="1" dirty="0">
                          <a:solidFill>
                            <a:schemeClr val="accent6">
                              <a:lumMod val="75000"/>
                            </a:schemeClr>
                          </a:solidFill>
                        </a:rPr>
                        <a:t>NAAT for GC/CT, urine dipstick/culture</a:t>
                      </a:r>
                    </a:p>
                    <a:p>
                      <a:endParaRPr lang="en-US" sz="1600" b="1" i="0" baseline="0" dirty="0">
                        <a:solidFill>
                          <a:schemeClr val="accent6">
                            <a:lumMod val="75000"/>
                          </a:schemeClr>
                        </a:solidFill>
                      </a:endParaRPr>
                    </a:p>
                  </a:txBody>
                  <a:tcPr/>
                </a:tc>
                <a:extLst>
                  <a:ext uri="{0D108BD9-81ED-4DB2-BD59-A6C34878D82A}">
                    <a16:rowId xmlns:a16="http://schemas.microsoft.com/office/drawing/2014/main" val="2852532918"/>
                  </a:ext>
                </a:extLst>
              </a:tr>
              <a:tr h="400431">
                <a:tc>
                  <a:txBody>
                    <a:bodyPr/>
                    <a:lstStyle/>
                    <a:p>
                      <a:r>
                        <a:rPr lang="en-US" sz="1600" b="1" dirty="0">
                          <a:solidFill>
                            <a:schemeClr val="accent5">
                              <a:lumMod val="50000"/>
                            </a:schemeClr>
                          </a:solidFill>
                        </a:rPr>
                        <a:t>Study Product</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baseline="0" dirty="0"/>
                        <a:t>Administer study gel dose (4ml, 16 ml, 32 ml)</a:t>
                      </a:r>
                    </a:p>
                  </a:txBody>
                  <a:tcPr/>
                </a:tc>
                <a:extLst>
                  <a:ext uri="{0D108BD9-81ED-4DB2-BD59-A6C34878D82A}">
                    <a16:rowId xmlns:a16="http://schemas.microsoft.com/office/drawing/2014/main" val="2121895250"/>
                  </a:ext>
                </a:extLst>
              </a:tr>
            </a:tbl>
          </a:graphicData>
        </a:graphic>
      </p:graphicFrame>
      <p:sp>
        <p:nvSpPr>
          <p:cNvPr id="5" name="TextBox 4">
            <a:extLst>
              <a:ext uri="{FF2B5EF4-FFF2-40B4-BE49-F238E27FC236}">
                <a16:creationId xmlns:a16="http://schemas.microsoft.com/office/drawing/2014/main" id="{EA3C9BDF-A87D-4587-B302-56F8DD84EBA0}"/>
              </a:ext>
            </a:extLst>
          </p:cNvPr>
          <p:cNvSpPr txBox="1"/>
          <p:nvPr/>
        </p:nvSpPr>
        <p:spPr>
          <a:xfrm>
            <a:off x="7638566" y="3345896"/>
            <a:ext cx="3874169" cy="1138773"/>
          </a:xfrm>
          <a:prstGeom prst="rect">
            <a:avLst/>
          </a:prstGeom>
          <a:noFill/>
          <a:ln>
            <a:solidFill>
              <a:schemeClr val="tx1"/>
            </a:solidFill>
          </a:ln>
        </p:spPr>
        <p:txBody>
          <a:bodyPr wrap="square" rtlCol="0">
            <a:spAutoFit/>
          </a:bodyPr>
          <a:lstStyle/>
          <a:p>
            <a:r>
              <a:rPr lang="en-US" i="1" dirty="0">
                <a:solidFill>
                  <a:schemeClr val="accent6">
                    <a:lumMod val="75000"/>
                  </a:schemeClr>
                </a:solidFill>
              </a:rPr>
              <a:t>*If indicated</a:t>
            </a:r>
          </a:p>
          <a:p>
            <a:r>
              <a:rPr lang="en-US" b="1" dirty="0">
                <a:solidFill>
                  <a:schemeClr val="accent1">
                    <a:lumMod val="50000"/>
                    <a:lumOff val="50000"/>
                  </a:schemeClr>
                </a:solidFill>
              </a:rPr>
              <a:t>♂</a:t>
            </a:r>
            <a:r>
              <a:rPr lang="en-US" b="1" i="1" dirty="0">
                <a:solidFill>
                  <a:schemeClr val="accent6">
                    <a:lumMod val="75000"/>
                  </a:schemeClr>
                </a:solidFill>
              </a:rPr>
              <a:t> </a:t>
            </a:r>
            <a:r>
              <a:rPr lang="en-US" sz="1600" b="1" i="1" dirty="0">
                <a:solidFill>
                  <a:schemeClr val="accent1">
                    <a:lumMod val="50000"/>
                    <a:lumOff val="50000"/>
                  </a:schemeClr>
                </a:solidFill>
              </a:rPr>
              <a:t>= female ppts only</a:t>
            </a:r>
          </a:p>
          <a:p>
            <a:r>
              <a:rPr lang="en-US" sz="1600" i="1" dirty="0">
                <a:solidFill>
                  <a:schemeClr val="accent5">
                    <a:lumMod val="75000"/>
                  </a:schemeClr>
                </a:solidFill>
              </a:rPr>
              <a:t>If assigned to 0.5-1 hr, 1.5-3 hr, or 3.5-5 time point assignment</a:t>
            </a:r>
            <a:endParaRPr lang="en-US" dirty="0">
              <a:solidFill>
                <a:schemeClr val="accent5">
                  <a:lumMod val="75000"/>
                </a:schemeClr>
              </a:solidFill>
            </a:endParaRPr>
          </a:p>
        </p:txBody>
      </p:sp>
    </p:spTree>
    <p:extLst>
      <p:ext uri="{BB962C8B-B14F-4D97-AF65-F5344CB8AC3E}">
        <p14:creationId xmlns:p14="http://schemas.microsoft.com/office/powerpoint/2010/main" val="3512036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AAB50-DF45-41CE-BD6E-4C6A3EE38AE1}"/>
              </a:ext>
            </a:extLst>
          </p:cNvPr>
          <p:cNvSpPr>
            <a:spLocks noGrp="1"/>
          </p:cNvSpPr>
          <p:nvPr>
            <p:ph type="title"/>
          </p:nvPr>
        </p:nvSpPr>
        <p:spPr/>
        <p:txBody>
          <a:bodyPr/>
          <a:lstStyle/>
          <a:p>
            <a:r>
              <a:rPr lang="en-US"/>
              <a:t>24-hr </a:t>
            </a:r>
            <a:r>
              <a:rPr lang="en-US" dirty="0"/>
              <a:t>Post-Dosing Visits (V 4, 6 and 8)</a:t>
            </a:r>
          </a:p>
        </p:txBody>
      </p:sp>
      <p:graphicFrame>
        <p:nvGraphicFramePr>
          <p:cNvPr id="4" name="Content Placeholder 4">
            <a:extLst>
              <a:ext uri="{FF2B5EF4-FFF2-40B4-BE49-F238E27FC236}">
                <a16:creationId xmlns:a16="http://schemas.microsoft.com/office/drawing/2014/main" id="{0DEE8ABE-3C65-4625-993A-D950A06B3853}"/>
              </a:ext>
            </a:extLst>
          </p:cNvPr>
          <p:cNvGraphicFramePr>
            <a:graphicFrameLocks noGrp="1"/>
          </p:cNvGraphicFramePr>
          <p:nvPr>
            <p:ph idx="1"/>
            <p:extLst>
              <p:ext uri="{D42A27DB-BD31-4B8C-83A1-F6EECF244321}">
                <p14:modId xmlns:p14="http://schemas.microsoft.com/office/powerpoint/2010/main" val="2021734722"/>
              </p:ext>
            </p:extLst>
          </p:nvPr>
        </p:nvGraphicFramePr>
        <p:xfrm>
          <a:off x="455288" y="1852509"/>
          <a:ext cx="11333822" cy="4600528"/>
        </p:xfrm>
        <a:graphic>
          <a:graphicData uri="http://schemas.openxmlformats.org/drawingml/2006/table">
            <a:tbl>
              <a:tblPr bandRow="1">
                <a:tableStyleId>{7DF18680-E054-41AD-8BC1-D1AEF772440D}</a:tableStyleId>
              </a:tblPr>
              <a:tblGrid>
                <a:gridCol w="1734459">
                  <a:extLst>
                    <a:ext uri="{9D8B030D-6E8A-4147-A177-3AD203B41FA5}">
                      <a16:colId xmlns:a16="http://schemas.microsoft.com/office/drawing/2014/main" val="562586913"/>
                    </a:ext>
                  </a:extLst>
                </a:gridCol>
                <a:gridCol w="9599363">
                  <a:extLst>
                    <a:ext uri="{9D8B030D-6E8A-4147-A177-3AD203B41FA5}">
                      <a16:colId xmlns:a16="http://schemas.microsoft.com/office/drawing/2014/main" val="4152267262"/>
                    </a:ext>
                  </a:extLst>
                </a:gridCol>
              </a:tblGrid>
              <a:tr h="532475">
                <a:tc>
                  <a:txBody>
                    <a:bodyPr/>
                    <a:lstStyle/>
                    <a:p>
                      <a:r>
                        <a:rPr lang="en-US" sz="1600" b="1" dirty="0">
                          <a:solidFill>
                            <a:schemeClr val="accent6">
                              <a:lumMod val="50000"/>
                            </a:schemeClr>
                          </a:solidFill>
                        </a:rPr>
                        <a:t>Administrative</a:t>
                      </a:r>
                    </a:p>
                  </a:txBody>
                  <a:tcPr/>
                </a:tc>
                <a:tc>
                  <a:txBody>
                    <a:bodyPr/>
                    <a:lstStyle/>
                    <a:p>
                      <a:r>
                        <a:rPr lang="en-US" sz="1600" dirty="0"/>
                        <a:t>Co-enrollment check, update locator, schedule next visit,</a:t>
                      </a:r>
                      <a:r>
                        <a:rPr lang="en-US" sz="1600" baseline="0" dirty="0"/>
                        <a:t> provide reimbursement</a:t>
                      </a:r>
                      <a:r>
                        <a:rPr lang="en-US" sz="1600" baseline="0"/>
                        <a:t>, </a:t>
                      </a:r>
                      <a:endParaRPr lang="en-US" sz="1600" dirty="0"/>
                    </a:p>
                  </a:txBody>
                  <a:tcPr/>
                </a:tc>
                <a:extLst>
                  <a:ext uri="{0D108BD9-81ED-4DB2-BD59-A6C34878D82A}">
                    <a16:rowId xmlns:a16="http://schemas.microsoft.com/office/drawing/2014/main" val="3482882256"/>
                  </a:ext>
                </a:extLst>
              </a:tr>
              <a:tr h="467982">
                <a:tc>
                  <a:txBody>
                    <a:bodyPr/>
                    <a:lstStyle/>
                    <a:p>
                      <a:r>
                        <a:rPr lang="en-US" sz="1600" b="1" dirty="0">
                          <a:solidFill>
                            <a:schemeClr val="accent6">
                              <a:lumMod val="50000"/>
                            </a:schemeClr>
                          </a:solidFill>
                        </a:rPr>
                        <a:t>Behavioral</a:t>
                      </a:r>
                    </a:p>
                  </a:txBody>
                  <a:tcPr/>
                </a:tc>
                <a:tc>
                  <a:txBody>
                    <a:bodyPr/>
                    <a:lstStyle/>
                    <a:p>
                      <a:r>
                        <a:rPr lang="en-US" sz="1600" dirty="0"/>
                        <a:t>IDI (Visit 8 ONLY)</a:t>
                      </a:r>
                    </a:p>
                  </a:txBody>
                  <a:tcPr/>
                </a:tc>
                <a:extLst>
                  <a:ext uri="{0D108BD9-81ED-4DB2-BD59-A6C34878D82A}">
                    <a16:rowId xmlns:a16="http://schemas.microsoft.com/office/drawing/2014/main" val="4227768943"/>
                  </a:ext>
                </a:extLst>
              </a:tr>
              <a:tr h="670845">
                <a:tc>
                  <a:txBody>
                    <a:bodyPr/>
                    <a:lstStyle/>
                    <a:p>
                      <a:r>
                        <a:rPr lang="en-US" sz="1600" b="1" dirty="0">
                          <a:solidFill>
                            <a:schemeClr val="accent6">
                              <a:lumMod val="50000"/>
                            </a:schemeClr>
                          </a:solidFill>
                        </a:rPr>
                        <a:t>Counseling</a:t>
                      </a:r>
                    </a:p>
                  </a:txBody>
                  <a:tcPr/>
                </a:tc>
                <a:tc>
                  <a:txBody>
                    <a:bodyPr/>
                    <a:lstStyle/>
                    <a:p>
                      <a:r>
                        <a:rPr lang="en-US" sz="1600"/>
                        <a:t>Protocol Counseling (Contraceptive</a:t>
                      </a:r>
                      <a:r>
                        <a:rPr lang="en-US" sz="1600" baseline="0"/>
                        <a:t> </a:t>
                      </a:r>
                      <a:r>
                        <a:rPr lang="en-US" sz="1600" b="1" baseline="0">
                          <a:solidFill>
                            <a:schemeClr val="accent1">
                              <a:lumMod val="50000"/>
                              <a:lumOff val="50000"/>
                            </a:schemeClr>
                          </a:solidFill>
                        </a:rPr>
                        <a:t>♂</a:t>
                      </a:r>
                      <a:r>
                        <a:rPr lang="en-US" sz="1400" b="1" baseline="0">
                          <a:solidFill>
                            <a:schemeClr val="accent1"/>
                          </a:solidFill>
                        </a:rPr>
                        <a:t> </a:t>
                      </a:r>
                      <a:r>
                        <a:rPr lang="en-US" sz="1600" kern="1200" baseline="0">
                          <a:solidFill>
                            <a:schemeClr val="dk1"/>
                          </a:solidFill>
                          <a:latin typeface="+mn-lt"/>
                          <a:ea typeface="+mn-ea"/>
                          <a:cs typeface="+mn-cs"/>
                        </a:rPr>
                        <a:t>and </a:t>
                      </a:r>
                      <a:r>
                        <a:rPr lang="en-US" sz="1600" baseline="0"/>
                        <a:t>Protocol Adherence)</a:t>
                      </a:r>
                    </a:p>
                    <a:p>
                      <a:r>
                        <a:rPr lang="en-US" sz="1600" baseline="0"/>
                        <a:t>HIV </a:t>
                      </a:r>
                      <a:r>
                        <a:rPr lang="en-US" sz="1600" baseline="0" dirty="0"/>
                        <a:t>Pre-/Post-Test/STI Risk Reduction (Visit 8 ONLY)</a:t>
                      </a:r>
                    </a:p>
                  </a:txBody>
                  <a:tcPr/>
                </a:tc>
                <a:extLst>
                  <a:ext uri="{0D108BD9-81ED-4DB2-BD59-A6C34878D82A}">
                    <a16:rowId xmlns:a16="http://schemas.microsoft.com/office/drawing/2014/main" val="2417795084"/>
                  </a:ext>
                </a:extLst>
              </a:tr>
              <a:tr h="137474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b="1" dirty="0">
                          <a:solidFill>
                            <a:schemeClr val="accent6">
                              <a:lumMod val="50000"/>
                            </a:schemeClr>
                          </a:solidFill>
                        </a:rPr>
                        <a:t>Clinical</a:t>
                      </a:r>
                    </a:p>
                    <a:p>
                      <a:endParaRPr lang="en-US" sz="1600" b="1" dirty="0">
                        <a:solidFill>
                          <a:schemeClr val="accent6">
                            <a:lumMod val="50000"/>
                          </a:schemeClr>
                        </a:solidFill>
                      </a:endParaRPr>
                    </a:p>
                  </a:txBody>
                  <a:tcPr/>
                </a:tc>
                <a:tc>
                  <a:txBody>
                    <a:bodyPr/>
                    <a:lstStyle/>
                    <a:p>
                      <a:r>
                        <a:rPr lang="en-US" sz="1600" dirty="0"/>
                        <a:t>Review/update medical/menstrual/meds</a:t>
                      </a:r>
                      <a:r>
                        <a:rPr lang="en-US" sz="1600" baseline="0" dirty="0"/>
                        <a:t> history</a:t>
                      </a:r>
                    </a:p>
                    <a:p>
                      <a:r>
                        <a:rPr lang="en-US" sz="1600" baseline="0" dirty="0"/>
                        <a:t>Assess AEs</a:t>
                      </a:r>
                    </a:p>
                    <a:p>
                      <a:r>
                        <a:rPr lang="en-US" sz="1600" i="1" baseline="0" dirty="0">
                          <a:solidFill>
                            <a:schemeClr val="accent6">
                              <a:lumMod val="75000"/>
                            </a:schemeClr>
                          </a:solidFill>
                        </a:rPr>
                        <a:t>Targeted Physical Exam </a:t>
                      </a:r>
                    </a:p>
                    <a:p>
                      <a:r>
                        <a:rPr lang="en-US" sz="1600" baseline="0" dirty="0"/>
                        <a:t>Rectal Exam, </a:t>
                      </a:r>
                      <a:r>
                        <a:rPr lang="en-US" sz="1600" i="1" kern="1200" baseline="0" dirty="0">
                          <a:solidFill>
                            <a:schemeClr val="accent6">
                              <a:lumMod val="75000"/>
                            </a:schemeClr>
                          </a:solidFill>
                          <a:latin typeface="+mn-lt"/>
                          <a:ea typeface="+mn-ea"/>
                          <a:cs typeface="+mn-cs"/>
                        </a:rPr>
                        <a:t>Pelvic Exam</a:t>
                      </a:r>
                      <a:r>
                        <a:rPr lang="en-US" sz="1600" b="1" baseline="0" dirty="0">
                          <a:solidFill>
                            <a:schemeClr val="accent1">
                              <a:lumMod val="50000"/>
                              <a:lumOff val="50000"/>
                            </a:schemeClr>
                          </a:solidFill>
                        </a:rPr>
                        <a:t>♂</a:t>
                      </a:r>
                      <a:r>
                        <a:rPr lang="en-US" sz="1600" i="1" kern="1200" baseline="0" dirty="0">
                          <a:solidFill>
                            <a:schemeClr val="accent6">
                              <a:lumMod val="75000"/>
                            </a:schemeClr>
                          </a:solidFill>
                          <a:latin typeface="+mn-lt"/>
                          <a:ea typeface="+mn-ea"/>
                          <a:cs typeface="+mn-cs"/>
                        </a:rPr>
                        <a:t>, Male Genital</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600" baseline="0" dirty="0"/>
                        <a:t>Evaluate/provide findings; </a:t>
                      </a:r>
                      <a:r>
                        <a:rPr lang="en-US" sz="1600" i="1" kern="1200" baseline="0" dirty="0">
                          <a:solidFill>
                            <a:schemeClr val="accent6">
                              <a:lumMod val="75000"/>
                            </a:schemeClr>
                          </a:solidFill>
                          <a:latin typeface="+mn-lt"/>
                          <a:ea typeface="+mn-ea"/>
                          <a:cs typeface="+mn-cs"/>
                        </a:rPr>
                        <a:t>RX/refer for RTI/UTI/STI</a:t>
                      </a:r>
                    </a:p>
                  </a:txBody>
                  <a:tcPr/>
                </a:tc>
                <a:extLst>
                  <a:ext uri="{0D108BD9-81ED-4DB2-BD59-A6C34878D82A}">
                    <a16:rowId xmlns:a16="http://schemas.microsoft.com/office/drawing/2014/main" val="2008164694"/>
                  </a:ext>
                </a:extLst>
              </a:tr>
              <a:tr h="1312713">
                <a:tc>
                  <a:txBody>
                    <a:bodyPr/>
                    <a:lstStyle/>
                    <a:p>
                      <a:r>
                        <a:rPr lang="en-US" sz="1600" b="1" dirty="0">
                          <a:solidFill>
                            <a:schemeClr val="accent6">
                              <a:lumMod val="50000"/>
                            </a:schemeClr>
                          </a:solidFill>
                        </a:rPr>
                        <a:t>Laboratory</a:t>
                      </a:r>
                    </a:p>
                  </a:txBody>
                  <a:tcPr/>
                </a:tc>
                <a:tc>
                  <a:txBody>
                    <a:bodyPr/>
                    <a:lstStyle/>
                    <a:p>
                      <a:r>
                        <a:rPr lang="en-US" sz="1600" i="1" kern="1200" dirty="0">
                          <a:solidFill>
                            <a:schemeClr val="accent6">
                              <a:lumMod val="75000"/>
                            </a:schemeClr>
                          </a:solidFill>
                          <a:latin typeface="+mn-lt"/>
                          <a:ea typeface="+mn-ea"/>
                          <a:cs typeface="+mn-cs"/>
                        </a:rPr>
                        <a:t>Pharyngeal – NAAT </a:t>
                      </a:r>
                      <a:r>
                        <a:rPr lang="en-US" sz="1600" i="1" dirty="0">
                          <a:solidFill>
                            <a:schemeClr val="accent6">
                              <a:lumMod val="75000"/>
                            </a:schemeClr>
                          </a:solidFill>
                        </a:rPr>
                        <a:t>for GC/CT</a:t>
                      </a:r>
                    </a:p>
                    <a:p>
                      <a:r>
                        <a:rPr lang="en-US" sz="1600" dirty="0"/>
                        <a:t>Blood – </a:t>
                      </a:r>
                      <a:r>
                        <a:rPr lang="en-US" sz="1600" dirty="0">
                          <a:solidFill>
                            <a:schemeClr val="tx1"/>
                          </a:solidFill>
                        </a:rPr>
                        <a:t>PK,</a:t>
                      </a:r>
                      <a:r>
                        <a:rPr lang="en-US" sz="1600" dirty="0">
                          <a:solidFill>
                            <a:schemeClr val="accent5">
                              <a:lumMod val="75000"/>
                            </a:schemeClr>
                          </a:solidFill>
                        </a:rPr>
                        <a:t> </a:t>
                      </a:r>
                      <a:r>
                        <a:rPr lang="en-US" sz="1600" dirty="0"/>
                        <a:t>Creatinine</a:t>
                      </a:r>
                      <a:r>
                        <a:rPr lang="en-US" sz="1600" i="0" dirty="0">
                          <a:solidFill>
                            <a:schemeClr val="tx1"/>
                          </a:solidFill>
                        </a:rPr>
                        <a:t>/</a:t>
                      </a:r>
                      <a:r>
                        <a:rPr lang="en-US" sz="1600" i="0" baseline="0" dirty="0">
                          <a:solidFill>
                            <a:schemeClr val="tx1"/>
                          </a:solidFill>
                        </a:rPr>
                        <a:t>AST/ALT</a:t>
                      </a:r>
                      <a:r>
                        <a:rPr lang="en-US" sz="1600" i="0" dirty="0">
                          <a:solidFill>
                            <a:schemeClr val="tx1"/>
                          </a:solidFill>
                        </a:rPr>
                        <a:t>,  CBC</a:t>
                      </a:r>
                      <a:r>
                        <a:rPr lang="en-US" sz="1600" i="0" baseline="0" dirty="0">
                          <a:solidFill>
                            <a:schemeClr val="tx1"/>
                          </a:solidFill>
                        </a:rPr>
                        <a:t> w/ platelets/diff</a:t>
                      </a:r>
                      <a:r>
                        <a:rPr lang="en-US" sz="1600" i="0" baseline="0">
                          <a:solidFill>
                            <a:schemeClr val="tx1"/>
                          </a:solidFill>
                        </a:rPr>
                        <a:t>., HIV-1/2 (V8 ONLY), </a:t>
                      </a:r>
                      <a:r>
                        <a:rPr lang="en-US" sz="1600" i="1" baseline="0" dirty="0">
                          <a:solidFill>
                            <a:schemeClr val="accent6">
                              <a:lumMod val="75000"/>
                            </a:schemeClr>
                          </a:solidFill>
                        </a:rPr>
                        <a:t>Syphilis</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600" baseline="0" dirty="0"/>
                        <a:t>Pelvic</a:t>
                      </a:r>
                      <a:r>
                        <a:rPr lang="en-US" sz="1600" b="1" baseline="0" dirty="0">
                          <a:solidFill>
                            <a:schemeClr val="accent1">
                              <a:lumMod val="50000"/>
                              <a:lumOff val="50000"/>
                            </a:schemeClr>
                          </a:solidFill>
                        </a:rPr>
                        <a:t>♂</a:t>
                      </a:r>
                      <a:r>
                        <a:rPr lang="en-US" sz="1600" baseline="0" dirty="0"/>
                        <a:t> – </a:t>
                      </a:r>
                      <a:r>
                        <a:rPr lang="en-US" sz="1600" baseline="0" dirty="0">
                          <a:solidFill>
                            <a:schemeClr val="accent5">
                              <a:lumMod val="75000"/>
                            </a:schemeClr>
                          </a:solidFill>
                        </a:rPr>
                        <a:t>VF for PK, </a:t>
                      </a:r>
                      <a:r>
                        <a:rPr lang="en-US" sz="1600" i="1" baseline="0" dirty="0">
                          <a:solidFill>
                            <a:schemeClr val="accent6">
                              <a:lumMod val="75000"/>
                            </a:schemeClr>
                          </a:solidFill>
                        </a:rPr>
                        <a:t>NAAT for GC/CT/TV</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600" baseline="0" dirty="0"/>
                        <a:t>Anorectal – Anal Swab for HPV,  </a:t>
                      </a:r>
                      <a:r>
                        <a:rPr lang="en-US" sz="1600" baseline="0" dirty="0">
                          <a:solidFill>
                            <a:schemeClr val="accent5">
                              <a:lumMod val="75000"/>
                            </a:schemeClr>
                          </a:solidFill>
                        </a:rPr>
                        <a:t>Rectal enema effluent for PD, Rectal tissue for PK/PD/histology/archive, Rectal fluid (PK/PD), </a:t>
                      </a:r>
                      <a:r>
                        <a:rPr lang="en-US" sz="1600" i="1" baseline="0" dirty="0">
                          <a:solidFill>
                            <a:schemeClr val="accent6">
                              <a:lumMod val="75000"/>
                            </a:schemeClr>
                          </a:solidFill>
                        </a:rPr>
                        <a:t>NAAT for GC</a:t>
                      </a:r>
                      <a:r>
                        <a:rPr lang="en-US" sz="1600" i="1" baseline="0">
                          <a:solidFill>
                            <a:schemeClr val="accent6">
                              <a:lumMod val="75000"/>
                            </a:schemeClr>
                          </a:solidFill>
                        </a:rPr>
                        <a:t>/CT, HSV 1/2</a:t>
                      </a:r>
                      <a:endParaRPr lang="en-US" sz="1600" baseline="0" dirty="0">
                        <a:solidFill>
                          <a:schemeClr val="accent6">
                            <a:lumMod val="75000"/>
                          </a:schemeClr>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600" i="1" baseline="0" dirty="0">
                          <a:solidFill>
                            <a:schemeClr val="accent6">
                              <a:lumMod val="75000"/>
                            </a:schemeClr>
                          </a:solidFill>
                        </a:rPr>
                        <a:t>Urine –</a:t>
                      </a:r>
                      <a:r>
                        <a:rPr lang="en-US" sz="1600" i="1" dirty="0">
                          <a:solidFill>
                            <a:schemeClr val="accent6">
                              <a:lumMod val="75000"/>
                            </a:schemeClr>
                          </a:solidFill>
                        </a:rPr>
                        <a:t>NAAT for GC/CT, Urine dipstick/culture</a:t>
                      </a:r>
                    </a:p>
                  </a:txBody>
                  <a:tcPr/>
                </a:tc>
                <a:extLst>
                  <a:ext uri="{0D108BD9-81ED-4DB2-BD59-A6C34878D82A}">
                    <a16:rowId xmlns:a16="http://schemas.microsoft.com/office/drawing/2014/main" val="2852532918"/>
                  </a:ext>
                </a:extLst>
              </a:tr>
            </a:tbl>
          </a:graphicData>
        </a:graphic>
      </p:graphicFrame>
      <p:sp>
        <p:nvSpPr>
          <p:cNvPr id="5" name="TextBox 4">
            <a:extLst>
              <a:ext uri="{FF2B5EF4-FFF2-40B4-BE49-F238E27FC236}">
                <a16:creationId xmlns:a16="http://schemas.microsoft.com/office/drawing/2014/main" id="{33E0D7E1-55B6-47E7-BB89-8DBF88F5FABB}"/>
              </a:ext>
            </a:extLst>
          </p:cNvPr>
          <p:cNvSpPr txBox="1"/>
          <p:nvPr/>
        </p:nvSpPr>
        <p:spPr>
          <a:xfrm>
            <a:off x="7844589" y="3941283"/>
            <a:ext cx="3766219" cy="892552"/>
          </a:xfrm>
          <a:prstGeom prst="rect">
            <a:avLst/>
          </a:prstGeom>
          <a:noFill/>
          <a:ln>
            <a:solidFill>
              <a:schemeClr val="tx1"/>
            </a:solidFill>
          </a:ln>
        </p:spPr>
        <p:txBody>
          <a:bodyPr wrap="square" rtlCol="0">
            <a:spAutoFit/>
          </a:bodyPr>
          <a:lstStyle/>
          <a:p>
            <a:r>
              <a:rPr lang="en-US" i="1" dirty="0">
                <a:solidFill>
                  <a:schemeClr val="accent6">
                    <a:lumMod val="75000"/>
                  </a:schemeClr>
                </a:solidFill>
              </a:rPr>
              <a:t>*If indicated</a:t>
            </a:r>
          </a:p>
          <a:p>
            <a:r>
              <a:rPr lang="en-US" b="1" dirty="0">
                <a:solidFill>
                  <a:schemeClr val="accent1">
                    <a:lumMod val="50000"/>
                    <a:lumOff val="50000"/>
                  </a:schemeClr>
                </a:solidFill>
              </a:rPr>
              <a:t>♂</a:t>
            </a:r>
            <a:r>
              <a:rPr lang="en-US" b="1" i="1" dirty="0">
                <a:solidFill>
                  <a:schemeClr val="accent6">
                    <a:lumMod val="75000"/>
                  </a:schemeClr>
                </a:solidFill>
              </a:rPr>
              <a:t> </a:t>
            </a:r>
            <a:r>
              <a:rPr lang="en-US" b="1" i="1" dirty="0">
                <a:solidFill>
                  <a:schemeClr val="accent1">
                    <a:lumMod val="50000"/>
                    <a:lumOff val="50000"/>
                  </a:schemeClr>
                </a:solidFill>
              </a:rPr>
              <a:t>= female ppts only</a:t>
            </a:r>
            <a:endParaRPr lang="en-US" b="1" i="1" dirty="0">
              <a:solidFill>
                <a:schemeClr val="accent6">
                  <a:lumMod val="75000"/>
                </a:schemeClr>
              </a:solidFill>
            </a:endParaRPr>
          </a:p>
          <a:p>
            <a:r>
              <a:rPr lang="en-US" sz="1600" i="1" dirty="0">
                <a:solidFill>
                  <a:schemeClr val="accent5">
                    <a:lumMod val="75000"/>
                  </a:schemeClr>
                </a:solidFill>
              </a:rPr>
              <a:t>If assigned to 24-hr post-dose time-point</a:t>
            </a:r>
          </a:p>
        </p:txBody>
      </p:sp>
      <p:sp>
        <p:nvSpPr>
          <p:cNvPr id="6" name="Rectangle 5">
            <a:extLst>
              <a:ext uri="{FF2B5EF4-FFF2-40B4-BE49-F238E27FC236}">
                <a16:creationId xmlns:a16="http://schemas.microsoft.com/office/drawing/2014/main" id="{3E635FCA-C469-4372-989B-F4C49A90A5ED}"/>
              </a:ext>
            </a:extLst>
          </p:cNvPr>
          <p:cNvSpPr/>
          <p:nvPr/>
        </p:nvSpPr>
        <p:spPr>
          <a:xfrm>
            <a:off x="7591926" y="792626"/>
            <a:ext cx="3789948" cy="923330"/>
          </a:xfrm>
          <a:prstGeom prst="rect">
            <a:avLst/>
          </a:prstGeom>
        </p:spPr>
        <p:txBody>
          <a:bodyPr wrap="square">
            <a:spAutoFit/>
          </a:bodyPr>
          <a:lstStyle/>
          <a:p>
            <a:r>
              <a:rPr lang="en-US" b="1" dirty="0">
                <a:solidFill>
                  <a:schemeClr val="bg1"/>
                </a:solidFill>
              </a:rPr>
              <a:t>Serves as Early Termination Visit</a:t>
            </a:r>
            <a:r>
              <a:rPr lang="en-US" dirty="0">
                <a:solidFill>
                  <a:schemeClr val="bg1"/>
                </a:solidFill>
              </a:rPr>
              <a:t>: Complete all procedures and Study Discontinuation CRF</a:t>
            </a:r>
          </a:p>
        </p:txBody>
      </p:sp>
    </p:spTree>
    <p:extLst>
      <p:ext uri="{BB962C8B-B14F-4D97-AF65-F5344CB8AC3E}">
        <p14:creationId xmlns:p14="http://schemas.microsoft.com/office/powerpoint/2010/main" val="3670767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AAB50-DF45-41CE-BD6E-4C6A3EE38AE1}"/>
              </a:ext>
            </a:extLst>
          </p:cNvPr>
          <p:cNvSpPr>
            <a:spLocks noGrp="1"/>
          </p:cNvSpPr>
          <p:nvPr>
            <p:ph type="title"/>
          </p:nvPr>
        </p:nvSpPr>
        <p:spPr/>
        <p:txBody>
          <a:bodyPr/>
          <a:lstStyle/>
          <a:p>
            <a:r>
              <a:rPr lang="en-US"/>
              <a:t>48-hr </a:t>
            </a:r>
            <a:r>
              <a:rPr lang="en-US" dirty="0"/>
              <a:t>Post-Dosing Visits (V 4a</a:t>
            </a:r>
            <a:r>
              <a:rPr lang="en-US" cap="none" dirty="0"/>
              <a:t>, </a:t>
            </a:r>
            <a:r>
              <a:rPr lang="en-US" dirty="0"/>
              <a:t>6a </a:t>
            </a:r>
            <a:r>
              <a:rPr lang="en-US" u="sng" dirty="0"/>
              <a:t>OR</a:t>
            </a:r>
            <a:r>
              <a:rPr lang="en-US" dirty="0"/>
              <a:t> 8a * per assignment)</a:t>
            </a:r>
          </a:p>
        </p:txBody>
      </p:sp>
      <p:graphicFrame>
        <p:nvGraphicFramePr>
          <p:cNvPr id="4" name="Content Placeholder 4">
            <a:extLst>
              <a:ext uri="{FF2B5EF4-FFF2-40B4-BE49-F238E27FC236}">
                <a16:creationId xmlns:a16="http://schemas.microsoft.com/office/drawing/2014/main" id="{0DEE8ABE-3C65-4625-993A-D950A06B3853}"/>
              </a:ext>
            </a:extLst>
          </p:cNvPr>
          <p:cNvGraphicFramePr>
            <a:graphicFrameLocks noGrp="1"/>
          </p:cNvGraphicFramePr>
          <p:nvPr>
            <p:ph idx="1"/>
            <p:extLst>
              <p:ext uri="{D42A27DB-BD31-4B8C-83A1-F6EECF244321}">
                <p14:modId xmlns:p14="http://schemas.microsoft.com/office/powerpoint/2010/main" val="3084052661"/>
              </p:ext>
            </p:extLst>
          </p:nvPr>
        </p:nvGraphicFramePr>
        <p:xfrm>
          <a:off x="455288" y="1852508"/>
          <a:ext cx="11333822" cy="4604734"/>
        </p:xfrm>
        <a:graphic>
          <a:graphicData uri="http://schemas.openxmlformats.org/drawingml/2006/table">
            <a:tbl>
              <a:tblPr bandRow="1">
                <a:tableStyleId>{93296810-A885-4BE3-A3E7-6D5BEEA58F35}</a:tableStyleId>
              </a:tblPr>
              <a:tblGrid>
                <a:gridCol w="1686333">
                  <a:extLst>
                    <a:ext uri="{9D8B030D-6E8A-4147-A177-3AD203B41FA5}">
                      <a16:colId xmlns:a16="http://schemas.microsoft.com/office/drawing/2014/main" val="562586913"/>
                    </a:ext>
                  </a:extLst>
                </a:gridCol>
                <a:gridCol w="9647489">
                  <a:extLst>
                    <a:ext uri="{9D8B030D-6E8A-4147-A177-3AD203B41FA5}">
                      <a16:colId xmlns:a16="http://schemas.microsoft.com/office/drawing/2014/main" val="4152267262"/>
                    </a:ext>
                  </a:extLst>
                </a:gridCol>
              </a:tblGrid>
              <a:tr h="554952">
                <a:tc>
                  <a:txBody>
                    <a:bodyPr/>
                    <a:lstStyle/>
                    <a:p>
                      <a:r>
                        <a:rPr lang="en-US" sz="1600" b="1" dirty="0">
                          <a:solidFill>
                            <a:schemeClr val="accent6">
                              <a:lumMod val="75000"/>
                            </a:schemeClr>
                          </a:solidFill>
                        </a:rPr>
                        <a:t>Administrative</a:t>
                      </a:r>
                    </a:p>
                  </a:txBody>
                  <a:tcPr/>
                </a:tc>
                <a:tc>
                  <a:txBody>
                    <a:bodyPr/>
                    <a:lstStyle/>
                    <a:p>
                      <a:r>
                        <a:rPr lang="en-US" sz="1600" dirty="0"/>
                        <a:t>Co-enrollment check, update locator, schedule next visit,</a:t>
                      </a:r>
                      <a:r>
                        <a:rPr lang="en-US" sz="1600" baseline="0" dirty="0"/>
                        <a:t> provide reimbursement, offer condoms</a:t>
                      </a:r>
                      <a:endParaRPr lang="en-US" sz="1600" dirty="0"/>
                    </a:p>
                  </a:txBody>
                  <a:tcPr/>
                </a:tc>
                <a:extLst>
                  <a:ext uri="{0D108BD9-81ED-4DB2-BD59-A6C34878D82A}">
                    <a16:rowId xmlns:a16="http://schemas.microsoft.com/office/drawing/2014/main" val="3482882256"/>
                  </a:ext>
                </a:extLst>
              </a:tr>
              <a:tr h="487737">
                <a:tc>
                  <a:txBody>
                    <a:bodyPr/>
                    <a:lstStyle/>
                    <a:p>
                      <a:r>
                        <a:rPr lang="en-US" sz="1600" b="1" dirty="0">
                          <a:solidFill>
                            <a:schemeClr val="accent6">
                              <a:lumMod val="75000"/>
                            </a:schemeClr>
                          </a:solidFill>
                        </a:rPr>
                        <a:t>Behavioral</a:t>
                      </a:r>
                    </a:p>
                  </a:txBody>
                  <a:tcPr/>
                </a:tc>
                <a:tc>
                  <a:txBody>
                    <a:bodyPr/>
                    <a:lstStyle/>
                    <a:p>
                      <a:r>
                        <a:rPr lang="en-US" sz="1600" dirty="0"/>
                        <a:t>NONE</a:t>
                      </a:r>
                    </a:p>
                  </a:txBody>
                  <a:tcPr/>
                </a:tc>
                <a:extLst>
                  <a:ext uri="{0D108BD9-81ED-4DB2-BD59-A6C34878D82A}">
                    <a16:rowId xmlns:a16="http://schemas.microsoft.com/office/drawing/2014/main" val="4227768943"/>
                  </a:ext>
                </a:extLst>
              </a:tr>
              <a:tr h="509168">
                <a:tc>
                  <a:txBody>
                    <a:bodyPr/>
                    <a:lstStyle/>
                    <a:p>
                      <a:r>
                        <a:rPr lang="en-US" sz="1600" b="1" dirty="0">
                          <a:solidFill>
                            <a:schemeClr val="accent6">
                              <a:lumMod val="75000"/>
                            </a:schemeClr>
                          </a:solidFill>
                        </a:rPr>
                        <a:t>Counseling</a:t>
                      </a:r>
                    </a:p>
                  </a:txBody>
                  <a:tcPr/>
                </a:tc>
                <a:tc>
                  <a:txBody>
                    <a:bodyPr/>
                    <a:lstStyle/>
                    <a:p>
                      <a:r>
                        <a:rPr lang="en-US" sz="1600"/>
                        <a:t>Protocol Counseling (Contraceptive</a:t>
                      </a:r>
                      <a:r>
                        <a:rPr lang="en-US" sz="1600" baseline="0"/>
                        <a:t> </a:t>
                      </a:r>
                      <a:r>
                        <a:rPr lang="en-US" sz="1600" b="1" baseline="0">
                          <a:solidFill>
                            <a:schemeClr val="accent1">
                              <a:lumMod val="50000"/>
                              <a:lumOff val="50000"/>
                            </a:schemeClr>
                          </a:solidFill>
                        </a:rPr>
                        <a:t>♂</a:t>
                      </a:r>
                      <a:r>
                        <a:rPr lang="en-US" sz="1400" b="1" baseline="0">
                          <a:solidFill>
                            <a:schemeClr val="accent1"/>
                          </a:solidFill>
                        </a:rPr>
                        <a:t> </a:t>
                      </a:r>
                      <a:r>
                        <a:rPr lang="en-US" sz="1600" kern="1200" baseline="0">
                          <a:solidFill>
                            <a:schemeClr val="dk1"/>
                          </a:solidFill>
                          <a:latin typeface="+mn-lt"/>
                          <a:ea typeface="+mn-ea"/>
                          <a:cs typeface="+mn-cs"/>
                        </a:rPr>
                        <a:t>and </a:t>
                      </a:r>
                      <a:r>
                        <a:rPr lang="en-US" sz="1600" baseline="0"/>
                        <a:t>Protocol Adherence)</a:t>
                      </a:r>
                    </a:p>
                  </a:txBody>
                  <a:tcPr/>
                </a:tc>
                <a:extLst>
                  <a:ext uri="{0D108BD9-81ED-4DB2-BD59-A6C34878D82A}">
                    <a16:rowId xmlns:a16="http://schemas.microsoft.com/office/drawing/2014/main" val="2417795084"/>
                  </a:ext>
                </a:extLst>
              </a:tr>
              <a:tr h="143277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b="1" dirty="0">
                          <a:solidFill>
                            <a:schemeClr val="accent6">
                              <a:lumMod val="75000"/>
                            </a:schemeClr>
                          </a:solidFill>
                        </a:rPr>
                        <a:t>Clinical</a:t>
                      </a:r>
                    </a:p>
                    <a:p>
                      <a:endParaRPr lang="en-US" sz="1600" b="1" dirty="0">
                        <a:solidFill>
                          <a:schemeClr val="accent6">
                            <a:lumMod val="75000"/>
                          </a:schemeClr>
                        </a:solidFill>
                      </a:endParaRPr>
                    </a:p>
                  </a:txBody>
                  <a:tcPr/>
                </a:tc>
                <a:tc>
                  <a:txBody>
                    <a:bodyPr/>
                    <a:lstStyle/>
                    <a:p>
                      <a:r>
                        <a:rPr lang="en-US" sz="1600" dirty="0"/>
                        <a:t>Review/update medical/menstrual/meds</a:t>
                      </a:r>
                      <a:r>
                        <a:rPr lang="en-US" sz="1600" baseline="0" dirty="0"/>
                        <a:t> history</a:t>
                      </a:r>
                    </a:p>
                    <a:p>
                      <a:r>
                        <a:rPr lang="en-US" sz="1600" baseline="0" dirty="0"/>
                        <a:t>Assess AEs</a:t>
                      </a:r>
                    </a:p>
                    <a:p>
                      <a:r>
                        <a:rPr lang="en-US" sz="1600" i="1" baseline="0" dirty="0">
                          <a:solidFill>
                            <a:schemeClr val="accent6">
                              <a:lumMod val="75000"/>
                            </a:schemeClr>
                          </a:solidFill>
                        </a:rPr>
                        <a:t>Targeted Physical Exam </a:t>
                      </a:r>
                    </a:p>
                    <a:p>
                      <a:pPr marL="0" algn="l" defTabSz="457200" rtl="0" eaLnBrk="1" latinLnBrk="0" hangingPunct="1"/>
                      <a:r>
                        <a:rPr lang="en-US" sz="1600" baseline="0" dirty="0"/>
                        <a:t>Rectal Exam, </a:t>
                      </a:r>
                      <a:r>
                        <a:rPr lang="en-US" sz="1600" i="1" kern="1200" baseline="0" dirty="0">
                          <a:solidFill>
                            <a:schemeClr val="accent1"/>
                          </a:solidFill>
                          <a:latin typeface="+mn-lt"/>
                          <a:ea typeface="+mn-ea"/>
                          <a:cs typeface="+mn-cs"/>
                        </a:rPr>
                        <a:t>P</a:t>
                      </a:r>
                      <a:r>
                        <a:rPr lang="en-US" sz="1600" i="1" kern="1200" baseline="0" dirty="0">
                          <a:solidFill>
                            <a:schemeClr val="accent6">
                              <a:lumMod val="75000"/>
                            </a:schemeClr>
                          </a:solidFill>
                          <a:latin typeface="+mn-lt"/>
                          <a:ea typeface="+mn-ea"/>
                          <a:cs typeface="+mn-cs"/>
                        </a:rPr>
                        <a:t>elvic Exam</a:t>
                      </a:r>
                      <a:r>
                        <a:rPr lang="en-US" sz="1600" b="1" dirty="0">
                          <a:solidFill>
                            <a:schemeClr val="accent1">
                              <a:lumMod val="50000"/>
                              <a:lumOff val="50000"/>
                            </a:schemeClr>
                          </a:solidFill>
                        </a:rPr>
                        <a:t>♂</a:t>
                      </a:r>
                      <a:r>
                        <a:rPr lang="en-US" sz="1600" i="1" kern="1200" baseline="0" dirty="0">
                          <a:solidFill>
                            <a:schemeClr val="accent1"/>
                          </a:solidFill>
                          <a:latin typeface="+mn-lt"/>
                          <a:ea typeface="+mn-ea"/>
                          <a:cs typeface="+mn-cs"/>
                        </a:rPr>
                        <a:t>, </a:t>
                      </a:r>
                      <a:r>
                        <a:rPr lang="en-US" sz="1600" i="1" kern="1200" baseline="0" dirty="0">
                          <a:solidFill>
                            <a:schemeClr val="accent6">
                              <a:lumMod val="75000"/>
                            </a:schemeClr>
                          </a:solidFill>
                          <a:latin typeface="+mn-lt"/>
                          <a:ea typeface="+mn-ea"/>
                          <a:cs typeface="+mn-cs"/>
                        </a:rPr>
                        <a:t>Male Genital</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600" baseline="0" dirty="0"/>
                        <a:t>Evaluate/provide findings; </a:t>
                      </a:r>
                      <a:r>
                        <a:rPr lang="en-US" sz="1600" i="1" kern="1200" baseline="0" dirty="0">
                          <a:solidFill>
                            <a:schemeClr val="accent6">
                              <a:lumMod val="75000"/>
                            </a:schemeClr>
                          </a:solidFill>
                          <a:latin typeface="+mn-lt"/>
                          <a:ea typeface="+mn-ea"/>
                          <a:cs typeface="+mn-cs"/>
                        </a:rPr>
                        <a:t>RX/refer for RTI/UTI/STI</a:t>
                      </a:r>
                    </a:p>
                  </a:txBody>
                  <a:tcPr/>
                </a:tc>
                <a:extLst>
                  <a:ext uri="{0D108BD9-81ED-4DB2-BD59-A6C34878D82A}">
                    <a16:rowId xmlns:a16="http://schemas.microsoft.com/office/drawing/2014/main" val="2008164694"/>
                  </a:ext>
                </a:extLst>
              </a:tr>
              <a:tr h="1620099">
                <a:tc>
                  <a:txBody>
                    <a:bodyPr/>
                    <a:lstStyle/>
                    <a:p>
                      <a:r>
                        <a:rPr lang="en-US" sz="1600" b="1" dirty="0">
                          <a:solidFill>
                            <a:schemeClr val="accent6">
                              <a:lumMod val="75000"/>
                            </a:schemeClr>
                          </a:solidFill>
                        </a:rPr>
                        <a:t>Laboratory</a:t>
                      </a:r>
                    </a:p>
                  </a:txBody>
                  <a:tcPr/>
                </a:tc>
                <a:tc>
                  <a:txBody>
                    <a:bodyPr/>
                    <a:lstStyle/>
                    <a:p>
                      <a:r>
                        <a:rPr lang="en-US" sz="1600" i="1" kern="1200" baseline="0" dirty="0">
                          <a:solidFill>
                            <a:schemeClr val="accent6">
                              <a:lumMod val="75000"/>
                            </a:schemeClr>
                          </a:solidFill>
                          <a:latin typeface="+mn-lt"/>
                          <a:ea typeface="+mn-ea"/>
                          <a:cs typeface="+mn-cs"/>
                        </a:rPr>
                        <a:t>Pharyngeal – NAAT for GC/CT</a:t>
                      </a:r>
                    </a:p>
                    <a:p>
                      <a:r>
                        <a:rPr lang="en-US" sz="1600" dirty="0"/>
                        <a:t>Blood – PK</a:t>
                      </a:r>
                      <a:r>
                        <a:rPr lang="en-US" sz="1600"/>
                        <a:t>, </a:t>
                      </a:r>
                      <a:r>
                        <a:rPr lang="en-US" sz="1600" i="1">
                          <a:solidFill>
                            <a:schemeClr val="accent6">
                              <a:lumMod val="75000"/>
                            </a:schemeClr>
                          </a:solidFill>
                        </a:rPr>
                        <a:t>Creatinine</a:t>
                      </a:r>
                      <a:r>
                        <a:rPr lang="en-US" sz="1600" i="1" dirty="0">
                          <a:solidFill>
                            <a:schemeClr val="accent6">
                              <a:lumMod val="75000"/>
                            </a:schemeClr>
                          </a:solidFill>
                        </a:rPr>
                        <a:t>/</a:t>
                      </a:r>
                      <a:r>
                        <a:rPr lang="en-US" sz="1600" i="1" baseline="0" dirty="0">
                          <a:solidFill>
                            <a:schemeClr val="accent6">
                              <a:lumMod val="75000"/>
                            </a:schemeClr>
                          </a:solidFill>
                        </a:rPr>
                        <a:t>AST/ALT</a:t>
                      </a:r>
                      <a:r>
                        <a:rPr lang="en-US" sz="1600" i="1" dirty="0">
                          <a:solidFill>
                            <a:schemeClr val="accent6">
                              <a:lumMod val="75000"/>
                            </a:schemeClr>
                          </a:solidFill>
                        </a:rPr>
                        <a:t>,  CBC</a:t>
                      </a:r>
                      <a:r>
                        <a:rPr lang="en-US" sz="1600" i="1" baseline="0" dirty="0">
                          <a:solidFill>
                            <a:schemeClr val="accent6">
                              <a:lumMod val="75000"/>
                            </a:schemeClr>
                          </a:solidFill>
                        </a:rPr>
                        <a:t> w/ platelets/diff., Syphilis</a:t>
                      </a:r>
                    </a:p>
                    <a:p>
                      <a:pPr marL="0" algn="l" defTabSz="457200" rtl="0" eaLnBrk="1" latinLnBrk="0" hangingPunct="1"/>
                      <a:r>
                        <a:rPr lang="en-US" sz="1600" baseline="0" dirty="0"/>
                        <a:t>Pelvic </a:t>
                      </a:r>
                      <a:r>
                        <a:rPr lang="en-US" sz="1600" b="1" dirty="0">
                          <a:solidFill>
                            <a:schemeClr val="accent1">
                              <a:lumMod val="50000"/>
                              <a:lumOff val="50000"/>
                            </a:schemeClr>
                          </a:solidFill>
                        </a:rPr>
                        <a:t>♂</a:t>
                      </a:r>
                      <a:r>
                        <a:rPr lang="en-US" sz="1600" baseline="0" dirty="0"/>
                        <a:t> – VF for PK, </a:t>
                      </a:r>
                      <a:r>
                        <a:rPr lang="en-US" sz="1600" i="1" kern="1200" baseline="0" dirty="0">
                          <a:solidFill>
                            <a:schemeClr val="accent6">
                              <a:lumMod val="75000"/>
                            </a:schemeClr>
                          </a:solidFill>
                          <a:latin typeface="+mn-lt"/>
                          <a:ea typeface="+mn-ea"/>
                          <a:cs typeface="+mn-cs"/>
                        </a:rPr>
                        <a:t>NAAT for GC/CT/TV</a:t>
                      </a:r>
                    </a:p>
                    <a:p>
                      <a:pPr marL="0" algn="l" defTabSz="457200" rtl="0" eaLnBrk="1" latinLnBrk="0" hangingPunct="1"/>
                      <a:r>
                        <a:rPr lang="en-US" sz="1600" baseline="0" dirty="0"/>
                        <a:t>Anorectal –Rectal enema effluent for PD, Rectal tissue for PK/PD/histology/archive, Rectal fluid (PK/PD</a:t>
                      </a:r>
                      <a:r>
                        <a:rPr lang="en-US" sz="1600" baseline="0" dirty="0">
                          <a:solidFill>
                            <a:schemeClr val="accent6">
                              <a:lumMod val="75000"/>
                            </a:schemeClr>
                          </a:solidFill>
                        </a:rPr>
                        <a:t>), </a:t>
                      </a:r>
                      <a:r>
                        <a:rPr lang="en-US" sz="1600" i="1" kern="1200" baseline="0" dirty="0">
                          <a:solidFill>
                            <a:schemeClr val="accent6">
                              <a:lumMod val="75000"/>
                            </a:schemeClr>
                          </a:solidFill>
                          <a:latin typeface="+mn-lt"/>
                          <a:ea typeface="+mn-ea"/>
                          <a:cs typeface="+mn-cs"/>
                        </a:rPr>
                        <a:t>NAAT for GC/CT</a:t>
                      </a:r>
                      <a:r>
                        <a:rPr lang="en-US" sz="1600" i="1" kern="1200" baseline="0">
                          <a:solidFill>
                            <a:schemeClr val="accent6">
                              <a:lumMod val="75000"/>
                            </a:schemeClr>
                          </a:solidFill>
                          <a:latin typeface="+mn-lt"/>
                          <a:ea typeface="+mn-ea"/>
                          <a:cs typeface="+mn-cs"/>
                        </a:rPr>
                        <a:t>,  HSV 1/2 </a:t>
                      </a:r>
                    </a:p>
                    <a:p>
                      <a:pPr marL="0" algn="l" defTabSz="457200" rtl="0" eaLnBrk="1" latinLnBrk="0" hangingPunct="1"/>
                      <a:r>
                        <a:rPr lang="en-US" sz="1600" i="1" baseline="0">
                          <a:solidFill>
                            <a:schemeClr val="accent6">
                              <a:lumMod val="75000"/>
                            </a:schemeClr>
                          </a:solidFill>
                        </a:rPr>
                        <a:t>Urine </a:t>
                      </a:r>
                      <a:r>
                        <a:rPr lang="en-US" sz="1600" i="1" baseline="0" dirty="0">
                          <a:solidFill>
                            <a:schemeClr val="accent6">
                              <a:lumMod val="75000"/>
                            </a:schemeClr>
                          </a:solidFill>
                        </a:rPr>
                        <a:t>–</a:t>
                      </a:r>
                      <a:r>
                        <a:rPr lang="en-US" sz="1600" b="1" i="1" baseline="0" dirty="0">
                          <a:solidFill>
                            <a:schemeClr val="accent6">
                              <a:lumMod val="75000"/>
                            </a:schemeClr>
                          </a:solidFill>
                        </a:rPr>
                        <a:t> </a:t>
                      </a:r>
                      <a:r>
                        <a:rPr lang="en-US" sz="1600" i="1" dirty="0">
                          <a:solidFill>
                            <a:schemeClr val="accent6">
                              <a:lumMod val="75000"/>
                            </a:schemeClr>
                          </a:solidFill>
                        </a:rPr>
                        <a:t>NAAT for GC/CT, urine dipstick/culture</a:t>
                      </a:r>
                    </a:p>
                  </a:txBody>
                  <a:tcPr/>
                </a:tc>
                <a:extLst>
                  <a:ext uri="{0D108BD9-81ED-4DB2-BD59-A6C34878D82A}">
                    <a16:rowId xmlns:a16="http://schemas.microsoft.com/office/drawing/2014/main" val="2852532918"/>
                  </a:ext>
                </a:extLst>
              </a:tr>
            </a:tbl>
          </a:graphicData>
        </a:graphic>
      </p:graphicFrame>
      <p:sp>
        <p:nvSpPr>
          <p:cNvPr id="5" name="TextBox 4">
            <a:extLst>
              <a:ext uri="{FF2B5EF4-FFF2-40B4-BE49-F238E27FC236}">
                <a16:creationId xmlns:a16="http://schemas.microsoft.com/office/drawing/2014/main" id="{33E0D7E1-55B6-47E7-BB89-8DBF88F5FABB}"/>
              </a:ext>
            </a:extLst>
          </p:cNvPr>
          <p:cNvSpPr txBox="1"/>
          <p:nvPr/>
        </p:nvSpPr>
        <p:spPr>
          <a:xfrm>
            <a:off x="9035716" y="3852929"/>
            <a:ext cx="2418682" cy="646331"/>
          </a:xfrm>
          <a:prstGeom prst="rect">
            <a:avLst/>
          </a:prstGeom>
          <a:noFill/>
          <a:ln>
            <a:solidFill>
              <a:schemeClr val="tx1"/>
            </a:solidFill>
          </a:ln>
        </p:spPr>
        <p:txBody>
          <a:bodyPr wrap="square" rtlCol="0">
            <a:spAutoFit/>
          </a:bodyPr>
          <a:lstStyle/>
          <a:p>
            <a:r>
              <a:rPr lang="en-US" i="1" dirty="0">
                <a:solidFill>
                  <a:schemeClr val="accent6">
                    <a:lumMod val="75000"/>
                  </a:schemeClr>
                </a:solidFill>
              </a:rPr>
              <a:t>*If indicated</a:t>
            </a:r>
          </a:p>
          <a:p>
            <a:r>
              <a:rPr lang="en-US" b="1" dirty="0">
                <a:solidFill>
                  <a:schemeClr val="accent1">
                    <a:lumMod val="50000"/>
                    <a:lumOff val="50000"/>
                  </a:schemeClr>
                </a:solidFill>
              </a:rPr>
              <a:t>♂</a:t>
            </a:r>
            <a:r>
              <a:rPr lang="en-US" b="1" i="1" dirty="0">
                <a:solidFill>
                  <a:schemeClr val="accent6">
                    <a:lumMod val="75000"/>
                  </a:schemeClr>
                </a:solidFill>
              </a:rPr>
              <a:t> </a:t>
            </a:r>
            <a:r>
              <a:rPr lang="en-US" b="1" i="1" dirty="0">
                <a:solidFill>
                  <a:schemeClr val="accent1">
                    <a:lumMod val="50000"/>
                    <a:lumOff val="50000"/>
                  </a:schemeClr>
                </a:solidFill>
              </a:rPr>
              <a:t>= female ppts only</a:t>
            </a:r>
            <a:endParaRPr lang="en-US" b="1" i="1" dirty="0">
              <a:solidFill>
                <a:schemeClr val="accent6">
                  <a:lumMod val="75000"/>
                </a:schemeClr>
              </a:solidFill>
            </a:endParaRPr>
          </a:p>
        </p:txBody>
      </p:sp>
    </p:spTree>
    <p:extLst>
      <p:ext uri="{BB962C8B-B14F-4D97-AF65-F5344CB8AC3E}">
        <p14:creationId xmlns:p14="http://schemas.microsoft.com/office/powerpoint/2010/main" val="3564118335"/>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ay xmlns="975598FC-0B43-447B-B2FC-07CD0CEDA6BA" xsi:nil="true"/>
    <TrainingType xmlns="975598FC-0B43-447B-B2FC-07CD0CEDA6BA" xsi:nil="true"/>
    <Status xmlns="975598FC-0B43-447B-B2FC-07CD0CEDA6BA" xsi:nil="true"/>
    <DocType xmlns="975598FC-0B43-447B-B2FC-07CD0CEDA6BA"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3A3DD90FC4DDB47850D210F5A816319" ma:contentTypeVersion="" ma:contentTypeDescription="Create a new document." ma:contentTypeScope="" ma:versionID="e2951d219e550e2a2a9ac89617c4f55d">
  <xsd:schema xmlns:xsd="http://www.w3.org/2001/XMLSchema" xmlns:xs="http://www.w3.org/2001/XMLSchema" xmlns:p="http://schemas.microsoft.com/office/2006/metadata/properties" xmlns:ns2="975598FC-0B43-447B-B2FC-07CD0CEDA6BA" xmlns:ns3="975598fc-0b43-447b-b2fc-07cd0ceda6ba" targetNamespace="http://schemas.microsoft.com/office/2006/metadata/properties" ma:root="true" ma:fieldsID="cf626fbe08640bb730b145a794abe752" ns2:_="" ns3:_="">
    <xsd:import namespace="975598FC-0B43-447B-B2FC-07CD0CEDA6BA"/>
    <xsd:import namespace="975598fc-0b43-447b-b2fc-07cd0ceda6ba"/>
    <xsd:element name="properties">
      <xsd:complexType>
        <xsd:sequence>
          <xsd:element name="documentManagement">
            <xsd:complexType>
              <xsd:all>
                <xsd:element ref="ns2:TrainingType" minOccurs="0"/>
                <xsd:element ref="ns2:DocType" minOccurs="0"/>
                <xsd:element ref="ns2:Day" minOccurs="0"/>
                <xsd:element ref="ns2:Status" minOccurs="0"/>
                <xsd:element ref="ns3:MediaServiceMetadata" minOccurs="0"/>
                <xsd:element ref="ns3:MediaServiceFastMetadata"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5598FC-0B43-447B-B2FC-07CD0CEDA6BA" elementFormDefault="qualified">
    <xsd:import namespace="http://schemas.microsoft.com/office/2006/documentManagement/types"/>
    <xsd:import namespace="http://schemas.microsoft.com/office/infopath/2007/PartnerControls"/>
    <xsd:element name="TrainingType" ma:index="8" nillable="true" ma:displayName="TrainingType" ma:format="Dropdown" ma:internalName="TrainingType">
      <xsd:simpleType>
        <xsd:restriction base="dms:Choice">
          <xsd:enumeration value="Study Specific"/>
          <xsd:enumeration value="Refresher"/>
          <xsd:enumeration value="Other"/>
        </xsd:restriction>
      </xsd:simpleType>
    </xsd:element>
    <xsd:element name="DocType" ma:index="9" nillable="true" ma:displayName="DocType" ma:format="Dropdown" ma:internalName="DocType">
      <xsd:simpleType>
        <xsd:restriction base="dms:Choice">
          <xsd:enumeration value="Agenda"/>
          <xsd:enumeration value="Attendee List"/>
          <xsd:enumeration value="Evaluations"/>
          <xsd:enumeration value="Presentations"/>
          <xsd:enumeration value="Logistics"/>
          <xsd:enumeration value="Handouts"/>
          <xsd:enumeration value="Report"/>
          <xsd:enumeration value="Other"/>
        </xsd:restriction>
      </xsd:simpleType>
    </xsd:element>
    <xsd:element name="Day" ma:index="10" nillable="true" ma:displayName="Day" ma:internalName="Day">
      <xsd:simpleType>
        <xsd:restriction base="dms:Text">
          <xsd:maxLength value="255"/>
        </xsd:restriction>
      </xsd:simpleType>
    </xsd:element>
    <xsd:element name="Status" ma:index="11" nillable="true" ma:displayName="Status" ma:list="{E87F1074-72E7-4362-BE01-4DC326FF670D}" ma:internalName="Status" ma:showField="Titl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75598fc-0b43-447b-b2fc-07cd0ceda6ba"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335E07B-31D0-4C4F-9E7B-C56321336EB5}">
  <ds:schemaRefs>
    <ds:schemaRef ds:uri="http://purl.org/dc/elements/1.1/"/>
    <ds:schemaRef ds:uri="http://schemas.microsoft.com/office/2006/metadata/properties"/>
    <ds:schemaRef ds:uri="975598fc-0b43-447b-b2fc-07cd0ceda6ba"/>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975598FC-0B43-447B-B2FC-07CD0CEDA6BA"/>
    <ds:schemaRef ds:uri="http://www.w3.org/XML/1998/namespace"/>
    <ds:schemaRef ds:uri="http://purl.org/dc/dcmitype/"/>
  </ds:schemaRefs>
</ds:datastoreItem>
</file>

<file path=customXml/itemProps2.xml><?xml version="1.0" encoding="utf-8"?>
<ds:datastoreItem xmlns:ds="http://schemas.openxmlformats.org/officeDocument/2006/customXml" ds:itemID="{8B63429D-EBB3-428B-A178-98E795EFC9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5598FC-0B43-447B-B2FC-07CD0CEDA6BA"/>
    <ds:schemaRef ds:uri="975598fc-0b43-447b-b2fc-07cd0ceda6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7934E75-956B-4C05-AF4F-1BE2192E044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TM03457464[[fn=Dividend]]</Template>
  <TotalTime>804</TotalTime>
  <Words>3286</Words>
  <Application>Microsoft Office PowerPoint</Application>
  <PresentationFormat>Widescreen</PresentationFormat>
  <Paragraphs>334</Paragraphs>
  <Slides>15</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Gill Sans MT</vt:lpstr>
      <vt:lpstr>Times New Roman</vt:lpstr>
      <vt:lpstr>Wingdings</vt:lpstr>
      <vt:lpstr>Wingdings 2</vt:lpstr>
      <vt:lpstr>Dividend</vt:lpstr>
      <vt:lpstr>Follow-up Visit Considerations</vt:lpstr>
      <vt:lpstr>Protocal &amp; SSP Manual References</vt:lpstr>
      <vt:lpstr>Scheduled and interim visits</vt:lpstr>
      <vt:lpstr>Scheduling Considerations:</vt:lpstr>
      <vt:lpstr>Proceeding with Study Gel Dose Escalation</vt:lpstr>
      <vt:lpstr>Scheduling Scenarios</vt:lpstr>
      <vt:lpstr>Dosing Visits (V 3, 5,  and 7)</vt:lpstr>
      <vt:lpstr>24-hr Post-Dosing Visits (V 4, 6 and 8)</vt:lpstr>
      <vt:lpstr>48-hr Post-Dosing Visits (V 4a, 6a OR 8a * per assignment)</vt:lpstr>
      <vt:lpstr>Final Contact/ Visit 9 (Study Exit Visit)</vt:lpstr>
      <vt:lpstr>PowerPoint Presentation</vt:lpstr>
      <vt:lpstr>Dosing Visits: Specimen collection and Genital Exams </vt:lpstr>
      <vt:lpstr>24-hr and 48-Hr Post Dosing Visits: Specimen collection and Genital ExamS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Follow-up Visit Considerations</dc:title>
  <dc:creator>Tara McClure</dc:creator>
  <cp:lastModifiedBy>Tara McClure</cp:lastModifiedBy>
  <cp:revision>26</cp:revision>
  <dcterms:created xsi:type="dcterms:W3CDTF">2018-04-04T13:13:35Z</dcterms:created>
  <dcterms:modified xsi:type="dcterms:W3CDTF">2018-04-12T15:42:56Z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0x010100E3A3DD90FC4DDB47850D210F5A816319</vt:lpwstr>
  </property>
</Properties>
</file>