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1" r:id="rId4"/>
    <p:sldId id="277" r:id="rId5"/>
    <p:sldId id="273" r:id="rId6"/>
    <p:sldId id="27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anie Horn" initials="SH" lastIdx="3" clrIdx="0"/>
  <p:cmAuthor id="1" name="Sherri Johnson (US - DC)" initials="SJ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65" autoAdjust="0"/>
  </p:normalViewPr>
  <p:slideViewPr>
    <p:cSldViewPr>
      <p:cViewPr varScale="1">
        <p:scale>
          <a:sx n="71" d="100"/>
          <a:sy n="71" d="100"/>
        </p:scale>
        <p:origin x="15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D4E5F-F8AE-4286-9165-C99E63EE6F6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C7531-39A8-41DB-BD28-95FE4C78E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984178-AA2B-4388-8C30-A5EF70CB66C3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7C49714-B222-4CC1-8417-D0E276F1C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3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49714-B222-4CC1-8417-D0E276F1CF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3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49714-B222-4CC1-8417-D0E276F1CF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9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49714-B222-4CC1-8417-D0E276F1CF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46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49714-B222-4CC1-8417-D0E276F1CF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85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49714-B222-4CC1-8417-D0E276F1CF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43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F9392C77-2677-4C70-A3C7-2913378083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90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5927A-34EA-4592-86F6-923A38B518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8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6311C-F976-4426-9EB7-0FEF16C4CF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41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B5542-E779-4DE2-B190-BE58DEDFED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49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EA4FF-6BCD-484C-8A70-063EEE24E3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2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0474E-6E70-4B7A-8AFC-D80B5A45AC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61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6B75C-8018-4843-B2B3-B5A0B2A1BD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09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3AFB7-E604-41AB-B089-F8947E0AD9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48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F5F59-C382-43C9-A43C-7625ACE52C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2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11623-1F7C-457C-9499-9FB6DEC2DA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135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5EB6C-33BF-4174-9F75-61B3ED173A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19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660D4-8469-4480-93CE-6AB64B87332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295400"/>
            <a:chOff x="176" y="96"/>
            <a:chExt cx="5472" cy="1008"/>
          </a:xfrm>
        </p:grpSpPr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176" y="241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458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153400" cy="2057400"/>
          </a:xfrm>
        </p:spPr>
        <p:txBody>
          <a:bodyPr/>
          <a:lstStyle/>
          <a:p>
            <a:pPr algn="ctr"/>
            <a:r>
              <a:rPr lang="en-US" dirty="0" smtClean="0"/>
              <a:t>MTN 037</a:t>
            </a:r>
            <a:br>
              <a:rPr lang="en-US" dirty="0" smtClean="0"/>
            </a:br>
            <a:r>
              <a:rPr lang="en-US" sz="4800" dirty="0" smtClean="0"/>
              <a:t>Recruitment and Retention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Sherri Karas- Recruiter and Community Educator</a:t>
            </a:r>
          </a:p>
        </p:txBody>
      </p:sp>
    </p:spTree>
    <p:extLst>
      <p:ext uri="{BB962C8B-B14F-4D97-AF65-F5344CB8AC3E}">
        <p14:creationId xmlns:p14="http://schemas.microsoft.com/office/powerpoint/2010/main" val="3080053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Presentation Outline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530725"/>
          </a:xfrm>
        </p:spPr>
        <p:txBody>
          <a:bodyPr/>
          <a:lstStyle/>
          <a:p>
            <a:r>
              <a:rPr lang="en-US" dirty="0"/>
              <a:t>Site Prescreening and Recruitment </a:t>
            </a:r>
            <a:r>
              <a:rPr lang="en-US" dirty="0" smtClean="0"/>
              <a:t>Plans</a:t>
            </a:r>
          </a:p>
          <a:p>
            <a:endParaRPr lang="en-US" dirty="0"/>
          </a:p>
          <a:p>
            <a:r>
              <a:rPr lang="en-US" dirty="0"/>
              <a:t>Site Specific Accrual and Retention Targets and </a:t>
            </a:r>
            <a:r>
              <a:rPr lang="en-US" dirty="0" smtClean="0"/>
              <a:t>Monitoring</a:t>
            </a:r>
          </a:p>
          <a:p>
            <a:endParaRPr lang="en-US" dirty="0"/>
          </a:p>
          <a:p>
            <a:r>
              <a:rPr lang="en-US" dirty="0"/>
              <a:t>Site-Specific Strategies and Plans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73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914400"/>
          </a:xfrm>
        </p:spPr>
        <p:txBody>
          <a:bodyPr/>
          <a:lstStyle/>
          <a:p>
            <a:r>
              <a:rPr lang="en-US" dirty="0" smtClean="0"/>
              <a:t>Prescreening and 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7821"/>
            <a:ext cx="8229600" cy="5217767"/>
          </a:xfrm>
        </p:spPr>
        <p:txBody>
          <a:bodyPr/>
          <a:lstStyle/>
          <a:p>
            <a:r>
              <a:rPr lang="en-US" sz="2400" dirty="0"/>
              <a:t>Participants are pre-screened by study staff (recruiter) who is culturally competent and familiar with </a:t>
            </a:r>
            <a:r>
              <a:rPr lang="en-US" sz="2400" dirty="0" smtClean="0"/>
              <a:t>study</a:t>
            </a:r>
          </a:p>
          <a:p>
            <a:r>
              <a:rPr lang="en-US" sz="2400" dirty="0" smtClean="0"/>
              <a:t>Phone </a:t>
            </a:r>
            <a:r>
              <a:rPr lang="en-US" sz="2400" dirty="0"/>
              <a:t>screens include an explanation of the study focusing on time commitments and participant expectations</a:t>
            </a:r>
          </a:p>
          <a:p>
            <a:r>
              <a:rPr lang="en-US" sz="2400" smtClean="0"/>
              <a:t>Key eligibility </a:t>
            </a:r>
            <a:r>
              <a:rPr lang="en-US" sz="2400" dirty="0"/>
              <a:t>criteria are reviewed</a:t>
            </a:r>
          </a:p>
          <a:p>
            <a:r>
              <a:rPr lang="en-US" sz="2400" dirty="0"/>
              <a:t>Increased detail in phone screen helps identify most appropriate </a:t>
            </a:r>
            <a:r>
              <a:rPr lang="en-US" sz="2400" dirty="0" smtClean="0"/>
              <a:t>participants</a:t>
            </a:r>
          </a:p>
          <a:p>
            <a:r>
              <a:rPr lang="en-US" sz="2400" dirty="0" smtClean="0"/>
              <a:t>Informed consent either emailed or mailed to potential participant</a:t>
            </a:r>
          </a:p>
          <a:p>
            <a:r>
              <a:rPr lang="en-US" sz="2400" dirty="0" smtClean="0"/>
              <a:t>Waitlist started- people interested in microbicide research who were not able to do previous studies</a:t>
            </a:r>
            <a:endParaRPr lang="en-US" sz="2000" dirty="0" smtClean="0"/>
          </a:p>
          <a:p>
            <a:endParaRPr lang="en-US" sz="2400" dirty="0" smtClean="0"/>
          </a:p>
          <a:p>
            <a:pPr marL="471487" lvl="1" indent="0">
              <a:buNone/>
            </a:pPr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48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Accrual and Retention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1246"/>
            <a:ext cx="8229600" cy="5320553"/>
          </a:xfrm>
        </p:spPr>
        <p:txBody>
          <a:bodyPr/>
          <a:lstStyle/>
          <a:p>
            <a:r>
              <a:rPr lang="en-US" sz="2800" dirty="0" smtClean="0"/>
              <a:t>Accrual:</a:t>
            </a:r>
          </a:p>
          <a:p>
            <a:pPr lvl="1"/>
            <a:r>
              <a:rPr lang="en-US" sz="2400" dirty="0" smtClean="0"/>
              <a:t>3 male and 3 female adult participants </a:t>
            </a:r>
          </a:p>
          <a:p>
            <a:pPr lvl="1"/>
            <a:r>
              <a:rPr lang="en-US" sz="2400" dirty="0" smtClean="0"/>
              <a:t>6-8 month accrual period</a:t>
            </a:r>
          </a:p>
          <a:p>
            <a:pPr lvl="1"/>
            <a:r>
              <a:rPr lang="en-US" sz="2400" dirty="0"/>
              <a:t>2-4 screens/ month</a:t>
            </a:r>
          </a:p>
          <a:p>
            <a:pPr lvl="2"/>
            <a:r>
              <a:rPr lang="en-US" sz="2000" dirty="0"/>
              <a:t>1-2 enrollments a month (2:1)</a:t>
            </a:r>
          </a:p>
          <a:p>
            <a:r>
              <a:rPr lang="en-US" sz="2800" dirty="0" smtClean="0"/>
              <a:t>Retention:</a:t>
            </a:r>
          </a:p>
          <a:p>
            <a:pPr lvl="1"/>
            <a:r>
              <a:rPr lang="en-US" sz="2400" dirty="0" smtClean="0"/>
              <a:t>Participants on study for 3-5 months</a:t>
            </a:r>
          </a:p>
          <a:p>
            <a:pPr lvl="1"/>
            <a:r>
              <a:rPr lang="en-US" sz="2400" dirty="0" smtClean="0"/>
              <a:t>Study retention goal of 95%</a:t>
            </a:r>
          </a:p>
          <a:p>
            <a:pPr lvl="2"/>
            <a:r>
              <a:rPr lang="en-US" sz="2200" dirty="0" smtClean="0"/>
              <a:t>Retention efforts outlined in SOP and will include:</a:t>
            </a:r>
          </a:p>
          <a:p>
            <a:pPr lvl="3"/>
            <a:r>
              <a:rPr lang="en-US" dirty="0" smtClean="0"/>
              <a:t>Emphasize value of participants involvement</a:t>
            </a:r>
          </a:p>
          <a:p>
            <a:pPr lvl="3"/>
            <a:r>
              <a:rPr lang="en-US" dirty="0" smtClean="0"/>
              <a:t>Use tracking systems to identify next visits</a:t>
            </a:r>
          </a:p>
          <a:p>
            <a:pPr lvl="3"/>
            <a:r>
              <a:rPr lang="en-US" dirty="0" smtClean="0"/>
              <a:t>Make use of all available contact methods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marL="471487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080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914400"/>
          </a:xfrm>
        </p:spPr>
        <p:txBody>
          <a:bodyPr/>
          <a:lstStyle/>
          <a:p>
            <a:r>
              <a:rPr lang="en-US" sz="4200" dirty="0" smtClean="0"/>
              <a:t>Strategies and Plans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029200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2400" dirty="0"/>
              <a:t>Tap into our well-established participant </a:t>
            </a:r>
            <a:r>
              <a:rPr lang="en-US" sz="2400" dirty="0" smtClean="0"/>
              <a:t>pool</a:t>
            </a:r>
          </a:p>
          <a:p>
            <a:pPr marL="812800" lvl="2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Past Participants/ WOM</a:t>
            </a:r>
            <a:endParaRPr lang="en-US" sz="2000" dirty="0"/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HIV </a:t>
            </a:r>
            <a:r>
              <a:rPr lang="en-US" sz="2400" dirty="0"/>
              <a:t>Prevention Registry </a:t>
            </a:r>
            <a:endParaRPr lang="en-US" sz="2400" dirty="0" smtClean="0"/>
          </a:p>
          <a:p>
            <a:pPr marL="342900" lvl="1" indent="-342900">
              <a:buClr>
                <a:srgbClr val="80008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0000"/>
                </a:solidFill>
              </a:rPr>
              <a:t>Pitt + Me</a:t>
            </a:r>
          </a:p>
          <a:p>
            <a:pPr lvl="1">
              <a:buClr>
                <a:srgbClr val="669900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</a:rPr>
              <a:t>A program of the University of Pittsburgh’s Clinical and Translational Science Institute (CTSI)</a:t>
            </a:r>
          </a:p>
          <a:p>
            <a:pPr lvl="1">
              <a:buClr>
                <a:srgbClr val="669900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</a:rPr>
              <a:t> Excellent recruitment results for our other microbicide </a:t>
            </a:r>
            <a:r>
              <a:rPr lang="en-US" sz="2000" dirty="0" smtClean="0">
                <a:solidFill>
                  <a:srgbClr val="000000"/>
                </a:solidFill>
              </a:rPr>
              <a:t>studies</a:t>
            </a:r>
            <a:endParaRPr lang="en-US" sz="2400" dirty="0" smtClean="0"/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Advertise/ Social Media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Outreach</a:t>
            </a:r>
          </a:p>
          <a:p>
            <a:pPr marL="812800" lvl="2" indent="-342900">
              <a:buFont typeface="Wingdings" panose="05000000000000000000" pitchFamily="2" charset="2"/>
              <a:buChar char="q"/>
            </a:pPr>
            <a:r>
              <a:rPr lang="en-US" sz="2000" dirty="0"/>
              <a:t>College health and wellness fairs</a:t>
            </a:r>
          </a:p>
          <a:p>
            <a:pPr marL="812800" lvl="2" indent="-342900">
              <a:buFont typeface="Wingdings" panose="05000000000000000000" pitchFamily="2" charset="2"/>
              <a:buChar char="q"/>
            </a:pPr>
            <a:r>
              <a:rPr lang="en-US" sz="2000" dirty="0"/>
              <a:t>Partner with AFP for community </a:t>
            </a:r>
            <a:r>
              <a:rPr lang="en-US" sz="2000" dirty="0" smtClean="0"/>
              <a:t>events</a:t>
            </a:r>
          </a:p>
          <a:p>
            <a:pPr marL="812800" lvl="2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Pittsburgh PRIDE</a:t>
            </a:r>
            <a:endParaRPr lang="en-US" sz="2000" dirty="0"/>
          </a:p>
          <a:p>
            <a:pPr marL="812800" lvl="2" indent="-342900"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812800" lvl="2" indent="-342900"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812800" lvl="2" indent="-342900"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marL="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0069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Any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6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12">
      <a:dk1>
        <a:srgbClr val="000000"/>
      </a:dk1>
      <a:lt1>
        <a:srgbClr val="FFFFFF"/>
      </a:lt1>
      <a:dk2>
        <a:srgbClr val="000000"/>
      </a:dk2>
      <a:lt2>
        <a:srgbClr val="669900"/>
      </a:lt2>
      <a:accent1>
        <a:srgbClr val="800080"/>
      </a:accent1>
      <a:accent2>
        <a:srgbClr val="800080"/>
      </a:accent2>
      <a:accent3>
        <a:srgbClr val="FFFFFF"/>
      </a:accent3>
      <a:accent4>
        <a:srgbClr val="000000"/>
      </a:accent4>
      <a:accent5>
        <a:srgbClr val="C0AAC0"/>
      </a:accent5>
      <a:accent6>
        <a:srgbClr val="730073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10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1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2">
        <a:dk1>
          <a:srgbClr val="000000"/>
        </a:dk1>
        <a:lt1>
          <a:srgbClr val="FFFFFF"/>
        </a:lt1>
        <a:dk2>
          <a:srgbClr val="00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A3DD90FC4DDB47850D210F5A816319" ma:contentTypeVersion="" ma:contentTypeDescription="Create a new document." ma:contentTypeScope="" ma:versionID="e2951d219e550e2a2a9ac89617c4f55d">
  <xsd:schema xmlns:xsd="http://www.w3.org/2001/XMLSchema" xmlns:xs="http://www.w3.org/2001/XMLSchema" xmlns:p="http://schemas.microsoft.com/office/2006/metadata/properties" xmlns:ns2="975598FC-0B43-447B-B2FC-07CD0CEDA6BA" xmlns:ns3="975598fc-0b43-447b-b2fc-07cd0ceda6ba" targetNamespace="http://schemas.microsoft.com/office/2006/metadata/properties" ma:root="true" ma:fieldsID="cf626fbe08640bb730b145a794abe752" ns2:_="" ns3:_="">
    <xsd:import namespace="975598FC-0B43-447B-B2FC-07CD0CEDA6BA"/>
    <xsd:import namespace="975598fc-0b43-447b-b2fc-07cd0ceda6ba"/>
    <xsd:element name="properties">
      <xsd:complexType>
        <xsd:sequence>
          <xsd:element name="documentManagement">
            <xsd:complexType>
              <xsd:all>
                <xsd:element ref="ns2:TrainingType" minOccurs="0"/>
                <xsd:element ref="ns2:DocType" minOccurs="0"/>
                <xsd:element ref="ns2:Day" minOccurs="0"/>
                <xsd:element ref="ns2:Status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5598FC-0B43-447B-B2FC-07CD0CEDA6BA" elementFormDefault="qualified">
    <xsd:import namespace="http://schemas.microsoft.com/office/2006/documentManagement/types"/>
    <xsd:import namespace="http://schemas.microsoft.com/office/infopath/2007/PartnerControls"/>
    <xsd:element name="TrainingType" ma:index="8" nillable="true" ma:displayName="TrainingType" ma:format="Dropdown" ma:internalName="TrainingType">
      <xsd:simpleType>
        <xsd:restriction base="dms:Choice">
          <xsd:enumeration value="Study Specific"/>
          <xsd:enumeration value="Refresher"/>
          <xsd:enumeration value="Other"/>
        </xsd:restriction>
      </xsd:simpleType>
    </xsd:element>
    <xsd:element name="DocType" ma:index="9" nillable="true" ma:displayName="DocType" ma:format="Dropdown" ma:internalName="DocType">
      <xsd:simpleType>
        <xsd:restriction base="dms:Choice">
          <xsd:enumeration value="Agenda"/>
          <xsd:enumeration value="Attendee List"/>
          <xsd:enumeration value="Evaluations"/>
          <xsd:enumeration value="Presentations"/>
          <xsd:enumeration value="Logistics"/>
          <xsd:enumeration value="Handouts"/>
          <xsd:enumeration value="Report"/>
          <xsd:enumeration value="Other"/>
        </xsd:restriction>
      </xsd:simpleType>
    </xsd:element>
    <xsd:element name="Day" ma:index="10" nillable="true" ma:displayName="Day" ma:internalName="Day">
      <xsd:simpleType>
        <xsd:restriction base="dms:Text">
          <xsd:maxLength value="255"/>
        </xsd:restriction>
      </xsd:simpleType>
    </xsd:element>
    <xsd:element name="Status" ma:index="11" nillable="true" ma:displayName="Status" ma:list="{E87F1074-72E7-4362-BE01-4DC326FF670D}" ma:internalName="Status" ma:showField="Titl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5598fc-0b43-447b-b2fc-07cd0ceda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y xmlns="975598FC-0B43-447B-B2FC-07CD0CEDA6BA" xsi:nil="true"/>
    <TrainingType xmlns="975598FC-0B43-447B-B2FC-07CD0CEDA6BA" xsi:nil="true"/>
    <Status xmlns="975598FC-0B43-447B-B2FC-07CD0CEDA6BA" xsi:nil="true"/>
    <DocType xmlns="975598FC-0B43-447B-B2FC-07CD0CEDA6BA" xsi:nil="true"/>
  </documentManagement>
</p:properties>
</file>

<file path=customXml/itemProps1.xml><?xml version="1.0" encoding="utf-8"?>
<ds:datastoreItem xmlns:ds="http://schemas.openxmlformats.org/officeDocument/2006/customXml" ds:itemID="{8A42A5BF-8F46-4268-8431-B3DF1E9B9BAD}"/>
</file>

<file path=customXml/itemProps2.xml><?xml version="1.0" encoding="utf-8"?>
<ds:datastoreItem xmlns:ds="http://schemas.openxmlformats.org/officeDocument/2006/customXml" ds:itemID="{1871CB44-6609-4A2F-8B51-01204A181B35}"/>
</file>

<file path=customXml/itemProps3.xml><?xml version="1.0" encoding="utf-8"?>
<ds:datastoreItem xmlns:ds="http://schemas.openxmlformats.org/officeDocument/2006/customXml" ds:itemID="{B55EEE71-5B05-4584-9BCF-85CFD13B8C3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</TotalTime>
  <Words>240</Words>
  <Application>Microsoft Office PowerPoint</Application>
  <PresentationFormat>On-screen Show (4:3)</PresentationFormat>
  <Paragraphs>52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Quadrant</vt:lpstr>
      <vt:lpstr>MTN 037 Recruitment and Retention</vt:lpstr>
      <vt:lpstr>Presentation Outline</vt:lpstr>
      <vt:lpstr>Prescreening and Recruitment</vt:lpstr>
      <vt:lpstr>Accrual and Retention Targets</vt:lpstr>
      <vt:lpstr>Strategies and Plans</vt:lpstr>
      <vt:lpstr>Any Questions?</vt:lpstr>
    </vt:vector>
  </TitlesOfParts>
  <Company>FHI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Kailazarid Gomez Feliciano</dc:creator>
  <cp:lastModifiedBy>Certo, Sherri Karas</cp:lastModifiedBy>
  <cp:revision>88</cp:revision>
  <cp:lastPrinted>2014-02-20T14:33:11Z</cp:lastPrinted>
  <dcterms:created xsi:type="dcterms:W3CDTF">2014-01-14T18:47:38Z</dcterms:created>
  <dcterms:modified xsi:type="dcterms:W3CDTF">2018-03-29T15:11:26Z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0x010100E3A3DD90FC4DDB47850D210F5A816319</vt:lpwstr>
  </property>
</Properties>
</file>