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8" r:id="rId4"/>
    <p:sldId id="263" r:id="rId5"/>
    <p:sldId id="26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9899"/>
    <a:srgbClr val="FF99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41D12-294E-43C2-8B0A-BFFA19DDAB3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78F10-27E7-47CA-B515-AFEB49444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83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F2C029-F786-4270-83E7-42991F9765A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C83A5E-FDD7-47F8-86C2-1992828A8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9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3A5E-FDD7-47F8-86C2-1992828A84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39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3A5E-FDD7-47F8-86C2-1992828A84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3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3A5E-FDD7-47F8-86C2-1992828A84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2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83A5E-FDD7-47F8-86C2-1992828A84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2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BC3740-7E42-42D0-8314-C92CB071EB1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256148-6EF5-4113-898F-A71C039397B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Alabama CRS</a:t>
            </a:r>
          </a:p>
          <a:p>
            <a:r>
              <a:rPr lang="en-US" dirty="0" smtClean="0">
                <a:sym typeface="Symbol"/>
              </a:rPr>
              <a:t>University of Alabama at Birmingham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47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MTN-037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Accrual and Retention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439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534400" cy="732974"/>
          </a:xfrm>
        </p:spPr>
        <p:txBody>
          <a:bodyPr/>
          <a:lstStyle/>
          <a:p>
            <a:r>
              <a:rPr lang="en-US" dirty="0" smtClean="0"/>
              <a:t>Broad, open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 Match</a:t>
            </a:r>
          </a:p>
          <a:p>
            <a:r>
              <a:rPr lang="en-US" dirty="0" smtClean="0"/>
              <a:t>UAB Reporter</a:t>
            </a:r>
          </a:p>
          <a:p>
            <a:r>
              <a:rPr lang="en-US" dirty="0" smtClean="0"/>
              <a:t>Flyers</a:t>
            </a:r>
          </a:p>
          <a:p>
            <a:r>
              <a:rPr lang="en-US" dirty="0" smtClean="0"/>
              <a:t>Participant referrals</a:t>
            </a:r>
          </a:p>
          <a:p>
            <a:r>
              <a:rPr lang="en-US" dirty="0" smtClean="0"/>
              <a:t>Past study participants</a:t>
            </a:r>
          </a:p>
          <a:p>
            <a:r>
              <a:rPr lang="en-US" dirty="0" smtClean="0"/>
              <a:t>Health fairs</a:t>
            </a:r>
          </a:p>
          <a:p>
            <a:r>
              <a:rPr lang="en-US" dirty="0" smtClean="0"/>
              <a:t>CAB and </a:t>
            </a:r>
            <a:r>
              <a:rPr lang="en-US" dirty="0" smtClean="0"/>
              <a:t>CBOs</a:t>
            </a:r>
          </a:p>
          <a:p>
            <a:r>
              <a:rPr lang="en-US" dirty="0" smtClean="0"/>
              <a:t>LGBT organizations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AM/FM radio</a:t>
            </a:r>
          </a:p>
          <a:p>
            <a:r>
              <a:rPr lang="en-US" dirty="0" smtClean="0"/>
              <a:t>Newspaper</a:t>
            </a:r>
          </a:p>
          <a:p>
            <a:r>
              <a:rPr lang="en-US" dirty="0" smtClean="0"/>
              <a:t>Other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Recruitment Sources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4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Accrual 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Pre-screening phone script and questionnaire</a:t>
            </a:r>
            <a:endParaRPr lang="en-US" dirty="0" smtClean="0"/>
          </a:p>
          <a:p>
            <a:pPr lvl="1"/>
            <a:r>
              <a:rPr lang="en-US" dirty="0" smtClean="0"/>
              <a:t>Study overview, behavioral eligibility questions</a:t>
            </a:r>
          </a:p>
          <a:p>
            <a:pPr lvl="1"/>
            <a:r>
              <a:rPr lang="en-US" dirty="0" smtClean="0"/>
              <a:t>Presumptively eligible </a:t>
            </a:r>
            <a:r>
              <a:rPr lang="en-US" dirty="0" smtClean="0">
                <a:sym typeface="Wingdings" panose="05000000000000000000" pitchFamily="2" charset="2"/>
              </a:rPr>
              <a:t> schedule screening visit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Accrual t</a:t>
            </a:r>
            <a:r>
              <a:rPr lang="en-US" dirty="0" smtClean="0"/>
              <a:t>argets</a:t>
            </a:r>
          </a:p>
          <a:p>
            <a:pPr lvl="1"/>
            <a:r>
              <a:rPr lang="en-US" dirty="0" smtClean="0"/>
              <a:t>Non-specific, 6-8 months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Monitoring</a:t>
            </a:r>
            <a:endParaRPr lang="en-US" dirty="0" smtClean="0"/>
          </a:p>
          <a:p>
            <a:pPr lvl="1"/>
            <a:r>
              <a:rPr lang="en-US" dirty="0" smtClean="0"/>
              <a:t>Accrual: pre-screening data spreadsheet</a:t>
            </a:r>
          </a:p>
          <a:p>
            <a:pPr lvl="2"/>
            <a:r>
              <a:rPr lang="en-US" dirty="0" smtClean="0"/>
              <a:t>no. calls per week, per method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all outcomes: no. screens scheduled vs. completed</a:t>
            </a:r>
            <a:endParaRPr lang="en-US" dirty="0" smtClean="0"/>
          </a:p>
          <a:p>
            <a:pPr lvl="1"/>
            <a:r>
              <a:rPr lang="en-US" dirty="0" err="1" smtClean="0"/>
              <a:t>isit</a:t>
            </a:r>
            <a:r>
              <a:rPr lang="en-US" dirty="0" smtClean="0"/>
              <a:t> status spreadsheet</a:t>
            </a:r>
          </a:p>
          <a:p>
            <a:pPr lvl="2"/>
            <a:r>
              <a:rPr lang="en-US" dirty="0" smtClean="0"/>
              <a:t>“actual” visit tracking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92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Accrual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Proactive visit scheduling</a:t>
            </a:r>
          </a:p>
          <a:p>
            <a:pPr lvl="1"/>
            <a:r>
              <a:rPr lang="en-US" dirty="0" smtClean="0"/>
              <a:t>Monday/Tuesday already busy</a:t>
            </a:r>
          </a:p>
          <a:p>
            <a:pPr lvl="2"/>
            <a:r>
              <a:rPr lang="en-US" dirty="0" smtClean="0"/>
              <a:t>MTN-026 biopsy visits</a:t>
            </a:r>
          </a:p>
          <a:p>
            <a:pPr lvl="2"/>
            <a:r>
              <a:rPr lang="en-US" dirty="0" smtClean="0"/>
              <a:t>MTN-036 enrollments and D91</a:t>
            </a:r>
          </a:p>
          <a:p>
            <a:pPr lvl="1"/>
            <a:r>
              <a:rPr lang="en-US" dirty="0" smtClean="0"/>
              <a:t>Wednesday/Thursday for MTN-037???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Participant visit calendars</a:t>
            </a:r>
          </a:p>
          <a:p>
            <a:pPr lvl="1"/>
            <a:r>
              <a:rPr lang="en-US" dirty="0" smtClean="0"/>
              <a:t>Stress importance of  reliability and timeliness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4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19812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B9899"/>
                </a:solidFill>
              </a:rPr>
              <a:t>QUESTIONS?</a:t>
            </a:r>
            <a:endParaRPr lang="en-US" sz="3600" b="1" dirty="0">
              <a:solidFill>
                <a:srgbClr val="7B98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4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3DD90FC4DDB47850D210F5A816319" ma:contentTypeVersion="" ma:contentTypeDescription="Create a new document." ma:contentTypeScope="" ma:versionID="e2951d219e550e2a2a9ac89617c4f55d">
  <xsd:schema xmlns:xsd="http://www.w3.org/2001/XMLSchema" xmlns:xs="http://www.w3.org/2001/XMLSchema" xmlns:p="http://schemas.microsoft.com/office/2006/metadata/properties" xmlns:ns2="975598FC-0B43-447B-B2FC-07CD0CEDA6BA" xmlns:ns3="975598fc-0b43-447b-b2fc-07cd0ceda6ba" targetNamespace="http://schemas.microsoft.com/office/2006/metadata/properties" ma:root="true" ma:fieldsID="cf626fbe08640bb730b145a794abe752" ns2:_="" ns3:_="">
    <xsd:import namespace="975598FC-0B43-447B-B2FC-07CD0CEDA6BA"/>
    <xsd:import namespace="975598fc-0b43-447b-b2fc-07cd0ceda6ba"/>
    <xsd:element name="properties">
      <xsd:complexType>
        <xsd:sequence>
          <xsd:element name="documentManagement">
            <xsd:complexType>
              <xsd:all>
                <xsd:element ref="ns2:TrainingType" minOccurs="0"/>
                <xsd:element ref="ns2:DocType" minOccurs="0"/>
                <xsd:element ref="ns2:Day" minOccurs="0"/>
                <xsd:element ref="ns2:Statu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598FC-0B43-447B-B2FC-07CD0CEDA6BA" elementFormDefault="qualified">
    <xsd:import namespace="http://schemas.microsoft.com/office/2006/documentManagement/types"/>
    <xsd:import namespace="http://schemas.microsoft.com/office/infopath/2007/PartnerControls"/>
    <xsd:element name="TrainingType" ma:index="8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Attendee List"/>
          <xsd:enumeration value="Evaluations"/>
          <xsd:enumeration value="Presentations"/>
          <xsd:enumeration value="Logistics"/>
          <xsd:enumeration value="Handouts"/>
          <xsd:enumeration value="Report"/>
          <xsd:enumeration value="Other"/>
        </xsd:restriction>
      </xsd:simpleType>
    </xsd:element>
    <xsd:element name="Day" ma:index="10" nillable="true" ma:displayName="Day" ma:internalName="Day">
      <xsd:simpleType>
        <xsd:restriction base="dms:Text">
          <xsd:maxLength value="255"/>
        </xsd:restriction>
      </xsd:simpleType>
    </xsd:element>
    <xsd:element name="Status" ma:index="11" nillable="true" ma:displayName="Status" ma:list="{E87F1074-72E7-4362-BE01-4DC326FF670D}" ma:internalName="Status" ma:showField="Titl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598fc-0b43-447b-b2fc-07cd0ceda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y xmlns="975598FC-0B43-447B-B2FC-07CD0CEDA6BA" xsi:nil="true"/>
    <TrainingType xmlns="975598FC-0B43-447B-B2FC-07CD0CEDA6BA" xsi:nil="true"/>
    <Status xmlns="975598FC-0B43-447B-B2FC-07CD0CEDA6BA" xsi:nil="true"/>
    <DocType xmlns="975598FC-0B43-447B-B2FC-07CD0CEDA6BA" xsi:nil="true"/>
  </documentManagement>
</p:properties>
</file>

<file path=customXml/itemProps1.xml><?xml version="1.0" encoding="utf-8"?>
<ds:datastoreItem xmlns:ds="http://schemas.openxmlformats.org/officeDocument/2006/customXml" ds:itemID="{83721D76-6EAB-4081-A8B8-50E2684D6071}"/>
</file>

<file path=customXml/itemProps2.xml><?xml version="1.0" encoding="utf-8"?>
<ds:datastoreItem xmlns:ds="http://schemas.openxmlformats.org/officeDocument/2006/customXml" ds:itemID="{900C0633-BBB8-43CF-A471-A4503C70ECF9}"/>
</file>

<file path=customXml/itemProps3.xml><?xml version="1.0" encoding="utf-8"?>
<ds:datastoreItem xmlns:ds="http://schemas.openxmlformats.org/officeDocument/2006/customXml" ds:itemID="{78195040-3C92-41CB-918E-2A23260826DF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592</TotalTime>
  <Words>126</Words>
  <Application>Microsoft Office PowerPoint</Application>
  <PresentationFormat>On-screen Show (4:3)</PresentationFormat>
  <Paragraphs>44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Georgia</vt:lpstr>
      <vt:lpstr>Symbol</vt:lpstr>
      <vt:lpstr>Wingdings</vt:lpstr>
      <vt:lpstr>Wingdings 2</vt:lpstr>
      <vt:lpstr>Civic</vt:lpstr>
      <vt:lpstr>MTN-037  Accrual and Retention</vt:lpstr>
      <vt:lpstr>Recruitment Sources</vt:lpstr>
      <vt:lpstr>Accrual Methods</vt:lpstr>
      <vt:lpstr>Accrual Strategies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MTN-027 Activation and Accrual Update</dc:title>
  <dc:creator>Faye Howard</dc:creator>
  <cp:lastModifiedBy>Faye Howard</cp:lastModifiedBy>
  <cp:revision>29</cp:revision>
  <cp:lastPrinted>2015-03-12T22:34:22Z</cp:lastPrinted>
  <dcterms:created xsi:type="dcterms:W3CDTF">2015-03-12T13:41:30Z</dcterms:created>
  <dcterms:modified xsi:type="dcterms:W3CDTF">2018-04-11T14:18:09Z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0x010100E3A3DD90FC4DDB47850D210F5A816319</vt:lpwstr>
  </property>
</Properties>
</file>