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4"/>
  </p:sldMasterIdLst>
  <p:notesMasterIdLst>
    <p:notesMasterId r:id="rId33"/>
  </p:notesMasterIdLst>
  <p:handoutMasterIdLst>
    <p:handoutMasterId r:id="rId34"/>
  </p:handoutMasterIdLst>
  <p:sldIdLst>
    <p:sldId id="256" r:id="rId5"/>
    <p:sldId id="409" r:id="rId6"/>
    <p:sldId id="411" r:id="rId7"/>
    <p:sldId id="606" r:id="rId8"/>
    <p:sldId id="605" r:id="rId9"/>
    <p:sldId id="607" r:id="rId10"/>
    <p:sldId id="608" r:id="rId11"/>
    <p:sldId id="609" r:id="rId12"/>
    <p:sldId id="514" r:id="rId13"/>
    <p:sldId id="515" r:id="rId14"/>
    <p:sldId id="445" r:id="rId15"/>
    <p:sldId id="613" r:id="rId16"/>
    <p:sldId id="381" r:id="rId17"/>
    <p:sldId id="524" r:id="rId18"/>
    <p:sldId id="610" r:id="rId19"/>
    <p:sldId id="578" r:id="rId20"/>
    <p:sldId id="579" r:id="rId21"/>
    <p:sldId id="600" r:id="rId22"/>
    <p:sldId id="602" r:id="rId23"/>
    <p:sldId id="603" r:id="rId24"/>
    <p:sldId id="529" r:id="rId25"/>
    <p:sldId id="540" r:id="rId26"/>
    <p:sldId id="547" r:id="rId27"/>
    <p:sldId id="542" r:id="rId28"/>
    <p:sldId id="611" r:id="rId29"/>
    <p:sldId id="574" r:id="rId30"/>
    <p:sldId id="594" r:id="rId31"/>
    <p:sldId id="397" r:id="rId32"/>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Times New Roman" pitchFamily="-111" charset="0"/>
        <a:ea typeface="ＭＳ Ｐゴシック" pitchFamily="-111" charset="-128"/>
        <a:cs typeface="+mn-cs"/>
      </a:defRPr>
    </a:lvl1pPr>
    <a:lvl2pPr marL="457200" algn="l" rtl="0" eaLnBrk="0" fontAlgn="base" hangingPunct="0">
      <a:spcBef>
        <a:spcPct val="0"/>
      </a:spcBef>
      <a:spcAft>
        <a:spcPct val="0"/>
      </a:spcAft>
      <a:defRPr kern="1200">
        <a:solidFill>
          <a:schemeClr val="tx1"/>
        </a:solidFill>
        <a:latin typeface="Times New Roman" pitchFamily="-111" charset="0"/>
        <a:ea typeface="ＭＳ Ｐゴシック" pitchFamily="-111" charset="-128"/>
        <a:cs typeface="+mn-cs"/>
      </a:defRPr>
    </a:lvl2pPr>
    <a:lvl3pPr marL="914400" algn="l" rtl="0" eaLnBrk="0" fontAlgn="base" hangingPunct="0">
      <a:spcBef>
        <a:spcPct val="0"/>
      </a:spcBef>
      <a:spcAft>
        <a:spcPct val="0"/>
      </a:spcAft>
      <a:defRPr kern="1200">
        <a:solidFill>
          <a:schemeClr val="tx1"/>
        </a:solidFill>
        <a:latin typeface="Times New Roman" pitchFamily="-111" charset="0"/>
        <a:ea typeface="ＭＳ Ｐゴシック" pitchFamily="-111" charset="-128"/>
        <a:cs typeface="+mn-cs"/>
      </a:defRPr>
    </a:lvl3pPr>
    <a:lvl4pPr marL="1371600" algn="l" rtl="0" eaLnBrk="0" fontAlgn="base" hangingPunct="0">
      <a:spcBef>
        <a:spcPct val="0"/>
      </a:spcBef>
      <a:spcAft>
        <a:spcPct val="0"/>
      </a:spcAft>
      <a:defRPr kern="1200">
        <a:solidFill>
          <a:schemeClr val="tx1"/>
        </a:solidFill>
        <a:latin typeface="Times New Roman" pitchFamily="-111" charset="0"/>
        <a:ea typeface="ＭＳ Ｐゴシック" pitchFamily="-111" charset="-128"/>
        <a:cs typeface="+mn-cs"/>
      </a:defRPr>
    </a:lvl4pPr>
    <a:lvl5pPr marL="1828800" algn="l" rtl="0" eaLnBrk="0" fontAlgn="base" hangingPunct="0">
      <a:spcBef>
        <a:spcPct val="0"/>
      </a:spcBef>
      <a:spcAft>
        <a:spcPct val="0"/>
      </a:spcAft>
      <a:defRPr kern="1200">
        <a:solidFill>
          <a:schemeClr val="tx1"/>
        </a:solidFill>
        <a:latin typeface="Times New Roman" pitchFamily="-111" charset="0"/>
        <a:ea typeface="ＭＳ Ｐゴシック" pitchFamily="-111" charset="-128"/>
        <a:cs typeface="+mn-cs"/>
      </a:defRPr>
    </a:lvl5pPr>
    <a:lvl6pPr marL="2286000" algn="l" defTabSz="914400" rtl="0" eaLnBrk="1" latinLnBrk="0" hangingPunct="1">
      <a:defRPr kern="1200">
        <a:solidFill>
          <a:schemeClr val="tx1"/>
        </a:solidFill>
        <a:latin typeface="Times New Roman" pitchFamily="-111" charset="0"/>
        <a:ea typeface="ＭＳ Ｐゴシック" pitchFamily="-111" charset="-128"/>
        <a:cs typeface="+mn-cs"/>
      </a:defRPr>
    </a:lvl6pPr>
    <a:lvl7pPr marL="2743200" algn="l" defTabSz="914400" rtl="0" eaLnBrk="1" latinLnBrk="0" hangingPunct="1">
      <a:defRPr kern="1200">
        <a:solidFill>
          <a:schemeClr val="tx1"/>
        </a:solidFill>
        <a:latin typeface="Times New Roman" pitchFamily="-111" charset="0"/>
        <a:ea typeface="ＭＳ Ｐゴシック" pitchFamily="-111" charset="-128"/>
        <a:cs typeface="+mn-cs"/>
      </a:defRPr>
    </a:lvl7pPr>
    <a:lvl8pPr marL="3200400" algn="l" defTabSz="914400" rtl="0" eaLnBrk="1" latinLnBrk="0" hangingPunct="1">
      <a:defRPr kern="1200">
        <a:solidFill>
          <a:schemeClr val="tx1"/>
        </a:solidFill>
        <a:latin typeface="Times New Roman" pitchFamily="-111" charset="0"/>
        <a:ea typeface="ＭＳ Ｐゴシック" pitchFamily="-111" charset="-128"/>
        <a:cs typeface="+mn-cs"/>
      </a:defRPr>
    </a:lvl8pPr>
    <a:lvl9pPr marL="3657600" algn="l" defTabSz="914400" rtl="0" eaLnBrk="1" latinLnBrk="0" hangingPunct="1">
      <a:defRPr kern="1200">
        <a:solidFill>
          <a:schemeClr val="tx1"/>
        </a:solidFill>
        <a:latin typeface="Times New Roman" pitchFamily="-111" charset="0"/>
        <a:ea typeface="ＭＳ Ｐゴシック" pitchFamily="-11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ilazarid Gomez Feliciano" initials="KGF" lastIdx="6" clrIdx="0"/>
  <p:cmAuthor id="1" name="Jacobson, Cindy E" initials="CEJ" lastIdx="12" clrIdx="1"/>
  <p:cmAuthor id="2" name="Sherri Johnson (US - DC)" initials="SJ" lastIdx="7" clrIdx="2"/>
  <p:cmAuthor id="3" name="Lisa Levy" initials="LL" lastIdx="5" clrIdx="3"/>
  <p:cmAuthor id="4" name="Kramzer, Lindsay Ferguson" initials="LFK" lastIdx="1" clrIdx="4"/>
  <p:cmAuthor id="5" name="Kramzer, Lindsay Ferguson" initials="KLF" lastIdx="1" clrIdx="5">
    <p:extLst>
      <p:ext uri="{19B8F6BF-5375-455C-9EA6-DF929625EA0E}">
        <p15:presenceInfo xmlns:p15="http://schemas.microsoft.com/office/powerpoint/2012/main" userId="S-1-5-21-2100575077-1586313154-91453608-184558" providerId="AD"/>
      </p:ext>
    </p:extLst>
  </p:cmAuthor>
  <p:cmAuthor id="6" name="Tara McClure" initials="TM" lastIdx="5" clrIdx="6">
    <p:extLst>
      <p:ext uri="{19B8F6BF-5375-455C-9EA6-DF929625EA0E}">
        <p15:presenceInfo xmlns:p15="http://schemas.microsoft.com/office/powerpoint/2012/main" userId="S-1-5-21-3003367119-45151493-406046460-4140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32" autoAdjust="0"/>
    <p:restoredTop sz="93525" autoAdjust="0"/>
  </p:normalViewPr>
  <p:slideViewPr>
    <p:cSldViewPr>
      <p:cViewPr varScale="1">
        <p:scale>
          <a:sx n="77" d="100"/>
          <a:sy n="77" d="100"/>
        </p:scale>
        <p:origin x="1325" y="72"/>
      </p:cViewPr>
      <p:guideLst>
        <p:guide orient="horz" pos="2160"/>
        <p:guide pos="2880"/>
      </p:guideLst>
    </p:cSldViewPr>
  </p:slideViewPr>
  <p:notesTextViewPr>
    <p:cViewPr>
      <p:scale>
        <a:sx n="100" d="100"/>
        <a:sy n="100" d="100"/>
      </p:scale>
      <p:origin x="0" y="0"/>
    </p:cViewPr>
  </p:notesTextViewPr>
  <p:sorterViewPr>
    <p:cViewPr>
      <p:scale>
        <a:sx n="50" d="100"/>
        <a:sy n="50" d="100"/>
      </p:scale>
      <p:origin x="0" y="12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3037840" cy="463550"/>
          </a:xfrm>
          <a:prstGeom prst="rect">
            <a:avLst/>
          </a:prstGeom>
          <a:noFill/>
          <a:ln w="9525">
            <a:noFill/>
            <a:miter lim="800000"/>
            <a:headEnd/>
            <a:tailEnd/>
          </a:ln>
          <a:effectLst/>
        </p:spPr>
        <p:txBody>
          <a:bodyPr vert="horz" wrap="square" lIns="93241" tIns="46621" rIns="93241" bIns="46621" numCol="1" anchor="t" anchorCtr="0" compatLnSpc="1">
            <a:prstTxWarp prst="textNoShape">
              <a:avLst/>
            </a:prstTxWarp>
          </a:bodyPr>
          <a:lstStyle>
            <a:lvl1pPr defTabSz="931863" eaLnBrk="1" hangingPunct="1">
              <a:defRPr sz="1200" smtClean="0">
                <a:latin typeface="Arial" charset="0"/>
              </a:defRPr>
            </a:lvl1pPr>
          </a:lstStyle>
          <a:p>
            <a:pPr>
              <a:defRPr/>
            </a:pPr>
            <a:endParaRPr lang="en-US" dirty="0"/>
          </a:p>
        </p:txBody>
      </p:sp>
      <p:sp>
        <p:nvSpPr>
          <p:cNvPr id="60419" name="Rectangle 3"/>
          <p:cNvSpPr>
            <a:spLocks noGrp="1" noChangeArrowheads="1"/>
          </p:cNvSpPr>
          <p:nvPr>
            <p:ph type="dt" sz="quarter" idx="1"/>
          </p:nvPr>
        </p:nvSpPr>
        <p:spPr bwMode="auto">
          <a:xfrm>
            <a:off x="3970938" y="0"/>
            <a:ext cx="3037840" cy="463550"/>
          </a:xfrm>
          <a:prstGeom prst="rect">
            <a:avLst/>
          </a:prstGeom>
          <a:noFill/>
          <a:ln w="9525">
            <a:noFill/>
            <a:miter lim="800000"/>
            <a:headEnd/>
            <a:tailEnd/>
          </a:ln>
          <a:effectLst/>
        </p:spPr>
        <p:txBody>
          <a:bodyPr vert="horz" wrap="square" lIns="93241" tIns="46621" rIns="93241" bIns="46621" numCol="1" anchor="t" anchorCtr="0" compatLnSpc="1">
            <a:prstTxWarp prst="textNoShape">
              <a:avLst/>
            </a:prstTxWarp>
          </a:bodyPr>
          <a:lstStyle>
            <a:lvl1pPr algn="r" defTabSz="931863" eaLnBrk="1" hangingPunct="1">
              <a:defRPr sz="1200" smtClean="0">
                <a:latin typeface="Arial" charset="0"/>
              </a:defRPr>
            </a:lvl1pPr>
          </a:lstStyle>
          <a:p>
            <a:pPr>
              <a:defRPr/>
            </a:pPr>
            <a:endParaRPr lang="en-US" dirty="0"/>
          </a:p>
        </p:txBody>
      </p:sp>
      <p:sp>
        <p:nvSpPr>
          <p:cNvPr id="60420" name="Rectangle 4"/>
          <p:cNvSpPr>
            <a:spLocks noGrp="1" noChangeArrowheads="1"/>
          </p:cNvSpPr>
          <p:nvPr>
            <p:ph type="ftr" sz="quarter" idx="2"/>
          </p:nvPr>
        </p:nvSpPr>
        <p:spPr bwMode="auto">
          <a:xfrm>
            <a:off x="0" y="8831263"/>
            <a:ext cx="3037840" cy="463550"/>
          </a:xfrm>
          <a:prstGeom prst="rect">
            <a:avLst/>
          </a:prstGeom>
          <a:noFill/>
          <a:ln w="9525">
            <a:noFill/>
            <a:miter lim="800000"/>
            <a:headEnd/>
            <a:tailEnd/>
          </a:ln>
          <a:effectLst/>
        </p:spPr>
        <p:txBody>
          <a:bodyPr vert="horz" wrap="square" lIns="93241" tIns="46621" rIns="93241" bIns="46621" numCol="1" anchor="b" anchorCtr="0" compatLnSpc="1">
            <a:prstTxWarp prst="textNoShape">
              <a:avLst/>
            </a:prstTxWarp>
          </a:bodyPr>
          <a:lstStyle>
            <a:lvl1pPr defTabSz="931863" eaLnBrk="1" hangingPunct="1">
              <a:defRPr sz="1200" smtClean="0">
                <a:latin typeface="Arial" charset="0"/>
              </a:defRPr>
            </a:lvl1pPr>
          </a:lstStyle>
          <a:p>
            <a:pPr>
              <a:defRPr/>
            </a:pPr>
            <a:endParaRPr lang="en-US" dirty="0"/>
          </a:p>
        </p:txBody>
      </p:sp>
      <p:sp>
        <p:nvSpPr>
          <p:cNvPr id="60421" name="Rectangle 5"/>
          <p:cNvSpPr>
            <a:spLocks noGrp="1" noChangeArrowheads="1"/>
          </p:cNvSpPr>
          <p:nvPr>
            <p:ph type="sldNum" sz="quarter" idx="3"/>
          </p:nvPr>
        </p:nvSpPr>
        <p:spPr bwMode="auto">
          <a:xfrm>
            <a:off x="3970938" y="8831263"/>
            <a:ext cx="3037840" cy="463550"/>
          </a:xfrm>
          <a:prstGeom prst="rect">
            <a:avLst/>
          </a:prstGeom>
          <a:noFill/>
          <a:ln w="9525">
            <a:noFill/>
            <a:miter lim="800000"/>
            <a:headEnd/>
            <a:tailEnd/>
          </a:ln>
          <a:effectLst/>
        </p:spPr>
        <p:txBody>
          <a:bodyPr vert="horz" wrap="square" lIns="93241" tIns="46621" rIns="93241" bIns="46621" numCol="1" anchor="b" anchorCtr="0" compatLnSpc="1">
            <a:prstTxWarp prst="textNoShape">
              <a:avLst/>
            </a:prstTxWarp>
          </a:bodyPr>
          <a:lstStyle>
            <a:lvl1pPr algn="r" defTabSz="931863" eaLnBrk="1" hangingPunct="1">
              <a:defRPr sz="1200" smtClean="0">
                <a:latin typeface="Arial" charset="0"/>
              </a:defRPr>
            </a:lvl1pPr>
          </a:lstStyle>
          <a:p>
            <a:pPr>
              <a:defRPr/>
            </a:pPr>
            <a:fld id="{885DB1C6-9BFF-4716-A858-2793EF93A6ED}" type="slidenum">
              <a:rPr lang="en-US"/>
              <a:pPr>
                <a:defRPr/>
              </a:pPr>
              <a:t>‹#›</a:t>
            </a:fld>
            <a:endParaRPr lang="en-US" dirty="0"/>
          </a:p>
        </p:txBody>
      </p:sp>
    </p:spTree>
    <p:extLst>
      <p:ext uri="{BB962C8B-B14F-4D97-AF65-F5344CB8AC3E}">
        <p14:creationId xmlns:p14="http://schemas.microsoft.com/office/powerpoint/2010/main" val="360445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0642" name="Rectangle 2"/>
          <p:cNvSpPr>
            <a:spLocks noGrp="1" noChangeArrowheads="1"/>
          </p:cNvSpPr>
          <p:nvPr>
            <p:ph type="hdr" sz="quarter"/>
          </p:nvPr>
        </p:nvSpPr>
        <p:spPr bwMode="auto">
          <a:xfrm>
            <a:off x="0"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defRPr>
            </a:lvl1pPr>
          </a:lstStyle>
          <a:p>
            <a:pPr>
              <a:defRPr/>
            </a:pPr>
            <a:endParaRPr lang="en-US" dirty="0"/>
          </a:p>
        </p:txBody>
      </p:sp>
      <p:sp>
        <p:nvSpPr>
          <p:cNvPr id="240643" name="Rectangle 3"/>
          <p:cNvSpPr>
            <a:spLocks noGrp="1" noChangeArrowheads="1"/>
          </p:cNvSpPr>
          <p:nvPr>
            <p:ph type="dt" idx="1"/>
          </p:nvPr>
        </p:nvSpPr>
        <p:spPr bwMode="auto">
          <a:xfrm>
            <a:off x="3970938"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en-US" dirty="0"/>
          </a:p>
        </p:txBody>
      </p:sp>
      <p:sp>
        <p:nvSpPr>
          <p:cNvPr id="675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40645" name="Rectangle 5"/>
          <p:cNvSpPr>
            <a:spLocks noGrp="1" noChangeArrowheads="1"/>
          </p:cNvSpPr>
          <p:nvPr>
            <p:ph type="body" sz="quarter" idx="3"/>
          </p:nvPr>
        </p:nvSpPr>
        <p:spPr bwMode="auto">
          <a:xfrm>
            <a:off x="701040" y="4416426"/>
            <a:ext cx="560832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0646" name="Rectangle 6"/>
          <p:cNvSpPr>
            <a:spLocks noGrp="1" noChangeArrowheads="1"/>
          </p:cNvSpPr>
          <p:nvPr>
            <p:ph type="ftr" sz="quarter" idx="4"/>
          </p:nvPr>
        </p:nvSpPr>
        <p:spPr bwMode="auto">
          <a:xfrm>
            <a:off x="0" y="8829675"/>
            <a:ext cx="303784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endParaRPr lang="en-US" dirty="0"/>
          </a:p>
        </p:txBody>
      </p:sp>
      <p:sp>
        <p:nvSpPr>
          <p:cNvPr id="240647" name="Rectangle 7"/>
          <p:cNvSpPr>
            <a:spLocks noGrp="1" noChangeArrowheads="1"/>
          </p:cNvSpPr>
          <p:nvPr>
            <p:ph type="sldNum" sz="quarter" idx="5"/>
          </p:nvPr>
        </p:nvSpPr>
        <p:spPr bwMode="auto">
          <a:xfrm>
            <a:off x="3970938" y="8829675"/>
            <a:ext cx="303784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defRPr>
            </a:lvl1pPr>
          </a:lstStyle>
          <a:p>
            <a:pPr>
              <a:defRPr/>
            </a:pPr>
            <a:fld id="{6EE3F0D8-1920-4BE7-B15D-107040DD8096}" type="slidenum">
              <a:rPr lang="en-US"/>
              <a:pPr>
                <a:defRPr/>
              </a:pPr>
              <a:t>‹#›</a:t>
            </a:fld>
            <a:endParaRPr lang="en-US" dirty="0"/>
          </a:p>
        </p:txBody>
      </p:sp>
    </p:spTree>
    <p:extLst>
      <p:ext uri="{BB962C8B-B14F-4D97-AF65-F5344CB8AC3E}">
        <p14:creationId xmlns:p14="http://schemas.microsoft.com/office/powerpoint/2010/main" val="12389498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1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1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1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1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1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9677676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EE3F0D8-1920-4BE7-B15D-107040DD8096}" type="slidenum">
              <a:rPr lang="en-US" smtClean="0"/>
              <a:pPr>
                <a:defRPr/>
              </a:pPr>
              <a:t>23</a:t>
            </a:fld>
            <a:endParaRPr lang="en-US" dirty="0"/>
          </a:p>
        </p:txBody>
      </p:sp>
    </p:spTree>
    <p:extLst>
      <p:ext uri="{BB962C8B-B14F-4D97-AF65-F5344CB8AC3E}">
        <p14:creationId xmlns:p14="http://schemas.microsoft.com/office/powerpoint/2010/main" val="3387011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EE3F0D8-1920-4BE7-B15D-107040DD8096}" type="slidenum">
              <a:rPr lang="en-US" smtClean="0"/>
              <a:pPr>
                <a:defRPr/>
              </a:pPr>
              <a:t>3</a:t>
            </a:fld>
            <a:endParaRPr lang="en-US" dirty="0"/>
          </a:p>
        </p:txBody>
      </p:sp>
    </p:spTree>
    <p:extLst>
      <p:ext uri="{BB962C8B-B14F-4D97-AF65-F5344CB8AC3E}">
        <p14:creationId xmlns:p14="http://schemas.microsoft.com/office/powerpoint/2010/main" val="118833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defRPr/>
            </a:pPr>
            <a:fld id="{C9BD08B3-F5A5-4B6F-A04E-AE16F6E12F91}" type="slidenum">
              <a:rPr lang="en-US" smtClean="0">
                <a:latin typeface="Arial" pitchFamily="34" charset="0"/>
              </a:rPr>
              <a:pPr>
                <a:defRPr/>
              </a:pPr>
              <a:t>6</a:t>
            </a:fld>
            <a:endParaRPr lang="en-US">
              <a:latin typeface="Arial" pitchFamily="34" charset="0"/>
            </a:endParaRPr>
          </a:p>
        </p:txBody>
      </p:sp>
      <p:sp>
        <p:nvSpPr>
          <p:cNvPr id="655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2293792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extLst/>
        </p:spPr>
        <p:txBody>
          <a:bodyPr wrap="square" numCol="1" anchorCtr="0" compatLnSpc="1">
            <a:prstTxWarp prst="textNoShape">
              <a:avLst/>
            </a:prstTxWarp>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defRPr/>
            </a:pPr>
            <a:fld id="{C9BD08B3-F5A5-4B6F-A04E-AE16F6E12F91}" type="slidenum">
              <a:rPr lang="en-US" smtClean="0">
                <a:latin typeface="Arial" pitchFamily="34" charset="0"/>
              </a:rPr>
              <a:pPr>
                <a:defRPr/>
              </a:pPr>
              <a:t>7</a:t>
            </a:fld>
            <a:endParaRPr lang="en-US">
              <a:latin typeface="Arial" pitchFamily="34" charset="0"/>
            </a:endParaRPr>
          </a:p>
        </p:txBody>
      </p:sp>
      <p:sp>
        <p:nvSpPr>
          <p:cNvPr id="655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extLst>
      <p:ext uri="{BB962C8B-B14F-4D97-AF65-F5344CB8AC3E}">
        <p14:creationId xmlns:p14="http://schemas.microsoft.com/office/powerpoint/2010/main" val="13628183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EE3F0D8-1920-4BE7-B15D-107040DD8096}" type="slidenum">
              <a:rPr lang="en-US" smtClean="0"/>
              <a:pPr>
                <a:defRPr/>
              </a:pPr>
              <a:t>9</a:t>
            </a:fld>
            <a:endParaRPr lang="en-US" dirty="0"/>
          </a:p>
        </p:txBody>
      </p:sp>
    </p:spTree>
    <p:extLst>
      <p:ext uri="{BB962C8B-B14F-4D97-AF65-F5344CB8AC3E}">
        <p14:creationId xmlns:p14="http://schemas.microsoft.com/office/powerpoint/2010/main" val="1847344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37637917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EE3F0D8-1920-4BE7-B15D-107040DD8096}" type="slidenum">
              <a:rPr lang="en-US" smtClean="0"/>
              <a:pPr>
                <a:defRPr/>
              </a:pPr>
              <a:t>14</a:t>
            </a:fld>
            <a:endParaRPr lang="en-US" dirty="0"/>
          </a:p>
        </p:txBody>
      </p:sp>
    </p:spTree>
    <p:extLst>
      <p:ext uri="{BB962C8B-B14F-4D97-AF65-F5344CB8AC3E}">
        <p14:creationId xmlns:p14="http://schemas.microsoft.com/office/powerpoint/2010/main" val="26113587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EE3F0D8-1920-4BE7-B15D-107040DD8096}" type="slidenum">
              <a:rPr lang="en-US" smtClean="0"/>
              <a:pPr>
                <a:defRPr/>
              </a:pPr>
              <a:t>21</a:t>
            </a:fld>
            <a:endParaRPr lang="en-US" dirty="0"/>
          </a:p>
        </p:txBody>
      </p:sp>
    </p:spTree>
    <p:extLst>
      <p:ext uri="{BB962C8B-B14F-4D97-AF65-F5344CB8AC3E}">
        <p14:creationId xmlns:p14="http://schemas.microsoft.com/office/powerpoint/2010/main" val="8425993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EE3F0D8-1920-4BE7-B15D-107040DD8096}" type="slidenum">
              <a:rPr lang="en-US" smtClean="0"/>
              <a:pPr>
                <a:defRPr/>
              </a:pPr>
              <a:t>22</a:t>
            </a:fld>
            <a:endParaRPr lang="en-US" dirty="0"/>
          </a:p>
        </p:txBody>
      </p:sp>
    </p:spTree>
    <p:extLst>
      <p:ext uri="{BB962C8B-B14F-4D97-AF65-F5344CB8AC3E}">
        <p14:creationId xmlns:p14="http://schemas.microsoft.com/office/powerpoint/2010/main" val="3921334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990600"/>
            <a:ext cx="76200" cy="5105400"/>
          </a:xfrm>
          <a:prstGeom prst="rect">
            <a:avLst/>
          </a:prstGeom>
          <a:solidFill>
            <a:schemeClr val="bg2"/>
          </a:solidFill>
          <a:ln w="12700">
            <a:noFill/>
            <a:miter lim="800000"/>
            <a:headEnd/>
            <a:tailEnd/>
          </a:ln>
        </p:spPr>
        <p:txBody>
          <a:bodyPr wrap="none" anchor="ctr"/>
          <a:lstStyle/>
          <a:p>
            <a:pPr algn="ctr" eaLnBrk="1" hangingPunct="1"/>
            <a:endParaRPr lang="en-US" sz="2400" dirty="0"/>
          </a:p>
        </p:txBody>
      </p:sp>
      <p:grpSp>
        <p:nvGrpSpPr>
          <p:cNvPr id="5" name="Group 8"/>
          <p:cNvGrpSpPr>
            <a:grpSpLocks/>
          </p:cNvGrpSpPr>
          <p:nvPr/>
        </p:nvGrpSpPr>
        <p:grpSpPr bwMode="auto">
          <a:xfrm>
            <a:off x="381000" y="304800"/>
            <a:ext cx="8391525" cy="5791200"/>
            <a:chOff x="240" y="192"/>
            <a:chExt cx="5286" cy="3648"/>
          </a:xfrm>
        </p:grpSpPr>
        <p:sp>
          <p:nvSpPr>
            <p:cNvPr id="6"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p:spPr>
          <p:txBody>
            <a:bodyPr rot="10800000" wrap="none" anchor="ctr"/>
            <a:lstStyle/>
            <a:p>
              <a:pPr algn="ctr" eaLnBrk="1" hangingPunct="1"/>
              <a:endParaRPr lang="en-US" sz="2400" dirty="0"/>
            </a:p>
          </p:txBody>
        </p:sp>
        <p:sp>
          <p:nvSpPr>
            <p:cNvPr id="7"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dirty="0"/>
            </a:p>
          </p:txBody>
        </p:sp>
        <p:sp>
          <p:nvSpPr>
            <p:cNvPr id="8"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p:spPr>
          <p:txBody>
            <a:bodyPr rot="10800000" wrap="none" anchor="ctr"/>
            <a:lstStyle/>
            <a:p>
              <a:pPr algn="ctr" eaLnBrk="1" hangingPunct="1"/>
              <a:endParaRPr lang="en-US" sz="2400" dirty="0"/>
            </a:p>
          </p:txBody>
        </p:sp>
        <p:sp>
          <p:nvSpPr>
            <p:cNvPr id="9"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dirty="0"/>
            </a:p>
          </p:txBody>
        </p:sp>
        <p:sp>
          <p:nvSpPr>
            <p:cNvPr id="10" name="Line 13"/>
            <p:cNvSpPr>
              <a:spLocks noChangeShapeType="1"/>
            </p:cNvSpPr>
            <p:nvPr/>
          </p:nvSpPr>
          <p:spPr bwMode="auto">
            <a:xfrm flipH="1">
              <a:off x="480" y="2256"/>
              <a:ext cx="4848" cy="0"/>
            </a:xfrm>
            <a:prstGeom prst="line">
              <a:avLst/>
            </a:prstGeom>
            <a:noFill/>
            <a:ln w="12700">
              <a:solidFill>
                <a:schemeClr val="tx1"/>
              </a:solidFill>
              <a:round/>
              <a:headEnd/>
              <a:tailEnd/>
            </a:ln>
          </p:spPr>
          <p:txBody>
            <a:bodyPr/>
            <a:lstStyle/>
            <a:p>
              <a:endParaRPr lang="en-US" dirty="0"/>
            </a:p>
          </p:txBody>
        </p:sp>
        <p:sp>
          <p:nvSpPr>
            <p:cNvPr id="11" name="Rectangle 14"/>
            <p:cNvSpPr>
              <a:spLocks noChangeArrowheads="1"/>
            </p:cNvSpPr>
            <p:nvPr/>
          </p:nvSpPr>
          <p:spPr bwMode="auto">
            <a:xfrm>
              <a:off x="240" y="192"/>
              <a:ext cx="5286" cy="3648"/>
            </a:xfrm>
            <a:prstGeom prst="rect">
              <a:avLst/>
            </a:prstGeom>
            <a:noFill/>
            <a:ln w="12700">
              <a:solidFill>
                <a:schemeClr val="tx1"/>
              </a:solidFill>
              <a:miter lim="800000"/>
              <a:headEnd/>
              <a:tailEnd/>
            </a:ln>
          </p:spPr>
          <p:txBody>
            <a:bodyPr wrap="none" anchor="ctr"/>
            <a:lstStyle/>
            <a:p>
              <a:pPr algn="ctr" eaLnBrk="1" hangingPunct="1"/>
              <a:endParaRPr lang="en-US" sz="2400" dirty="0"/>
            </a:p>
          </p:txBody>
        </p:sp>
      </p:grpSp>
      <p:sp>
        <p:nvSpPr>
          <p:cNvPr id="41987" name="Rectangle 3"/>
          <p:cNvSpPr>
            <a:spLocks noGrp="1" noChangeArrowheads="1"/>
          </p:cNvSpPr>
          <p:nvPr>
            <p:ph type="ctrTitle"/>
          </p:nvPr>
        </p:nvSpPr>
        <p:spPr>
          <a:xfrm>
            <a:off x="762000" y="1371600"/>
            <a:ext cx="7696200" cy="2057400"/>
          </a:xfrm>
        </p:spPr>
        <p:txBody>
          <a:bodyPr/>
          <a:lstStyle>
            <a:lvl1pPr>
              <a:defRPr sz="5400"/>
            </a:lvl1pPr>
          </a:lstStyle>
          <a:p>
            <a:r>
              <a:rPr lang="en-US"/>
              <a:t>Click to edit Master title style</a:t>
            </a:r>
          </a:p>
        </p:txBody>
      </p:sp>
      <p:sp>
        <p:nvSpPr>
          <p:cNvPr id="41988"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vl1pPr>
          </a:lstStyle>
          <a:p>
            <a:r>
              <a:rPr lang="en-US"/>
              <a:t>Click to edit Master subtitle style</a:t>
            </a:r>
          </a:p>
        </p:txBody>
      </p:sp>
      <p:sp>
        <p:nvSpPr>
          <p:cNvPr id="12" name="Rectangle 5"/>
          <p:cNvSpPr>
            <a:spLocks noGrp="1" noChangeArrowheads="1"/>
          </p:cNvSpPr>
          <p:nvPr>
            <p:ph type="dt" sz="half" idx="10"/>
          </p:nvPr>
        </p:nvSpPr>
        <p:spPr>
          <a:xfrm>
            <a:off x="457200" y="6248400"/>
            <a:ext cx="2133600" cy="457200"/>
          </a:xfrm>
        </p:spPr>
        <p:txBody>
          <a:bodyPr/>
          <a:lstStyle>
            <a:lvl1pPr>
              <a:defRPr smtClean="0"/>
            </a:lvl1pPr>
          </a:lstStyle>
          <a:p>
            <a:pPr>
              <a:defRPr/>
            </a:pPr>
            <a:endParaRPr lang="en-US" dirty="0"/>
          </a:p>
        </p:txBody>
      </p:sp>
      <p:sp>
        <p:nvSpPr>
          <p:cNvPr id="13" name="Rectangle 6"/>
          <p:cNvSpPr>
            <a:spLocks noGrp="1" noChangeArrowheads="1"/>
          </p:cNvSpPr>
          <p:nvPr>
            <p:ph type="ftr" sz="quarter" idx="11"/>
          </p:nvPr>
        </p:nvSpPr>
        <p:spPr/>
        <p:txBody>
          <a:bodyPr/>
          <a:lstStyle>
            <a:lvl1pPr>
              <a:defRPr smtClean="0"/>
            </a:lvl1pPr>
          </a:lstStyle>
          <a:p>
            <a:pPr>
              <a:defRPr/>
            </a:pPr>
            <a:endParaRPr lang="en-US" dirty="0"/>
          </a:p>
        </p:txBody>
      </p:sp>
      <p:sp>
        <p:nvSpPr>
          <p:cNvPr id="14" name="Rectangle 7"/>
          <p:cNvSpPr>
            <a:spLocks noGrp="1" noChangeArrowheads="1"/>
          </p:cNvSpPr>
          <p:nvPr>
            <p:ph type="sldNum" sz="quarter" idx="12"/>
          </p:nvPr>
        </p:nvSpPr>
        <p:spPr>
          <a:xfrm>
            <a:off x="6553200" y="6248400"/>
            <a:ext cx="2133600" cy="457200"/>
          </a:xfrm>
        </p:spPr>
        <p:txBody>
          <a:bodyPr/>
          <a:lstStyle>
            <a:lvl1pPr>
              <a:defRPr b="1" smtClean="0"/>
            </a:lvl1pPr>
          </a:lstStyle>
          <a:p>
            <a:pPr>
              <a:defRPr/>
            </a:pPr>
            <a:fld id="{583E158E-D047-4EB3-96B5-20BA65ED18C2}"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54EA9AC-9595-4E0A-A485-C0C83137BFC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597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33400"/>
            <a:ext cx="6019800" cy="5597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CBA80A0-1D81-4A05-90FA-2D18239A837D}"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a:t>Click to edit Master title style</a:t>
            </a:r>
          </a:p>
        </p:txBody>
      </p:sp>
      <p:sp>
        <p:nvSpPr>
          <p:cNvPr id="3" name="SmartArt Placeholder 2"/>
          <p:cNvSpPr>
            <a:spLocks noGrp="1"/>
          </p:cNvSpPr>
          <p:nvPr>
            <p:ph type="dgm" idx="1"/>
          </p:nvPr>
        </p:nvSpPr>
        <p:spPr>
          <a:xfrm>
            <a:off x="457200" y="1828800"/>
            <a:ext cx="8229600" cy="4302125"/>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E7CD31B-D000-48C8-ADE6-80BB85F8E79F}"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533400"/>
            <a:ext cx="8229600" cy="5597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DB7AFA73-F147-4724-8CA3-4E441F185EA1}"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7F45124-5E52-4471-BBD8-ACF042D01AC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ED72C53-5014-4884-860B-C20BEE197B5D}"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62ABE3F-5256-42BA-B333-4F3A7A6573D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325B7CCB-31AD-4861-98BF-0A8F821C2C0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7311D15-983E-4CC3-9413-DE4E310CDC84}"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2F8BCFBE-92C1-4C23-A2A6-7AFB535061D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FED1A1C-91E6-45F0-8AC3-F7759185046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F46A252-B3A1-41B9-90DA-ED51169E9E71}"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33400"/>
            <a:ext cx="8229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828800"/>
            <a:ext cx="8229600" cy="4302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0964" name="Rectangle 4"/>
          <p:cNvSpPr>
            <a:spLocks noGrp="1" noChangeArrowheads="1"/>
          </p:cNvSpPr>
          <p:nvPr>
            <p:ph type="dt" sz="half" idx="2"/>
          </p:nvPr>
        </p:nvSpPr>
        <p:spPr bwMode="auto">
          <a:xfrm>
            <a:off x="457200" y="6248400"/>
            <a:ext cx="1676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atin typeface="Arial" charset="0"/>
              </a:defRPr>
            </a:lvl1pPr>
          </a:lstStyle>
          <a:p>
            <a:pPr>
              <a:defRPr/>
            </a:pPr>
            <a:endParaRPr lang="en-US" dirty="0"/>
          </a:p>
        </p:txBody>
      </p:sp>
      <p:sp>
        <p:nvSpPr>
          <p:cNvPr id="4096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atin typeface="Arial" charset="0"/>
              </a:defRPr>
            </a:lvl1pPr>
          </a:lstStyle>
          <a:p>
            <a:pPr>
              <a:defRPr/>
            </a:pPr>
            <a:endParaRPr lang="en-US" dirty="0"/>
          </a:p>
        </p:txBody>
      </p:sp>
      <p:sp>
        <p:nvSpPr>
          <p:cNvPr id="40966" name="Rectangle 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atin typeface="Arial" charset="0"/>
              </a:defRPr>
            </a:lvl1pPr>
          </a:lstStyle>
          <a:p>
            <a:pPr>
              <a:defRPr/>
            </a:pPr>
            <a:fld id="{B62FD1CC-1E99-4140-9537-E7C6E3C2C36F}" type="slidenum">
              <a:rPr lang="en-US"/>
              <a:pPr>
                <a:defRPr/>
              </a:pPr>
              <a:t>‹#›</a:t>
            </a:fld>
            <a:endParaRPr lang="en-US" dirty="0"/>
          </a:p>
        </p:txBody>
      </p:sp>
      <p:grpSp>
        <p:nvGrpSpPr>
          <p:cNvPr id="1031" name="Group 7"/>
          <p:cNvGrpSpPr>
            <a:grpSpLocks/>
          </p:cNvGrpSpPr>
          <p:nvPr/>
        </p:nvGrpSpPr>
        <p:grpSpPr bwMode="auto">
          <a:xfrm>
            <a:off x="279400" y="152400"/>
            <a:ext cx="8686800" cy="1295400"/>
            <a:chOff x="176" y="96"/>
            <a:chExt cx="5472" cy="1008"/>
          </a:xfrm>
        </p:grpSpPr>
        <p:sp>
          <p:nvSpPr>
            <p:cNvPr id="1032" name="Line 8"/>
            <p:cNvSpPr>
              <a:spLocks noChangeShapeType="1"/>
            </p:cNvSpPr>
            <p:nvPr/>
          </p:nvSpPr>
          <p:spPr bwMode="auto">
            <a:xfrm flipH="1">
              <a:off x="288" y="1104"/>
              <a:ext cx="5232" cy="0"/>
            </a:xfrm>
            <a:prstGeom prst="line">
              <a:avLst/>
            </a:prstGeom>
            <a:noFill/>
            <a:ln w="12700">
              <a:solidFill>
                <a:schemeClr val="tx1"/>
              </a:solidFill>
              <a:round/>
              <a:headEnd/>
              <a:tailEnd/>
            </a:ln>
          </p:spPr>
          <p:txBody>
            <a:bodyPr/>
            <a:lstStyle/>
            <a:p>
              <a:endParaRPr lang="en-US" dirty="0"/>
            </a:p>
          </p:txBody>
        </p:sp>
        <p:sp>
          <p:nvSpPr>
            <p:cNvPr id="1033" name="Rectangle 9"/>
            <p:cNvSpPr>
              <a:spLocks noChangeArrowheads="1"/>
            </p:cNvSpPr>
            <p:nvPr/>
          </p:nvSpPr>
          <p:spPr bwMode="auto">
            <a:xfrm>
              <a:off x="5504" y="96"/>
              <a:ext cx="144" cy="145"/>
            </a:xfrm>
            <a:prstGeom prst="rect">
              <a:avLst/>
            </a:prstGeom>
            <a:solidFill>
              <a:schemeClr val="bg2"/>
            </a:solidFill>
            <a:ln w="12700">
              <a:solidFill>
                <a:schemeClr val="tx1"/>
              </a:solidFill>
              <a:miter lim="800000"/>
              <a:headEnd/>
              <a:tailEnd/>
            </a:ln>
          </p:spPr>
          <p:txBody>
            <a:bodyPr wrap="none" anchor="ctr"/>
            <a:lstStyle/>
            <a:p>
              <a:pPr algn="ctr" eaLnBrk="1" hangingPunct="1"/>
              <a:endParaRPr lang="en-US" sz="2400" dirty="0">
                <a:latin typeface="Arial" charset="0"/>
              </a:endParaRPr>
            </a:p>
          </p:txBody>
        </p:sp>
        <p:sp>
          <p:nvSpPr>
            <p:cNvPr id="1034" name="Rectangle 10"/>
            <p:cNvSpPr>
              <a:spLocks noChangeArrowheads="1"/>
            </p:cNvSpPr>
            <p:nvPr/>
          </p:nvSpPr>
          <p:spPr bwMode="auto">
            <a:xfrm>
              <a:off x="176" y="96"/>
              <a:ext cx="5326" cy="145"/>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dirty="0">
                <a:latin typeface="Arial" charset="0"/>
              </a:endParaRPr>
            </a:p>
          </p:txBody>
        </p:sp>
        <p:sp>
          <p:nvSpPr>
            <p:cNvPr id="1035" name="Rectangle 11"/>
            <p:cNvSpPr>
              <a:spLocks noChangeArrowheads="1"/>
            </p:cNvSpPr>
            <p:nvPr/>
          </p:nvSpPr>
          <p:spPr bwMode="auto">
            <a:xfrm>
              <a:off x="176" y="241"/>
              <a:ext cx="5326" cy="89"/>
            </a:xfrm>
            <a:prstGeom prst="rect">
              <a:avLst/>
            </a:prstGeom>
            <a:solidFill>
              <a:schemeClr val="bg2"/>
            </a:solidFill>
            <a:ln w="12700">
              <a:solidFill>
                <a:schemeClr val="tx1"/>
              </a:solidFill>
              <a:miter lim="800000"/>
              <a:headEnd/>
              <a:tailEnd/>
            </a:ln>
          </p:spPr>
          <p:txBody>
            <a:bodyPr wrap="none" anchor="ctr"/>
            <a:lstStyle/>
            <a:p>
              <a:pPr algn="ctr" eaLnBrk="1" hangingPunct="1"/>
              <a:endParaRPr lang="en-US" sz="2400" dirty="0">
                <a:latin typeface="Arial" charset="0"/>
              </a:endParaRPr>
            </a:p>
          </p:txBody>
        </p:sp>
        <p:sp>
          <p:nvSpPr>
            <p:cNvPr id="1036"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dirty="0">
                <a:latin typeface="Arial" charset="0"/>
              </a:endParaRPr>
            </a:p>
          </p:txBody>
        </p:sp>
      </p:grpSp>
    </p:spTree>
  </p:cSld>
  <p:clrMap bg1="lt1" tx1="dk1" bg2="lt2" tx2="dk2" accent1="accent1" accent2="accent2" accent3="accent3" accent4="accent4" accent5="accent5" accent6="accent6" hlink="hlink" folHlink="folHlink"/>
  <p:sldLayoutIdLst>
    <p:sldLayoutId id="2147483740"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Lst>
  <p:txStyles>
    <p:titleStyle>
      <a:lvl1pPr algn="l" rtl="0" eaLnBrk="0" fontAlgn="base" hangingPunct="0">
        <a:spcBef>
          <a:spcPct val="0"/>
        </a:spcBef>
        <a:spcAft>
          <a:spcPct val="0"/>
        </a:spcAft>
        <a:defRPr sz="4400">
          <a:solidFill>
            <a:schemeClr val="tx2"/>
          </a:solidFill>
          <a:latin typeface="+mj-lt"/>
          <a:ea typeface="ＭＳ Ｐゴシック" pitchFamily="-111" charset="-128"/>
          <a:cs typeface="+mj-cs"/>
        </a:defRPr>
      </a:lvl1pPr>
      <a:lvl2pPr algn="l" rtl="0" eaLnBrk="0" fontAlgn="base" hangingPunct="0">
        <a:spcBef>
          <a:spcPct val="0"/>
        </a:spcBef>
        <a:spcAft>
          <a:spcPct val="0"/>
        </a:spcAft>
        <a:defRPr sz="4400">
          <a:solidFill>
            <a:schemeClr val="tx2"/>
          </a:solidFill>
          <a:latin typeface="Arial" charset="0"/>
          <a:ea typeface="ＭＳ Ｐゴシック" pitchFamily="-111" charset="-128"/>
        </a:defRPr>
      </a:lvl2pPr>
      <a:lvl3pPr algn="l" rtl="0" eaLnBrk="0" fontAlgn="base" hangingPunct="0">
        <a:spcBef>
          <a:spcPct val="0"/>
        </a:spcBef>
        <a:spcAft>
          <a:spcPct val="0"/>
        </a:spcAft>
        <a:defRPr sz="4400">
          <a:solidFill>
            <a:schemeClr val="tx2"/>
          </a:solidFill>
          <a:latin typeface="Arial" charset="0"/>
          <a:ea typeface="ＭＳ Ｐゴシック" pitchFamily="-111" charset="-128"/>
        </a:defRPr>
      </a:lvl3pPr>
      <a:lvl4pPr algn="l" rtl="0" eaLnBrk="0" fontAlgn="base" hangingPunct="0">
        <a:spcBef>
          <a:spcPct val="0"/>
        </a:spcBef>
        <a:spcAft>
          <a:spcPct val="0"/>
        </a:spcAft>
        <a:defRPr sz="4400">
          <a:solidFill>
            <a:schemeClr val="tx2"/>
          </a:solidFill>
          <a:latin typeface="Arial" charset="0"/>
          <a:ea typeface="ＭＳ Ｐゴシック" pitchFamily="-111" charset="-128"/>
        </a:defRPr>
      </a:lvl4pPr>
      <a:lvl5pPr algn="l" rtl="0" eaLnBrk="0" fontAlgn="base" hangingPunct="0">
        <a:spcBef>
          <a:spcPct val="0"/>
        </a:spcBef>
        <a:spcAft>
          <a:spcPct val="0"/>
        </a:spcAft>
        <a:defRPr sz="4400">
          <a:solidFill>
            <a:schemeClr val="tx2"/>
          </a:solidFill>
          <a:latin typeface="Arial" charset="0"/>
          <a:ea typeface="ＭＳ Ｐゴシック" pitchFamily="-111" charset="-128"/>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469900" indent="-469900" algn="l" rtl="0" eaLnBrk="0" fontAlgn="base" hangingPunct="0">
        <a:spcBef>
          <a:spcPct val="20000"/>
        </a:spcBef>
        <a:spcAft>
          <a:spcPct val="0"/>
        </a:spcAft>
        <a:buClr>
          <a:schemeClr val="bg2"/>
        </a:buClr>
        <a:buSzPct val="70000"/>
        <a:buFont typeface="Wingdings" pitchFamily="-111" charset="2"/>
        <a:buChar char="o"/>
        <a:defRPr sz="3200">
          <a:solidFill>
            <a:schemeClr val="tx1"/>
          </a:solidFill>
          <a:latin typeface="+mn-lt"/>
          <a:ea typeface="ＭＳ Ｐゴシック" pitchFamily="-111" charset="-128"/>
          <a:cs typeface="+mn-cs"/>
        </a:defRPr>
      </a:lvl1pPr>
      <a:lvl2pPr marL="908050" indent="-436563" algn="l" rtl="0" eaLnBrk="0" fontAlgn="base" hangingPunct="0">
        <a:spcBef>
          <a:spcPct val="20000"/>
        </a:spcBef>
        <a:spcAft>
          <a:spcPct val="0"/>
        </a:spcAft>
        <a:buClr>
          <a:schemeClr val="accent2"/>
        </a:buClr>
        <a:buSzPct val="75000"/>
        <a:buFont typeface="Wingdings" pitchFamily="-111" charset="2"/>
        <a:buChar char="n"/>
        <a:defRPr sz="2800">
          <a:solidFill>
            <a:schemeClr val="tx1"/>
          </a:solidFill>
          <a:latin typeface="+mn-lt"/>
          <a:ea typeface="ＭＳ Ｐゴシック" pitchFamily="-111" charset="-128"/>
        </a:defRPr>
      </a:lvl2pPr>
      <a:lvl3pPr marL="1377950" indent="-468313" algn="l" rtl="0" eaLnBrk="0" fontAlgn="base" hangingPunct="0">
        <a:spcBef>
          <a:spcPct val="20000"/>
        </a:spcBef>
        <a:spcAft>
          <a:spcPct val="0"/>
        </a:spcAft>
        <a:buClr>
          <a:schemeClr val="bg2"/>
        </a:buClr>
        <a:buSzPct val="65000"/>
        <a:buFont typeface="Wingdings" pitchFamily="-111" charset="2"/>
        <a:buChar char="o"/>
        <a:defRPr sz="2400">
          <a:solidFill>
            <a:schemeClr val="tx1"/>
          </a:solidFill>
          <a:latin typeface="+mn-lt"/>
          <a:ea typeface="ＭＳ Ｐゴシック" pitchFamily="-111" charset="-128"/>
        </a:defRPr>
      </a:lvl3pPr>
      <a:lvl4pPr marL="1827213" indent="-438150" algn="l" rtl="0" eaLnBrk="0" fontAlgn="base" hangingPunct="0">
        <a:spcBef>
          <a:spcPct val="20000"/>
        </a:spcBef>
        <a:spcAft>
          <a:spcPct val="0"/>
        </a:spcAft>
        <a:buClr>
          <a:schemeClr val="accent2"/>
        </a:buClr>
        <a:buSzPct val="75000"/>
        <a:buFont typeface="Wingdings" pitchFamily="-111" charset="2"/>
        <a:buChar char="n"/>
        <a:defRPr sz="2000">
          <a:solidFill>
            <a:schemeClr val="tx1"/>
          </a:solidFill>
          <a:latin typeface="+mn-lt"/>
          <a:ea typeface="ＭＳ Ｐゴシック" pitchFamily="-111" charset="-128"/>
        </a:defRPr>
      </a:lvl4pPr>
      <a:lvl5pPr marL="2297113" indent="-468313" algn="l" rtl="0" eaLnBrk="0" fontAlgn="base" hangingPunct="0">
        <a:spcBef>
          <a:spcPct val="20000"/>
        </a:spcBef>
        <a:spcAft>
          <a:spcPct val="0"/>
        </a:spcAft>
        <a:buClr>
          <a:schemeClr val="accent1"/>
        </a:buClr>
        <a:buSzPct val="50000"/>
        <a:buFont typeface="Wingdings" pitchFamily="-111" charset="2"/>
        <a:buChar char="o"/>
        <a:defRPr sz="2000">
          <a:solidFill>
            <a:schemeClr val="tx1"/>
          </a:solidFill>
          <a:latin typeface="+mn-lt"/>
          <a:ea typeface="ＭＳ Ｐゴシック" pitchFamily="-111" charset="-128"/>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62000" y="1371600"/>
            <a:ext cx="7696200" cy="1828800"/>
          </a:xfrm>
        </p:spPr>
        <p:txBody>
          <a:bodyPr/>
          <a:lstStyle/>
          <a:p>
            <a:pPr eaLnBrk="1" hangingPunct="1"/>
            <a:r>
              <a:rPr lang="en-US" sz="4800" b="1" dirty="0"/>
              <a:t>MTN-037</a:t>
            </a:r>
            <a:br>
              <a:rPr lang="en-US" sz="4800" b="1" dirty="0"/>
            </a:br>
            <a:r>
              <a:rPr lang="en-US" sz="4000" b="1" dirty="0"/>
              <a:t>Study Product Considerations</a:t>
            </a:r>
          </a:p>
        </p:txBody>
      </p:sp>
      <p:sp>
        <p:nvSpPr>
          <p:cNvPr id="3075" name="Rectangle 3"/>
          <p:cNvSpPr>
            <a:spLocks noGrp="1" noChangeArrowheads="1"/>
          </p:cNvSpPr>
          <p:nvPr>
            <p:ph type="subTitle" idx="1"/>
          </p:nvPr>
        </p:nvSpPr>
        <p:spPr/>
        <p:txBody>
          <a:bodyPr/>
          <a:lstStyle/>
          <a:p>
            <a:pPr eaLnBrk="1" hangingPunct="1"/>
            <a:r>
              <a:rPr lang="en-US" dirty="0"/>
              <a:t>Cindy Jacobson/Lindsay Kramzer</a:t>
            </a:r>
          </a:p>
          <a:p>
            <a:pPr eaLnBrk="1" hangingPunct="1">
              <a:buFont typeface="Wingdings" pitchFamily="-111" charset="2"/>
              <a:buNone/>
            </a:pPr>
            <a:r>
              <a:rPr lang="en-US" dirty="0"/>
              <a:t>Microbicide Trials Network</a:t>
            </a:r>
          </a:p>
          <a:p>
            <a:pPr eaLnBrk="1" hangingPunct="1">
              <a:buFont typeface="Wingdings" pitchFamily="-111" charset="2"/>
              <a:buNone/>
            </a:pPr>
            <a:r>
              <a:rPr lang="en-US" dirty="0"/>
              <a:t>Pittsburgh, PA</a:t>
            </a:r>
          </a:p>
          <a:p>
            <a:pPr eaLnBrk="1" hangingPunct="1">
              <a:buFont typeface="Wingdings" pitchFamily="-111" charset="2"/>
              <a:buNone/>
            </a:pPr>
            <a:r>
              <a:rPr lang="en-US" dirty="0"/>
              <a:t>USA</a:t>
            </a:r>
          </a:p>
        </p:txBody>
      </p:sp>
      <p:pic>
        <p:nvPicPr>
          <p:cNvPr id="3076" name="Picture 4" descr="MTN LOGO_Final"/>
          <p:cNvPicPr>
            <a:picLocks noChangeAspect="1" noChangeArrowheads="1"/>
          </p:cNvPicPr>
          <p:nvPr/>
        </p:nvPicPr>
        <p:blipFill>
          <a:blip r:embed="rId2" cstate="print"/>
          <a:srcRect/>
          <a:stretch>
            <a:fillRect/>
          </a:stretch>
        </p:blipFill>
        <p:spPr bwMode="auto">
          <a:xfrm>
            <a:off x="6473825" y="4800600"/>
            <a:ext cx="1984375" cy="1177925"/>
          </a:xfrm>
          <a:prstGeom prst="rect">
            <a:avLst/>
          </a:prstGeom>
          <a:noFill/>
          <a:ln w="9525">
            <a:noFill/>
            <a:miter lim="800000"/>
            <a:headEnd/>
            <a:tailEnd/>
          </a:ln>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457200" y="533400"/>
            <a:ext cx="8229600" cy="762000"/>
          </a:xfrm>
        </p:spPr>
        <p:txBody>
          <a:bodyPr/>
          <a:lstStyle/>
          <a:p>
            <a:pPr eaLnBrk="1" hangingPunct="1"/>
            <a:r>
              <a:rPr lang="en-US" dirty="0"/>
              <a:t>MTN-037 Prescription</a:t>
            </a:r>
            <a:endParaRPr lang="en-US" sz="4000" dirty="0"/>
          </a:p>
        </p:txBody>
      </p:sp>
      <p:sp>
        <p:nvSpPr>
          <p:cNvPr id="61443" name="Rectangle 3"/>
          <p:cNvSpPr>
            <a:spLocks noGrp="1" noChangeArrowheads="1"/>
          </p:cNvSpPr>
          <p:nvPr>
            <p:ph type="body" idx="1"/>
          </p:nvPr>
        </p:nvSpPr>
        <p:spPr>
          <a:xfrm>
            <a:off x="212106" y="1553849"/>
            <a:ext cx="8703294" cy="4953000"/>
          </a:xfrm>
        </p:spPr>
        <p:txBody>
          <a:bodyPr/>
          <a:lstStyle/>
          <a:p>
            <a:pPr eaLnBrk="1" hangingPunct="1"/>
            <a:r>
              <a:rPr lang="en-US" sz="2800" dirty="0"/>
              <a:t>The pharmacist will review the prescription. </a:t>
            </a:r>
          </a:p>
          <a:p>
            <a:pPr eaLnBrk="1" hangingPunct="1"/>
            <a:r>
              <a:rPr lang="en-US" sz="2800" dirty="0"/>
              <a:t>If an error is noted, the white and yellow copies must be individually corrected by an authorized prescriber with identical information on both copies (correction, initials, date).</a:t>
            </a:r>
          </a:p>
          <a:p>
            <a:pPr lvl="1" eaLnBrk="1" hangingPunct="1"/>
            <a:r>
              <a:rPr lang="en-US" sz="2400" b="1" i="1" dirty="0"/>
              <a:t>The pharmacist will also let you know if he/she finds a discrepancy between information on the prescription and </a:t>
            </a:r>
            <a:r>
              <a:rPr lang="en-US" sz="2400" b="1" i="1" u="sng" dirty="0"/>
              <a:t>Pharmacy Dispensation CRF</a:t>
            </a:r>
            <a:r>
              <a:rPr lang="en-US" sz="2400" b="1" i="1" dirty="0"/>
              <a:t>.</a:t>
            </a:r>
          </a:p>
          <a:p>
            <a:pPr eaLnBrk="1" hangingPunct="1"/>
            <a:r>
              <a:rPr lang="en-US" sz="2800" dirty="0"/>
              <a:t>If no problems are noted, the pharmacist will dispense the PC-1005 applicator and rectal tip.</a:t>
            </a:r>
            <a:endParaRPr lang="en-US" dirty="0"/>
          </a:p>
        </p:txBody>
      </p:sp>
    </p:spTree>
    <p:extLst>
      <p:ext uri="{BB962C8B-B14F-4D97-AF65-F5344CB8AC3E}">
        <p14:creationId xmlns:p14="http://schemas.microsoft.com/office/powerpoint/2010/main" val="2098318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630" y="533400"/>
            <a:ext cx="8915400" cy="762000"/>
          </a:xfrm>
        </p:spPr>
        <p:txBody>
          <a:bodyPr/>
          <a:lstStyle/>
          <a:p>
            <a:pPr algn="ctr"/>
            <a:r>
              <a:rPr lang="en-US" sz="4000" dirty="0"/>
              <a:t>MTN-037 PC-1005 Applicator </a:t>
            </a:r>
          </a:p>
        </p:txBody>
      </p:sp>
      <p:pic>
        <p:nvPicPr>
          <p:cNvPr id="3" name="Content Placeholder 3">
            <a:extLst>
              <a:ext uri="{FF2B5EF4-FFF2-40B4-BE49-F238E27FC236}">
                <a16:creationId xmlns:a16="http://schemas.microsoft.com/office/drawing/2014/main" id="{E7A84DE8-1DDC-47EF-BA1D-A3100037B5BD}"/>
              </a:ext>
            </a:extLst>
          </p:cNvPr>
          <p:cNvPicPr>
            <a:picLocks noGrp="1" noChangeAspect="1"/>
          </p:cNvPicPr>
          <p:nvPr>
            <p:ph idx="1"/>
          </p:nvPr>
        </p:nvPicPr>
        <p:blipFill>
          <a:blip r:embed="rId2"/>
          <a:stretch>
            <a:fillRect/>
          </a:stretch>
        </p:blipFill>
        <p:spPr>
          <a:xfrm>
            <a:off x="2294847" y="1828800"/>
            <a:ext cx="4554306" cy="4302125"/>
          </a:xfrm>
          <a:prstGeom prst="rect">
            <a:avLst/>
          </a:prstGeom>
        </p:spPr>
      </p:pic>
    </p:spTree>
    <p:extLst>
      <p:ext uri="{BB962C8B-B14F-4D97-AF65-F5344CB8AC3E}">
        <p14:creationId xmlns:p14="http://schemas.microsoft.com/office/powerpoint/2010/main" val="1537186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1C5EE-23EA-406E-9D38-90D3697F8AB5}"/>
              </a:ext>
            </a:extLst>
          </p:cNvPr>
          <p:cNvSpPr>
            <a:spLocks noGrp="1"/>
          </p:cNvSpPr>
          <p:nvPr>
            <p:ph type="title"/>
          </p:nvPr>
        </p:nvSpPr>
        <p:spPr>
          <a:xfrm>
            <a:off x="457200" y="533400"/>
            <a:ext cx="8229600" cy="914400"/>
          </a:xfrm>
        </p:spPr>
        <p:txBody>
          <a:bodyPr/>
          <a:lstStyle/>
          <a:p>
            <a:r>
              <a:rPr lang="en-US" dirty="0"/>
              <a:t>Tip For Rectal Administration</a:t>
            </a:r>
          </a:p>
        </p:txBody>
      </p:sp>
      <p:pic>
        <p:nvPicPr>
          <p:cNvPr id="4" name="Content Placeholder 3">
            <a:extLst>
              <a:ext uri="{FF2B5EF4-FFF2-40B4-BE49-F238E27FC236}">
                <a16:creationId xmlns:a16="http://schemas.microsoft.com/office/drawing/2014/main" id="{E10635E5-62D2-4B37-8D72-1886971A7C83}"/>
              </a:ext>
            </a:extLst>
          </p:cNvPr>
          <p:cNvPicPr>
            <a:picLocks noGrp="1" noChangeAspect="1"/>
          </p:cNvPicPr>
          <p:nvPr>
            <p:ph idx="1"/>
          </p:nvPr>
        </p:nvPicPr>
        <p:blipFill>
          <a:blip r:embed="rId2"/>
          <a:stretch>
            <a:fillRect/>
          </a:stretch>
        </p:blipFill>
        <p:spPr>
          <a:xfrm>
            <a:off x="2636584" y="1828800"/>
            <a:ext cx="3870831" cy="4302125"/>
          </a:xfrm>
          <a:prstGeom prst="rect">
            <a:avLst/>
          </a:prstGeom>
        </p:spPr>
      </p:pic>
    </p:spTree>
    <p:extLst>
      <p:ext uri="{BB962C8B-B14F-4D97-AF65-F5344CB8AC3E}">
        <p14:creationId xmlns:p14="http://schemas.microsoft.com/office/powerpoint/2010/main" val="3512819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57200" y="304800"/>
            <a:ext cx="8229600" cy="1143000"/>
          </a:xfrm>
        </p:spPr>
        <p:txBody>
          <a:bodyPr/>
          <a:lstStyle/>
          <a:p>
            <a:pPr eaLnBrk="1" hangingPunct="1"/>
            <a:r>
              <a:rPr lang="en-US" dirty="0"/>
              <a:t>Chain Of Custody</a:t>
            </a:r>
          </a:p>
        </p:txBody>
      </p:sp>
      <p:sp>
        <p:nvSpPr>
          <p:cNvPr id="56323" name="Rectangle 3"/>
          <p:cNvSpPr>
            <a:spLocks noGrp="1" noChangeArrowheads="1"/>
          </p:cNvSpPr>
          <p:nvPr>
            <p:ph type="body" idx="1"/>
          </p:nvPr>
        </p:nvSpPr>
        <p:spPr>
          <a:xfrm>
            <a:off x="381000" y="1660480"/>
            <a:ext cx="8229600" cy="4968920"/>
          </a:xfrm>
        </p:spPr>
        <p:txBody>
          <a:bodyPr/>
          <a:lstStyle/>
          <a:p>
            <a:pPr eaLnBrk="1" hangingPunct="1">
              <a:lnSpc>
                <a:spcPct val="90000"/>
              </a:lnSpc>
            </a:pPr>
            <a:r>
              <a:rPr lang="en-US" sz="2800" dirty="0"/>
              <a:t>The study product must be tracked with documentation, from the pharmacy to the participant, all steps in between and the return documented in the clinic. </a:t>
            </a:r>
          </a:p>
          <a:p>
            <a:pPr eaLnBrk="1" hangingPunct="1">
              <a:lnSpc>
                <a:spcPct val="90000"/>
              </a:lnSpc>
            </a:pPr>
            <a:r>
              <a:rPr lang="en-US" sz="2800" dirty="0"/>
              <a:t>Study product may be prepared by the pharmacist based on either original documents or faxed copies, but will not be released to the clinic staff until the original prescription is received.</a:t>
            </a:r>
          </a:p>
          <a:p>
            <a:pPr eaLnBrk="1" hangingPunct="1">
              <a:lnSpc>
                <a:spcPct val="90000"/>
              </a:lnSpc>
            </a:pPr>
            <a:r>
              <a:rPr lang="en-US" sz="2800" dirty="0"/>
              <a:t>Upon receipt of a completed and signed prescription, the </a:t>
            </a:r>
            <a:r>
              <a:rPr lang="en-US" sz="2800" dirty="0" err="1"/>
              <a:t>PoR</a:t>
            </a:r>
            <a:r>
              <a:rPr lang="en-US" sz="2800" dirty="0"/>
              <a:t> will dispense study gel per the Study Visit Schedule.</a:t>
            </a:r>
          </a:p>
          <a:p>
            <a:pPr marL="0" indent="0" eaLnBrk="1" hangingPunct="1">
              <a:lnSpc>
                <a:spcPct val="90000"/>
              </a:lnSpc>
              <a:buNone/>
            </a:pPr>
            <a:endParaRPr lang="en-US" sz="2800" strike="sngStrike"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lstStyle/>
          <a:p>
            <a:r>
              <a:rPr lang="en-US" dirty="0"/>
              <a:t>Chain Of Custody</a:t>
            </a:r>
          </a:p>
        </p:txBody>
      </p:sp>
      <p:sp>
        <p:nvSpPr>
          <p:cNvPr id="3" name="Content Placeholder 2"/>
          <p:cNvSpPr>
            <a:spLocks noGrp="1"/>
          </p:cNvSpPr>
          <p:nvPr>
            <p:ph idx="1"/>
          </p:nvPr>
        </p:nvSpPr>
        <p:spPr>
          <a:xfrm>
            <a:off x="29570" y="1828800"/>
            <a:ext cx="8962030" cy="4974608"/>
          </a:xfrm>
        </p:spPr>
        <p:txBody>
          <a:bodyPr/>
          <a:lstStyle/>
          <a:p>
            <a:pPr eaLnBrk="1" hangingPunct="1"/>
            <a:r>
              <a:rPr lang="en-US" sz="2800" dirty="0"/>
              <a:t>Pharmacy site-specific Chain of Custody SOP</a:t>
            </a:r>
          </a:p>
          <a:p>
            <a:pPr marL="0" indent="0" eaLnBrk="1" hangingPunct="1">
              <a:buNone/>
            </a:pPr>
            <a:endParaRPr lang="en-US" sz="2800" dirty="0"/>
          </a:p>
          <a:p>
            <a:pPr eaLnBrk="1" hangingPunct="1"/>
            <a:r>
              <a:rPr lang="en-US" sz="2800" dirty="0"/>
              <a:t>Chain of Custody from pharmacy staff to clinic staff is documented on the </a:t>
            </a:r>
          </a:p>
          <a:p>
            <a:pPr lvl="1" eaLnBrk="1" hangingPunct="1"/>
            <a:r>
              <a:rPr lang="en-US" sz="2400" b="1" dirty="0"/>
              <a:t>Record of Receipt of Site-Specific PC-1005</a:t>
            </a:r>
          </a:p>
          <a:p>
            <a:pPr lvl="2" eaLnBrk="1" hangingPunct="1"/>
            <a:r>
              <a:rPr lang="en-US" sz="2000" dirty="0"/>
              <a:t>This record is stored in the pharmacy</a:t>
            </a:r>
          </a:p>
          <a:p>
            <a:pPr eaLnBrk="1" hangingPunct="1"/>
            <a:endParaRPr lang="en-US" dirty="0"/>
          </a:p>
          <a:p>
            <a:pPr eaLnBrk="1" hangingPunct="1"/>
            <a:endParaRPr lang="en-US" dirty="0"/>
          </a:p>
          <a:p>
            <a:pPr lvl="1"/>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3E5D3-0458-4F13-82C3-1FF603427989}"/>
              </a:ext>
            </a:extLst>
          </p:cNvPr>
          <p:cNvSpPr>
            <a:spLocks noGrp="1"/>
          </p:cNvSpPr>
          <p:nvPr>
            <p:ph type="title"/>
          </p:nvPr>
        </p:nvSpPr>
        <p:spPr>
          <a:xfrm>
            <a:off x="32656" y="27216"/>
            <a:ext cx="9035143" cy="495300"/>
          </a:xfrm>
        </p:spPr>
        <p:txBody>
          <a:bodyPr/>
          <a:lstStyle/>
          <a:p>
            <a:pPr algn="ctr"/>
            <a:r>
              <a:rPr lang="en-US" sz="3200" dirty="0"/>
              <a:t>Record of Receipt of Site-Specific PC-1005</a:t>
            </a:r>
          </a:p>
        </p:txBody>
      </p:sp>
      <p:pic>
        <p:nvPicPr>
          <p:cNvPr id="5" name="Picture 4">
            <a:extLst>
              <a:ext uri="{FF2B5EF4-FFF2-40B4-BE49-F238E27FC236}">
                <a16:creationId xmlns:a16="http://schemas.microsoft.com/office/drawing/2014/main" id="{507A8E32-18FE-4D74-905E-25B00B6D2DC8}"/>
              </a:ext>
            </a:extLst>
          </p:cNvPr>
          <p:cNvPicPr>
            <a:picLocks noChangeAspect="1"/>
          </p:cNvPicPr>
          <p:nvPr/>
        </p:nvPicPr>
        <p:blipFill>
          <a:blip r:embed="rId2"/>
          <a:stretch>
            <a:fillRect/>
          </a:stretch>
        </p:blipFill>
        <p:spPr>
          <a:xfrm>
            <a:off x="1410969" y="522516"/>
            <a:ext cx="6322061" cy="6335484"/>
          </a:xfrm>
          <a:prstGeom prst="rect">
            <a:avLst/>
          </a:prstGeom>
        </p:spPr>
      </p:pic>
    </p:spTree>
    <p:extLst>
      <p:ext uri="{BB962C8B-B14F-4D97-AF65-F5344CB8AC3E}">
        <p14:creationId xmlns:p14="http://schemas.microsoft.com/office/powerpoint/2010/main" val="576652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533400"/>
            <a:ext cx="8229600" cy="914400"/>
          </a:xfrm>
        </p:spPr>
        <p:txBody>
          <a:bodyPr/>
          <a:lstStyle/>
          <a:p>
            <a:pPr eaLnBrk="1" hangingPunct="1"/>
            <a:r>
              <a:rPr lang="en-US" dirty="0"/>
              <a:t>Chain of Custody</a:t>
            </a:r>
          </a:p>
        </p:txBody>
      </p:sp>
      <p:sp>
        <p:nvSpPr>
          <p:cNvPr id="59395" name="Rectangle 3"/>
          <p:cNvSpPr>
            <a:spLocks noGrp="1" noChangeArrowheads="1"/>
          </p:cNvSpPr>
          <p:nvPr>
            <p:ph type="body" idx="1"/>
          </p:nvPr>
        </p:nvSpPr>
        <p:spPr>
          <a:xfrm>
            <a:off x="381000" y="1524000"/>
            <a:ext cx="8229600" cy="4302125"/>
          </a:xfrm>
        </p:spPr>
        <p:txBody>
          <a:bodyPr/>
          <a:lstStyle/>
          <a:p>
            <a:pPr>
              <a:spcBef>
                <a:spcPct val="0"/>
              </a:spcBef>
              <a:buClrTx/>
              <a:buSzTx/>
              <a:buFontTx/>
              <a:buNone/>
            </a:pPr>
            <a:r>
              <a:rPr lang="en-US" b="1" u="sng" dirty="0"/>
              <a:t>Clinic</a:t>
            </a:r>
            <a:r>
              <a:rPr lang="en-US" sz="2800" b="1" u="sng" dirty="0"/>
              <a:t> Staff Responsibilities</a:t>
            </a:r>
            <a:endParaRPr lang="en-US" dirty="0"/>
          </a:p>
          <a:p>
            <a:pPr eaLnBrk="1" hangingPunct="1">
              <a:lnSpc>
                <a:spcPct val="90000"/>
              </a:lnSpc>
            </a:pPr>
            <a:r>
              <a:rPr lang="en-US" dirty="0"/>
              <a:t>Control access to the study product in their custody.</a:t>
            </a:r>
          </a:p>
          <a:p>
            <a:pPr eaLnBrk="1" hangingPunct="1">
              <a:lnSpc>
                <a:spcPct val="90000"/>
              </a:lnSpc>
            </a:pPr>
            <a:r>
              <a:rPr lang="en-US" dirty="0">
                <a:cs typeface="Arial" charset="0"/>
              </a:rPr>
              <a:t>Clinic staff must document delivery of the study product to designated participants in the participants’ study charts (chart notes, visit checklists, or on other source documents designated for this purpose by clinic staff).</a:t>
            </a:r>
          </a:p>
          <a:p>
            <a:pPr eaLnBrk="1" hangingPunct="1">
              <a:lnSpc>
                <a:spcPct val="90000"/>
              </a:lnSpc>
            </a:pPr>
            <a:endParaRPr lang="en-US" dirty="0"/>
          </a:p>
          <a:p>
            <a:pPr eaLnBrk="1" hangingPunct="1">
              <a:lnSpc>
                <a:spcPct val="90000"/>
              </a:lnSpc>
            </a:pPr>
            <a:endParaRPr lang="en-US" dirty="0"/>
          </a:p>
        </p:txBody>
      </p:sp>
    </p:spTree>
    <p:extLst>
      <p:ext uri="{BB962C8B-B14F-4D97-AF65-F5344CB8AC3E}">
        <p14:creationId xmlns:p14="http://schemas.microsoft.com/office/powerpoint/2010/main" val="3118715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57200" y="533400"/>
            <a:ext cx="8229600" cy="914400"/>
          </a:xfrm>
        </p:spPr>
        <p:txBody>
          <a:bodyPr/>
          <a:lstStyle/>
          <a:p>
            <a:pPr eaLnBrk="1" hangingPunct="1"/>
            <a:r>
              <a:rPr lang="en-US" dirty="0"/>
              <a:t>Chain of Custody</a:t>
            </a:r>
          </a:p>
        </p:txBody>
      </p:sp>
      <p:sp>
        <p:nvSpPr>
          <p:cNvPr id="60419" name="Rectangle 3"/>
          <p:cNvSpPr>
            <a:spLocks noGrp="1" noChangeArrowheads="1"/>
          </p:cNvSpPr>
          <p:nvPr>
            <p:ph type="body" idx="1"/>
          </p:nvPr>
        </p:nvSpPr>
        <p:spPr>
          <a:xfrm>
            <a:off x="457200" y="1676400"/>
            <a:ext cx="8229600" cy="4454525"/>
          </a:xfrm>
        </p:spPr>
        <p:txBody>
          <a:bodyPr/>
          <a:lstStyle/>
          <a:p>
            <a:pPr>
              <a:spcBef>
                <a:spcPct val="0"/>
              </a:spcBef>
              <a:buClrTx/>
              <a:buSzTx/>
              <a:buFontTx/>
              <a:buNone/>
            </a:pPr>
            <a:r>
              <a:rPr lang="en-US" sz="3600" b="1" u="sng" dirty="0"/>
              <a:t>Clinic</a:t>
            </a:r>
            <a:r>
              <a:rPr lang="en-US" b="1" u="sng" dirty="0"/>
              <a:t> Staff Responsibilities</a:t>
            </a:r>
            <a:endParaRPr lang="en-US" sz="3600" dirty="0"/>
          </a:p>
          <a:p>
            <a:pPr eaLnBrk="1" hangingPunct="1">
              <a:lnSpc>
                <a:spcPct val="90000"/>
              </a:lnSpc>
            </a:pPr>
            <a:r>
              <a:rPr lang="en-US" sz="3600" dirty="0">
                <a:cs typeface="Arial" charset="0"/>
              </a:rPr>
              <a:t>If study product dispensed for a participant is not provided to the participant, clinic staff must document this in the participant's study chart and return remaining product (unused) to the pharmacy.</a:t>
            </a:r>
          </a:p>
          <a:p>
            <a:pPr eaLnBrk="1" hangingPunct="1">
              <a:lnSpc>
                <a:spcPct val="90000"/>
              </a:lnSpc>
            </a:pPr>
            <a:endParaRPr lang="en-US" sz="3600" dirty="0">
              <a:cs typeface="Arial" charset="0"/>
            </a:endParaRPr>
          </a:p>
          <a:p>
            <a:pPr eaLnBrk="1" hangingPunct="1">
              <a:lnSpc>
                <a:spcPct val="90000"/>
              </a:lnSpc>
            </a:pPr>
            <a:endParaRPr lang="en-US" sz="3600" dirty="0"/>
          </a:p>
          <a:p>
            <a:pPr eaLnBrk="1" hangingPunct="1">
              <a:lnSpc>
                <a:spcPct val="90000"/>
              </a:lnSpc>
            </a:pPr>
            <a:endParaRPr lang="en-US" sz="3600" dirty="0"/>
          </a:p>
        </p:txBody>
      </p:sp>
    </p:spTree>
    <p:extLst>
      <p:ext uri="{BB962C8B-B14F-4D97-AF65-F5344CB8AC3E}">
        <p14:creationId xmlns:p14="http://schemas.microsoft.com/office/powerpoint/2010/main" val="35661566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4FC54-1D2B-483D-B070-F077F1C08B72}"/>
              </a:ext>
            </a:extLst>
          </p:cNvPr>
          <p:cNvSpPr>
            <a:spLocks noGrp="1"/>
          </p:cNvSpPr>
          <p:nvPr>
            <p:ph type="title"/>
          </p:nvPr>
        </p:nvSpPr>
        <p:spPr>
          <a:xfrm>
            <a:off x="457200" y="533400"/>
            <a:ext cx="8229600" cy="838200"/>
          </a:xfrm>
        </p:spPr>
        <p:txBody>
          <a:bodyPr/>
          <a:lstStyle/>
          <a:p>
            <a:r>
              <a:rPr lang="en-US" dirty="0"/>
              <a:t>PC-1005 Dosing</a:t>
            </a:r>
          </a:p>
        </p:txBody>
      </p:sp>
      <p:sp>
        <p:nvSpPr>
          <p:cNvPr id="3" name="Content Placeholder 2">
            <a:extLst>
              <a:ext uri="{FF2B5EF4-FFF2-40B4-BE49-F238E27FC236}">
                <a16:creationId xmlns:a16="http://schemas.microsoft.com/office/drawing/2014/main" id="{5CD3F156-1A5D-4EC5-AAC5-3B30B13DA7DB}"/>
              </a:ext>
            </a:extLst>
          </p:cNvPr>
          <p:cNvSpPr>
            <a:spLocks noGrp="1"/>
          </p:cNvSpPr>
          <p:nvPr>
            <p:ph idx="1"/>
          </p:nvPr>
        </p:nvSpPr>
        <p:spPr>
          <a:xfrm>
            <a:off x="0" y="1651001"/>
            <a:ext cx="9144000" cy="1092200"/>
          </a:xfrm>
        </p:spPr>
        <p:txBody>
          <a:bodyPr/>
          <a:lstStyle/>
          <a:p>
            <a:r>
              <a:rPr lang="en-US" sz="2400" dirty="0"/>
              <a:t>What is documented on the </a:t>
            </a:r>
            <a:r>
              <a:rPr lang="en-US" sz="2400" b="1" dirty="0"/>
              <a:t>Dose Administration CRF</a:t>
            </a:r>
            <a:r>
              <a:rPr lang="en-US" sz="2400" dirty="0"/>
              <a:t>?</a:t>
            </a:r>
          </a:p>
        </p:txBody>
      </p:sp>
      <p:graphicFrame>
        <p:nvGraphicFramePr>
          <p:cNvPr id="8" name="Table 7">
            <a:extLst>
              <a:ext uri="{FF2B5EF4-FFF2-40B4-BE49-F238E27FC236}">
                <a16:creationId xmlns:a16="http://schemas.microsoft.com/office/drawing/2014/main" id="{1E395A66-E69C-4F95-A910-7A7B4AB2E35F}"/>
              </a:ext>
            </a:extLst>
          </p:cNvPr>
          <p:cNvGraphicFramePr>
            <a:graphicFrameLocks noGrp="1"/>
          </p:cNvGraphicFramePr>
          <p:nvPr>
            <p:extLst>
              <p:ext uri="{D42A27DB-BD31-4B8C-83A1-F6EECF244321}">
                <p14:modId xmlns:p14="http://schemas.microsoft.com/office/powerpoint/2010/main" val="483866599"/>
              </p:ext>
            </p:extLst>
          </p:nvPr>
        </p:nvGraphicFramePr>
        <p:xfrm>
          <a:off x="1752600" y="3009902"/>
          <a:ext cx="5257801" cy="2476500"/>
        </p:xfrm>
        <a:graphic>
          <a:graphicData uri="http://schemas.openxmlformats.org/drawingml/2006/table">
            <a:tbl>
              <a:tblPr/>
              <a:tblGrid>
                <a:gridCol w="2268504">
                  <a:extLst>
                    <a:ext uri="{9D8B030D-6E8A-4147-A177-3AD203B41FA5}">
                      <a16:colId xmlns:a16="http://schemas.microsoft.com/office/drawing/2014/main" val="3240806739"/>
                    </a:ext>
                  </a:extLst>
                </a:gridCol>
                <a:gridCol w="1538869">
                  <a:extLst>
                    <a:ext uri="{9D8B030D-6E8A-4147-A177-3AD203B41FA5}">
                      <a16:colId xmlns:a16="http://schemas.microsoft.com/office/drawing/2014/main" val="1425750075"/>
                    </a:ext>
                  </a:extLst>
                </a:gridCol>
                <a:gridCol w="1450428">
                  <a:extLst>
                    <a:ext uri="{9D8B030D-6E8A-4147-A177-3AD203B41FA5}">
                      <a16:colId xmlns:a16="http://schemas.microsoft.com/office/drawing/2014/main" val="2935713172"/>
                    </a:ext>
                  </a:extLst>
                </a:gridCol>
              </a:tblGrid>
              <a:tr h="722994">
                <a:tc>
                  <a:txBody>
                    <a:bodyPr/>
                    <a:lstStyle/>
                    <a:p>
                      <a:pPr algn="l" fontAlgn="t"/>
                      <a:r>
                        <a:rPr lang="en-US" sz="1600" b="1" i="0" u="none" strike="noStrike">
                          <a:solidFill>
                            <a:srgbClr val="000000"/>
                          </a:solidFill>
                          <a:effectLst/>
                          <a:latin typeface="+mn-lt"/>
                        </a:rPr>
                        <a:t>Visit Number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600" b="0" i="0" u="none" strike="noStrike" dirty="0">
                          <a:solidFill>
                            <a:srgbClr val="000000"/>
                          </a:solidFill>
                          <a:effectLst/>
                          <a:latin typeface="+mn-lt"/>
                        </a:rPr>
                        <a:t>Dropdown List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600" b="0" i="0" u="none" strike="noStrike">
                          <a:solidFill>
                            <a:srgbClr val="000000"/>
                          </a:solidFill>
                          <a:effectLst/>
                          <a:latin typeface="+mn-lt"/>
                        </a:rPr>
                        <a:t>Visit 3</a:t>
                      </a:r>
                      <a:br>
                        <a:rPr lang="en-US" sz="1600" b="0" i="0" u="none" strike="noStrike">
                          <a:solidFill>
                            <a:srgbClr val="000000"/>
                          </a:solidFill>
                          <a:effectLst/>
                          <a:latin typeface="+mn-lt"/>
                        </a:rPr>
                      </a:br>
                      <a:r>
                        <a:rPr lang="en-US" sz="1600" b="0" i="0" u="none" strike="noStrike">
                          <a:solidFill>
                            <a:srgbClr val="000000"/>
                          </a:solidFill>
                          <a:effectLst/>
                          <a:latin typeface="+mn-lt"/>
                        </a:rPr>
                        <a:t>Visit 5</a:t>
                      </a:r>
                      <a:br>
                        <a:rPr lang="en-US" sz="1600" b="0" i="0" u="none" strike="noStrike">
                          <a:solidFill>
                            <a:srgbClr val="000000"/>
                          </a:solidFill>
                          <a:effectLst/>
                          <a:latin typeface="+mn-lt"/>
                        </a:rPr>
                      </a:br>
                      <a:r>
                        <a:rPr lang="en-US" sz="1600" b="0" i="0" u="none" strike="noStrike">
                          <a:solidFill>
                            <a:srgbClr val="000000"/>
                          </a:solidFill>
                          <a:effectLst/>
                          <a:latin typeface="+mn-lt"/>
                        </a:rPr>
                        <a:t>Visit 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3684762"/>
                  </a:ext>
                </a:extLst>
              </a:tr>
              <a:tr h="485094">
                <a:tc>
                  <a:txBody>
                    <a:bodyPr/>
                    <a:lstStyle/>
                    <a:p>
                      <a:pPr algn="l" fontAlgn="t"/>
                      <a:r>
                        <a:rPr lang="en-US" sz="1600" b="1" i="0" u="none" strike="noStrike">
                          <a:solidFill>
                            <a:srgbClr val="000000"/>
                          </a:solidFill>
                          <a:effectLst/>
                          <a:latin typeface="+mn-lt"/>
                        </a:rPr>
                        <a:t>Date gel application administered</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600" b="0" i="0" u="none" strike="noStrike" dirty="0">
                          <a:solidFill>
                            <a:srgbClr val="000000"/>
                          </a:solidFill>
                          <a:effectLst/>
                          <a:latin typeface="+mn-lt"/>
                        </a:rPr>
                        <a:t>Date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600" b="0" i="0" u="none" strike="noStrike">
                          <a:solidFill>
                            <a:srgbClr val="000000"/>
                          </a:solidFill>
                          <a:effectLst/>
                          <a:latin typeface="+mn-lt"/>
                        </a:rPr>
                        <a:t>NA</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2807137"/>
                  </a:ext>
                </a:extLst>
              </a:tr>
              <a:tr h="485094">
                <a:tc>
                  <a:txBody>
                    <a:bodyPr/>
                    <a:lstStyle/>
                    <a:p>
                      <a:pPr algn="l" fontAlgn="t"/>
                      <a:r>
                        <a:rPr lang="en-US" sz="1600" b="1" i="0" u="none" strike="noStrike">
                          <a:solidFill>
                            <a:srgbClr val="000000"/>
                          </a:solidFill>
                          <a:effectLst/>
                          <a:latin typeface="+mn-lt"/>
                        </a:rPr>
                        <a:t>Time gel application administered</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600" b="0" i="0" u="none" strike="noStrike">
                          <a:solidFill>
                            <a:srgbClr val="000000"/>
                          </a:solidFill>
                          <a:effectLst/>
                          <a:latin typeface="+mn-lt"/>
                        </a:rPr>
                        <a:t>Time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600" b="0" i="0" u="none" strike="noStrike">
                          <a:solidFill>
                            <a:srgbClr val="000000"/>
                          </a:solidFill>
                          <a:effectLst/>
                          <a:latin typeface="+mn-lt"/>
                        </a:rPr>
                        <a:t>NA</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4906637"/>
                  </a:ext>
                </a:extLst>
              </a:tr>
              <a:tr h="722994">
                <a:tc>
                  <a:txBody>
                    <a:bodyPr/>
                    <a:lstStyle/>
                    <a:p>
                      <a:pPr algn="l" fontAlgn="t"/>
                      <a:r>
                        <a:rPr lang="en-US" sz="1600" b="1" i="0" u="none" strike="noStrike" dirty="0">
                          <a:solidFill>
                            <a:srgbClr val="000000"/>
                          </a:solidFill>
                          <a:effectLst/>
                          <a:latin typeface="+mn-lt"/>
                        </a:rPr>
                        <a:t>Dosage Administered</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600" b="0" i="0" u="none" strike="noStrike">
                          <a:solidFill>
                            <a:srgbClr val="000000"/>
                          </a:solidFill>
                          <a:effectLst/>
                          <a:latin typeface="+mn-lt"/>
                        </a:rPr>
                        <a:t>Dropdown List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a:solidFill>
                            <a:srgbClr val="000000"/>
                          </a:solidFill>
                          <a:effectLst/>
                          <a:latin typeface="+mn-lt"/>
                        </a:rPr>
                        <a:t>4</a:t>
                      </a:r>
                      <a:br>
                        <a:rPr lang="en-US" sz="1600" b="0" i="0" u="none" strike="noStrike" dirty="0">
                          <a:solidFill>
                            <a:srgbClr val="000000"/>
                          </a:solidFill>
                          <a:effectLst/>
                          <a:latin typeface="+mn-lt"/>
                        </a:rPr>
                      </a:br>
                      <a:r>
                        <a:rPr lang="en-US" sz="1600" b="0" i="0" u="none" strike="noStrike" dirty="0">
                          <a:solidFill>
                            <a:srgbClr val="000000"/>
                          </a:solidFill>
                          <a:effectLst/>
                          <a:latin typeface="+mn-lt"/>
                        </a:rPr>
                        <a:t>16</a:t>
                      </a:r>
                      <a:br>
                        <a:rPr lang="en-US" sz="1600" b="0" i="0" u="none" strike="noStrike" dirty="0">
                          <a:solidFill>
                            <a:srgbClr val="000000"/>
                          </a:solidFill>
                          <a:effectLst/>
                          <a:latin typeface="+mn-lt"/>
                        </a:rPr>
                      </a:br>
                      <a:r>
                        <a:rPr lang="en-US" sz="1600" b="0" i="0" u="none" strike="noStrike" dirty="0">
                          <a:solidFill>
                            <a:srgbClr val="000000"/>
                          </a:solidFill>
                          <a:effectLst/>
                          <a:latin typeface="+mn-lt"/>
                        </a:rPr>
                        <a:t>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0152434"/>
                  </a:ext>
                </a:extLst>
              </a:tr>
            </a:tbl>
          </a:graphicData>
        </a:graphic>
      </p:graphicFrame>
    </p:spTree>
    <p:extLst>
      <p:ext uri="{BB962C8B-B14F-4D97-AF65-F5344CB8AC3E}">
        <p14:creationId xmlns:p14="http://schemas.microsoft.com/office/powerpoint/2010/main" val="41813086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139" y="556593"/>
            <a:ext cx="8991600" cy="762000"/>
          </a:xfrm>
        </p:spPr>
        <p:txBody>
          <a:bodyPr/>
          <a:lstStyle/>
          <a:p>
            <a:pPr algn="ctr"/>
            <a:r>
              <a:rPr lang="en-US" dirty="0"/>
              <a:t>MTN-037 Study Gel Request Slip</a:t>
            </a:r>
          </a:p>
        </p:txBody>
      </p:sp>
      <p:sp>
        <p:nvSpPr>
          <p:cNvPr id="3" name="Content Placeholder 2"/>
          <p:cNvSpPr>
            <a:spLocks noGrp="1"/>
          </p:cNvSpPr>
          <p:nvPr>
            <p:ph idx="1"/>
          </p:nvPr>
        </p:nvSpPr>
        <p:spPr>
          <a:xfrm>
            <a:off x="101904" y="1524000"/>
            <a:ext cx="8889695" cy="4953000"/>
          </a:xfrm>
        </p:spPr>
        <p:txBody>
          <a:bodyPr/>
          <a:lstStyle/>
          <a:p>
            <a:pPr marL="342900" indent="-342900" eaLnBrk="1" hangingPunct="1">
              <a:defRPr/>
            </a:pPr>
            <a:r>
              <a:rPr lang="en-US" altLang="en-US" sz="2400" b="1" dirty="0"/>
              <a:t>Study Gel Request Slip</a:t>
            </a:r>
            <a:r>
              <a:rPr lang="en-US" altLang="en-US" sz="2400" dirty="0"/>
              <a:t> is a 2 part no carbon required (NCR) paper document.  The top white is the original (pharmacy) and the bottom is yellow (clinic).</a:t>
            </a:r>
          </a:p>
          <a:p>
            <a:pPr marL="342900" indent="-342900" eaLnBrk="1" hangingPunct="1">
              <a:defRPr/>
            </a:pPr>
            <a:r>
              <a:rPr lang="en-US" sz="2400" dirty="0"/>
              <a:t>Request Slips are provided by the MTN LOC Pharmacy to the site pharmacy staff who, in turn, provides this document supply to site clinic staff</a:t>
            </a:r>
          </a:p>
          <a:p>
            <a:r>
              <a:rPr lang="en-US" sz="2400" dirty="0"/>
              <a:t>Clinic staff will complete a request slip, if:</a:t>
            </a:r>
          </a:p>
          <a:p>
            <a:pPr lvl="1"/>
            <a:r>
              <a:rPr lang="en-US" sz="2000" dirty="0"/>
              <a:t>Additional product is needed/resupply (one or more of the applicators is unusable)</a:t>
            </a:r>
          </a:p>
          <a:p>
            <a:pPr lvl="1"/>
            <a:r>
              <a:rPr lang="en-US" sz="2000" dirty="0"/>
              <a:t>Temporary product hold</a:t>
            </a:r>
          </a:p>
          <a:p>
            <a:pPr lvl="1"/>
            <a:r>
              <a:rPr lang="en-US" sz="2000" dirty="0"/>
              <a:t>Product resume after temp hold</a:t>
            </a:r>
          </a:p>
          <a:p>
            <a:pPr lvl="1"/>
            <a:r>
              <a:rPr lang="en-US" sz="2000" dirty="0"/>
              <a:t>Permanent product discontinuation</a:t>
            </a:r>
          </a:p>
          <a:p>
            <a:pPr lvl="1"/>
            <a:r>
              <a:rPr lang="en-US" sz="2000" dirty="0"/>
              <a:t>Participant decline of product use</a:t>
            </a:r>
          </a:p>
          <a:p>
            <a:pPr lvl="1"/>
            <a:r>
              <a:rPr lang="en-US" sz="2000" dirty="0"/>
              <a:t>Product use period completed (expected use of slip at Visit 8)</a:t>
            </a:r>
          </a:p>
          <a:p>
            <a:pPr lvl="1"/>
            <a:endParaRPr lang="en-US" sz="2000" dirty="0"/>
          </a:p>
        </p:txBody>
      </p:sp>
    </p:spTree>
    <p:extLst>
      <p:ext uri="{BB962C8B-B14F-4D97-AF65-F5344CB8AC3E}">
        <p14:creationId xmlns:p14="http://schemas.microsoft.com/office/powerpoint/2010/main" val="2841324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533400"/>
            <a:ext cx="8229600" cy="838200"/>
          </a:xfrm>
        </p:spPr>
        <p:txBody>
          <a:bodyPr/>
          <a:lstStyle/>
          <a:p>
            <a:r>
              <a:rPr lang="en-US" dirty="0"/>
              <a:t>Presentation Overview</a:t>
            </a:r>
          </a:p>
        </p:txBody>
      </p:sp>
      <p:sp>
        <p:nvSpPr>
          <p:cNvPr id="4099" name="Rectangle 3"/>
          <p:cNvSpPr>
            <a:spLocks noGrp="1" noChangeArrowheads="1"/>
          </p:cNvSpPr>
          <p:nvPr>
            <p:ph type="body" idx="1"/>
          </p:nvPr>
        </p:nvSpPr>
        <p:spPr>
          <a:xfrm>
            <a:off x="76200" y="1765528"/>
            <a:ext cx="9067800" cy="4800600"/>
          </a:xfrm>
        </p:spPr>
        <p:txBody>
          <a:bodyPr/>
          <a:lstStyle/>
          <a:p>
            <a:r>
              <a:rPr lang="en-US" sz="2600" dirty="0"/>
              <a:t>Study Gel Prescription Completion</a:t>
            </a:r>
          </a:p>
          <a:p>
            <a:pPr marL="0" indent="0">
              <a:buNone/>
            </a:pPr>
            <a:endParaRPr lang="en-US" sz="2600" dirty="0"/>
          </a:p>
          <a:p>
            <a:r>
              <a:rPr lang="en-US" sz="2600" dirty="0"/>
              <a:t>Study Gel Supply and Labeling</a:t>
            </a:r>
          </a:p>
          <a:p>
            <a:pPr marL="0" indent="0">
              <a:buNone/>
            </a:pPr>
            <a:endParaRPr lang="en-US" sz="2600" dirty="0"/>
          </a:p>
          <a:p>
            <a:r>
              <a:rPr lang="en-US" sz="2600" dirty="0"/>
              <a:t>Chain of Custody, Accountability, Unused Gel Returns</a:t>
            </a:r>
          </a:p>
          <a:p>
            <a:pPr marL="0" indent="0">
              <a:buNone/>
            </a:pPr>
            <a:endParaRPr lang="en-US" sz="2600" dirty="0"/>
          </a:p>
          <a:p>
            <a:r>
              <a:rPr lang="en-US" sz="2600" dirty="0"/>
              <a:t>Study Gel Request Slip Completion</a:t>
            </a:r>
          </a:p>
          <a:p>
            <a:endParaRPr lang="en-US" sz="2600" dirty="0"/>
          </a:p>
          <a:p>
            <a:r>
              <a:rPr lang="en-US" sz="2600" dirty="0"/>
              <a:t>Study Gel Complaints</a:t>
            </a:r>
          </a:p>
          <a:p>
            <a:pPr marL="0" indent="0">
              <a:buNone/>
            </a:pPr>
            <a:endParaRPr lang="en-US"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CE1CA2D-9C01-414D-97A2-DE73AF033AB8}"/>
              </a:ext>
            </a:extLst>
          </p:cNvPr>
          <p:cNvPicPr>
            <a:picLocks noChangeAspect="1"/>
          </p:cNvPicPr>
          <p:nvPr/>
        </p:nvPicPr>
        <p:blipFill>
          <a:blip r:embed="rId2"/>
          <a:stretch>
            <a:fillRect/>
          </a:stretch>
        </p:blipFill>
        <p:spPr>
          <a:xfrm>
            <a:off x="1524000" y="0"/>
            <a:ext cx="5715000" cy="6858000"/>
          </a:xfrm>
          <a:prstGeom prst="rect">
            <a:avLst/>
          </a:prstGeom>
        </p:spPr>
      </p:pic>
    </p:spTree>
    <p:extLst>
      <p:ext uri="{BB962C8B-B14F-4D97-AF65-F5344CB8AC3E}">
        <p14:creationId xmlns:p14="http://schemas.microsoft.com/office/powerpoint/2010/main" val="3096604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52400" y="609600"/>
            <a:ext cx="8839200" cy="827314"/>
          </a:xfrm>
          <a:prstGeom prst="rect">
            <a:avLst/>
          </a:prstGeom>
        </p:spPr>
        <p:txBody>
          <a:bodyPr/>
          <a:lstStyle>
            <a:lvl1pPr algn="l" rtl="0" eaLnBrk="0" fontAlgn="base" hangingPunct="0">
              <a:spcBef>
                <a:spcPct val="0"/>
              </a:spcBef>
              <a:spcAft>
                <a:spcPct val="0"/>
              </a:spcAft>
              <a:defRPr sz="4400">
                <a:solidFill>
                  <a:schemeClr val="tx2"/>
                </a:solidFill>
                <a:latin typeface="+mj-lt"/>
                <a:ea typeface="ＭＳ Ｐゴシック" pitchFamily="-111" charset="-128"/>
                <a:cs typeface="+mj-cs"/>
              </a:defRPr>
            </a:lvl1pPr>
            <a:lvl2pPr algn="l" rtl="0" eaLnBrk="0" fontAlgn="base" hangingPunct="0">
              <a:spcBef>
                <a:spcPct val="0"/>
              </a:spcBef>
              <a:spcAft>
                <a:spcPct val="0"/>
              </a:spcAft>
              <a:defRPr sz="4400">
                <a:solidFill>
                  <a:schemeClr val="tx2"/>
                </a:solidFill>
                <a:latin typeface="Arial" charset="0"/>
                <a:ea typeface="ＭＳ Ｐゴシック" pitchFamily="-111" charset="-128"/>
              </a:defRPr>
            </a:lvl2pPr>
            <a:lvl3pPr algn="l" rtl="0" eaLnBrk="0" fontAlgn="base" hangingPunct="0">
              <a:spcBef>
                <a:spcPct val="0"/>
              </a:spcBef>
              <a:spcAft>
                <a:spcPct val="0"/>
              </a:spcAft>
              <a:defRPr sz="4400">
                <a:solidFill>
                  <a:schemeClr val="tx2"/>
                </a:solidFill>
                <a:latin typeface="Arial" charset="0"/>
                <a:ea typeface="ＭＳ Ｐゴシック" pitchFamily="-111" charset="-128"/>
              </a:defRPr>
            </a:lvl3pPr>
            <a:lvl4pPr algn="l" rtl="0" eaLnBrk="0" fontAlgn="base" hangingPunct="0">
              <a:spcBef>
                <a:spcPct val="0"/>
              </a:spcBef>
              <a:spcAft>
                <a:spcPct val="0"/>
              </a:spcAft>
              <a:defRPr sz="4400">
                <a:solidFill>
                  <a:schemeClr val="tx2"/>
                </a:solidFill>
                <a:latin typeface="Arial" charset="0"/>
                <a:ea typeface="ＭＳ Ｐゴシック" pitchFamily="-111" charset="-128"/>
              </a:defRPr>
            </a:lvl4pPr>
            <a:lvl5pPr algn="l" rtl="0" eaLnBrk="0" fontAlgn="base" hangingPunct="0">
              <a:spcBef>
                <a:spcPct val="0"/>
              </a:spcBef>
              <a:spcAft>
                <a:spcPct val="0"/>
              </a:spcAft>
              <a:defRPr sz="4400">
                <a:solidFill>
                  <a:schemeClr val="tx2"/>
                </a:solidFill>
                <a:latin typeface="Arial" charset="0"/>
                <a:ea typeface="ＭＳ Ｐゴシック" pitchFamily="-111" charset="-128"/>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a:lstStyle>
          <a:p>
            <a:pPr algn="ctr" eaLnBrk="1" hangingPunct="1"/>
            <a:r>
              <a:rPr lang="en-US" sz="4000" dirty="0"/>
              <a:t>Study Gel Request Slip Completion</a:t>
            </a:r>
          </a:p>
        </p:txBody>
      </p:sp>
      <p:sp>
        <p:nvSpPr>
          <p:cNvPr id="3" name="Rectangle 3"/>
          <p:cNvSpPr txBox="1">
            <a:spLocks noChangeArrowheads="1"/>
          </p:cNvSpPr>
          <p:nvPr/>
        </p:nvSpPr>
        <p:spPr>
          <a:xfrm>
            <a:off x="152400" y="1436914"/>
            <a:ext cx="8839200" cy="5029200"/>
          </a:xfrm>
          <a:prstGeom prst="rect">
            <a:avLst/>
          </a:prstGeom>
        </p:spPr>
        <p:txBody>
          <a:bodyPr/>
          <a:lstStyle>
            <a:lvl1pPr marL="469900" indent="-469900" algn="l" rtl="0" eaLnBrk="0" fontAlgn="base" hangingPunct="0">
              <a:spcBef>
                <a:spcPct val="20000"/>
              </a:spcBef>
              <a:spcAft>
                <a:spcPct val="0"/>
              </a:spcAft>
              <a:buClr>
                <a:schemeClr val="bg2"/>
              </a:buClr>
              <a:buSzPct val="70000"/>
              <a:buFont typeface="Wingdings" pitchFamily="-111" charset="2"/>
              <a:buChar char="o"/>
              <a:defRPr sz="3200">
                <a:solidFill>
                  <a:schemeClr val="tx1"/>
                </a:solidFill>
                <a:latin typeface="+mn-lt"/>
                <a:ea typeface="ＭＳ Ｐゴシック" pitchFamily="-111" charset="-128"/>
                <a:cs typeface="+mn-cs"/>
              </a:defRPr>
            </a:lvl1pPr>
            <a:lvl2pPr marL="908050" indent="-436563" algn="l" rtl="0" eaLnBrk="0" fontAlgn="base" hangingPunct="0">
              <a:spcBef>
                <a:spcPct val="20000"/>
              </a:spcBef>
              <a:spcAft>
                <a:spcPct val="0"/>
              </a:spcAft>
              <a:buClr>
                <a:schemeClr val="accent2"/>
              </a:buClr>
              <a:buSzPct val="75000"/>
              <a:buFont typeface="Wingdings" pitchFamily="-111" charset="2"/>
              <a:buChar char="n"/>
              <a:defRPr sz="2800">
                <a:solidFill>
                  <a:schemeClr val="tx1"/>
                </a:solidFill>
                <a:latin typeface="+mn-lt"/>
                <a:ea typeface="ＭＳ Ｐゴシック" pitchFamily="-111" charset="-128"/>
              </a:defRPr>
            </a:lvl2pPr>
            <a:lvl3pPr marL="1377950" indent="-468313" algn="l" rtl="0" eaLnBrk="0" fontAlgn="base" hangingPunct="0">
              <a:spcBef>
                <a:spcPct val="20000"/>
              </a:spcBef>
              <a:spcAft>
                <a:spcPct val="0"/>
              </a:spcAft>
              <a:buClr>
                <a:schemeClr val="bg2"/>
              </a:buClr>
              <a:buSzPct val="65000"/>
              <a:buFont typeface="Wingdings" pitchFamily="-111" charset="2"/>
              <a:buChar char="o"/>
              <a:defRPr sz="2400">
                <a:solidFill>
                  <a:schemeClr val="tx1"/>
                </a:solidFill>
                <a:latin typeface="+mn-lt"/>
                <a:ea typeface="ＭＳ Ｐゴシック" pitchFamily="-111" charset="-128"/>
              </a:defRPr>
            </a:lvl3pPr>
            <a:lvl4pPr marL="1827213" indent="-438150" algn="l" rtl="0" eaLnBrk="0" fontAlgn="base" hangingPunct="0">
              <a:spcBef>
                <a:spcPct val="20000"/>
              </a:spcBef>
              <a:spcAft>
                <a:spcPct val="0"/>
              </a:spcAft>
              <a:buClr>
                <a:schemeClr val="accent2"/>
              </a:buClr>
              <a:buSzPct val="75000"/>
              <a:buFont typeface="Wingdings" pitchFamily="-111" charset="2"/>
              <a:buChar char="n"/>
              <a:defRPr sz="2000">
                <a:solidFill>
                  <a:schemeClr val="tx1"/>
                </a:solidFill>
                <a:latin typeface="+mn-lt"/>
                <a:ea typeface="ＭＳ Ｐゴシック" pitchFamily="-111" charset="-128"/>
              </a:defRPr>
            </a:lvl4pPr>
            <a:lvl5pPr marL="2297113" indent="-468313" algn="l" rtl="0" eaLnBrk="0" fontAlgn="base" hangingPunct="0">
              <a:spcBef>
                <a:spcPct val="20000"/>
              </a:spcBef>
              <a:spcAft>
                <a:spcPct val="0"/>
              </a:spcAft>
              <a:buClr>
                <a:schemeClr val="accent1"/>
              </a:buClr>
              <a:buSzPct val="50000"/>
              <a:buFont typeface="Wingdings" pitchFamily="-111" charset="2"/>
              <a:buChar char="o"/>
              <a:defRPr sz="2000">
                <a:solidFill>
                  <a:schemeClr val="tx1"/>
                </a:solidFill>
                <a:latin typeface="+mn-lt"/>
                <a:ea typeface="ＭＳ Ｐゴシック" pitchFamily="-111" charset="-128"/>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a:lstStyle>
          <a:p>
            <a:pPr eaLnBrk="1" hangingPunct="1"/>
            <a:r>
              <a:rPr lang="en-US" sz="2600" dirty="0"/>
              <a:t>This slip can be completed by any authorized clinic staff </a:t>
            </a:r>
            <a:r>
              <a:rPr lang="en-US" sz="2600" u="sng" dirty="0"/>
              <a:t>except</a:t>
            </a:r>
            <a:r>
              <a:rPr lang="en-US" sz="2600" dirty="0"/>
              <a:t> in the case of indicating “RESUME”</a:t>
            </a:r>
          </a:p>
          <a:p>
            <a:pPr lvl="1" eaLnBrk="1" hangingPunct="1"/>
            <a:r>
              <a:rPr lang="en-US" sz="2200" dirty="0"/>
              <a:t>Only authorized prescribers can indicate “RESUME”</a:t>
            </a:r>
          </a:p>
          <a:p>
            <a:pPr eaLnBrk="1" hangingPunct="1"/>
            <a:r>
              <a:rPr lang="en-US" sz="2600" b="1" i="1" u="sng" dirty="0"/>
              <a:t>Insert cardboard flap behind the clinic copy</a:t>
            </a:r>
          </a:p>
          <a:p>
            <a:pPr eaLnBrk="1" hangingPunct="1"/>
            <a:r>
              <a:rPr lang="en-US" sz="2600" dirty="0"/>
              <a:t>Double check the accuracy of all entries</a:t>
            </a:r>
          </a:p>
          <a:p>
            <a:pPr eaLnBrk="1" hangingPunct="1"/>
            <a:r>
              <a:rPr lang="en-US" sz="2600" dirty="0"/>
              <a:t>Errors may be corrected in blue or black ink by putting a line through and initialing </a:t>
            </a:r>
          </a:p>
          <a:p>
            <a:pPr eaLnBrk="1" hangingPunct="1"/>
            <a:r>
              <a:rPr lang="en-US" sz="2600" dirty="0"/>
              <a:t>Retain the yellow copy for the participant study notebook in the clinic</a:t>
            </a:r>
          </a:p>
          <a:p>
            <a:pPr marL="469900" lvl="1" indent="-469900" eaLnBrk="1" hangingPunct="1">
              <a:buClr>
                <a:schemeClr val="bg2"/>
              </a:buClr>
              <a:buSzPct val="70000"/>
              <a:buFont typeface="Wingdings" pitchFamily="-111" charset="2"/>
              <a:buChar char="o"/>
            </a:pPr>
            <a:r>
              <a:rPr lang="en-US" sz="2600" dirty="0"/>
              <a:t>Deliver white copy to pharmacy</a:t>
            </a:r>
          </a:p>
          <a:p>
            <a:pPr marL="469900" lvl="1" indent="-469900" eaLnBrk="1" hangingPunct="1">
              <a:buClr>
                <a:schemeClr val="bg2"/>
              </a:buClr>
              <a:buSzPct val="70000"/>
              <a:buFont typeface="Wingdings" pitchFamily="-111" charset="2"/>
              <a:buChar char="o"/>
            </a:pPr>
            <a:r>
              <a:rPr lang="en-US" sz="2600" dirty="0"/>
              <a:t>Once the white and yellow copies are separated errors must be corrected on each sheet separately</a:t>
            </a:r>
          </a:p>
          <a:p>
            <a:pPr eaLnBrk="1" hangingPunct="1"/>
            <a:endParaRPr lang="en-US" sz="2600" dirty="0"/>
          </a:p>
          <a:p>
            <a:pPr eaLnBrk="1" hangingPunct="1"/>
            <a:endParaRPr lang="en-US" sz="2800" dirty="0"/>
          </a:p>
          <a:p>
            <a:pPr eaLnBrk="1" hangingPunct="1">
              <a:buFont typeface="Wingdings" pitchFamily="-111" charset="2"/>
              <a:buNone/>
            </a:pPr>
            <a:endParaRPr lang="en-US" sz="2800" dirty="0"/>
          </a:p>
        </p:txBody>
      </p:sp>
    </p:spTree>
    <p:extLst>
      <p:ext uri="{BB962C8B-B14F-4D97-AF65-F5344CB8AC3E}">
        <p14:creationId xmlns:p14="http://schemas.microsoft.com/office/powerpoint/2010/main" val="11341449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lstStyle/>
          <a:p>
            <a:r>
              <a:rPr lang="en-US" b="1" u="sng" dirty="0"/>
              <a:t>Unused</a:t>
            </a:r>
            <a:r>
              <a:rPr lang="en-US" dirty="0"/>
              <a:t> PC-1005 Returns</a:t>
            </a:r>
          </a:p>
        </p:txBody>
      </p:sp>
      <p:sp>
        <p:nvSpPr>
          <p:cNvPr id="3" name="Content Placeholder 2"/>
          <p:cNvSpPr>
            <a:spLocks noGrp="1"/>
          </p:cNvSpPr>
          <p:nvPr>
            <p:ph idx="1"/>
          </p:nvPr>
        </p:nvSpPr>
        <p:spPr>
          <a:xfrm>
            <a:off x="457200" y="1508759"/>
            <a:ext cx="8229600" cy="5349241"/>
          </a:xfrm>
        </p:spPr>
        <p:txBody>
          <a:bodyPr/>
          <a:lstStyle/>
          <a:p>
            <a:r>
              <a:rPr lang="en-US" sz="2400" dirty="0"/>
              <a:t>ONLY unused study gel should be returned to the pharmacy</a:t>
            </a:r>
          </a:p>
          <a:p>
            <a:pPr lvl="1"/>
            <a:r>
              <a:rPr lang="en-US" sz="2000" dirty="0"/>
              <a:t>NO USED GEL APPLICATORS should be returned to the pharmacy</a:t>
            </a:r>
          </a:p>
          <a:p>
            <a:pPr lvl="1">
              <a:buNone/>
            </a:pPr>
            <a:endParaRPr lang="en-US" sz="2000" dirty="0"/>
          </a:p>
          <a:p>
            <a:r>
              <a:rPr lang="en-US" sz="2400" dirty="0"/>
              <a:t>Unused gel is returned to the pharmacy by:</a:t>
            </a:r>
          </a:p>
          <a:p>
            <a:pPr lvl="1" eaLnBrk="1" hangingPunct="1"/>
            <a:r>
              <a:rPr lang="en-US" sz="2000" dirty="0"/>
              <a:t>Clinic staff member or runner</a:t>
            </a:r>
          </a:p>
          <a:p>
            <a:pPr lvl="1" eaLnBrk="1" hangingPunct="1"/>
            <a:r>
              <a:rPr lang="en-US" sz="2000" dirty="0"/>
              <a:t>Depends on pharmacy site-specific Chain of Custody SOP</a:t>
            </a:r>
          </a:p>
          <a:p>
            <a:pPr lvl="1" eaLnBrk="1" hangingPunct="1">
              <a:buNone/>
            </a:pPr>
            <a:endParaRPr lang="en-US" sz="2000" dirty="0"/>
          </a:p>
          <a:p>
            <a:pPr eaLnBrk="1" hangingPunct="1"/>
            <a:r>
              <a:rPr lang="en-US" sz="2400" dirty="0"/>
              <a:t>Documented on </a:t>
            </a:r>
            <a:r>
              <a:rPr lang="en-US" sz="2400" b="1" dirty="0"/>
              <a:t>Record of Return of Site-Specific PC-1005</a:t>
            </a:r>
          </a:p>
          <a:p>
            <a:pPr lvl="1" eaLnBrk="1" hangingPunct="1"/>
            <a:r>
              <a:rPr lang="en-US" sz="2000" dirty="0"/>
              <a:t>This record is stored in the pharmacy</a:t>
            </a:r>
          </a:p>
          <a:p>
            <a:pPr marL="471487" lvl="1" indent="0">
              <a:buNone/>
            </a:pPr>
            <a:endParaRPr lang="en-US" sz="2400" dirty="0"/>
          </a:p>
          <a:p>
            <a:pPr lvl="1"/>
            <a:endParaRPr lang="en-US" sz="2400" dirty="0"/>
          </a:p>
          <a:p>
            <a:endParaRPr lang="en-US" dirty="0"/>
          </a:p>
        </p:txBody>
      </p:sp>
    </p:spTree>
    <p:extLst>
      <p:ext uri="{BB962C8B-B14F-4D97-AF65-F5344CB8AC3E}">
        <p14:creationId xmlns:p14="http://schemas.microsoft.com/office/powerpoint/2010/main" val="30770541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type="body" idx="1"/>
          </p:nvPr>
        </p:nvSpPr>
        <p:spPr>
          <a:xfrm>
            <a:off x="431800" y="1752600"/>
            <a:ext cx="8229600" cy="4525963"/>
          </a:xfrm>
        </p:spPr>
        <p:txBody>
          <a:bodyPr/>
          <a:lstStyle/>
          <a:p>
            <a:r>
              <a:rPr lang="en-US" sz="2800" dirty="0"/>
              <a:t>If returning unused gel because damaged or contaminated, record the details on the record</a:t>
            </a:r>
            <a:endParaRPr lang="en-US" sz="2800" b="1" dirty="0"/>
          </a:p>
          <a:p>
            <a:pPr>
              <a:buNone/>
            </a:pPr>
            <a:endParaRPr lang="en-US" sz="2800" dirty="0"/>
          </a:p>
          <a:p>
            <a:r>
              <a:rPr lang="en-US" sz="2800" dirty="0"/>
              <a:t>The pharmacy will quarantine and document any returned unused gel</a:t>
            </a:r>
          </a:p>
          <a:p>
            <a:pPr>
              <a:buNone/>
            </a:pPr>
            <a:endParaRPr lang="en-US" sz="2800" dirty="0"/>
          </a:p>
          <a:p>
            <a:pPr eaLnBrk="1" hangingPunct="1"/>
            <a:endParaRPr lang="en-US" sz="2400" dirty="0"/>
          </a:p>
          <a:p>
            <a:pPr eaLnBrk="1" hangingPunct="1">
              <a:buFont typeface="Wingdings" pitchFamily="-111" charset="2"/>
              <a:buNone/>
            </a:pPr>
            <a:r>
              <a:rPr lang="en-US" sz="2800" dirty="0"/>
              <a:t>  </a:t>
            </a:r>
          </a:p>
        </p:txBody>
      </p:sp>
      <p:sp>
        <p:nvSpPr>
          <p:cNvPr id="5" name="Rectangle 2"/>
          <p:cNvSpPr>
            <a:spLocks noGrp="1" noChangeArrowheads="1"/>
          </p:cNvSpPr>
          <p:nvPr>
            <p:ph type="title"/>
          </p:nvPr>
        </p:nvSpPr>
        <p:spPr>
          <a:xfrm>
            <a:off x="457200" y="533400"/>
            <a:ext cx="8229600" cy="838200"/>
          </a:xfrm>
        </p:spPr>
        <p:txBody>
          <a:bodyPr/>
          <a:lstStyle/>
          <a:p>
            <a:pPr eaLnBrk="1" hangingPunct="1"/>
            <a:r>
              <a:rPr lang="en-US" dirty="0"/>
              <a:t>Chain Of Custody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a:spLocks noGrp="1"/>
          </p:cNvSpPr>
          <p:nvPr>
            <p:ph type="title"/>
          </p:nvPr>
        </p:nvSpPr>
        <p:spPr>
          <a:xfrm>
            <a:off x="495300" y="3464"/>
            <a:ext cx="8229600" cy="606136"/>
          </a:xfrm>
        </p:spPr>
        <p:txBody>
          <a:bodyPr/>
          <a:lstStyle/>
          <a:p>
            <a:pPr algn="ctr"/>
            <a:r>
              <a:rPr lang="en-US" altLang="en-US" sz="3200" dirty="0"/>
              <a:t>Record of Return of Site-Specific PC-1005</a:t>
            </a:r>
          </a:p>
        </p:txBody>
      </p:sp>
      <p:pic>
        <p:nvPicPr>
          <p:cNvPr id="5" name="Picture 4">
            <a:extLst>
              <a:ext uri="{FF2B5EF4-FFF2-40B4-BE49-F238E27FC236}">
                <a16:creationId xmlns:a16="http://schemas.microsoft.com/office/drawing/2014/main" id="{05C4350C-2024-4D38-9E69-387561B20BF4}"/>
              </a:ext>
            </a:extLst>
          </p:cNvPr>
          <p:cNvPicPr>
            <a:picLocks noChangeAspect="1"/>
          </p:cNvPicPr>
          <p:nvPr/>
        </p:nvPicPr>
        <p:blipFill>
          <a:blip r:embed="rId2"/>
          <a:stretch>
            <a:fillRect/>
          </a:stretch>
        </p:blipFill>
        <p:spPr>
          <a:xfrm>
            <a:off x="1024731" y="609600"/>
            <a:ext cx="7094538" cy="6248400"/>
          </a:xfrm>
          <a:prstGeom prst="rect">
            <a:avLst/>
          </a:prstGeom>
        </p:spPr>
      </p:pic>
    </p:spTree>
    <p:extLst>
      <p:ext uri="{BB962C8B-B14F-4D97-AF65-F5344CB8AC3E}">
        <p14:creationId xmlns:p14="http://schemas.microsoft.com/office/powerpoint/2010/main" val="15491679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lstStyle/>
          <a:p>
            <a:pPr algn="ctr"/>
            <a:r>
              <a:rPr lang="en-US" dirty="0"/>
              <a:t>PC-1005 Complaints</a:t>
            </a:r>
          </a:p>
        </p:txBody>
      </p:sp>
      <p:sp>
        <p:nvSpPr>
          <p:cNvPr id="3" name="Content Placeholder 2"/>
          <p:cNvSpPr>
            <a:spLocks noGrp="1"/>
          </p:cNvSpPr>
          <p:nvPr>
            <p:ph idx="1"/>
          </p:nvPr>
        </p:nvSpPr>
        <p:spPr>
          <a:xfrm>
            <a:off x="60960" y="1600200"/>
            <a:ext cx="8991600" cy="5181600"/>
          </a:xfrm>
        </p:spPr>
        <p:txBody>
          <a:bodyPr/>
          <a:lstStyle/>
          <a:p>
            <a:r>
              <a:rPr lang="en-US" sz="2800" dirty="0"/>
              <a:t>Study product problem may be noted by pharmacy, clinic, and/or participant.</a:t>
            </a:r>
          </a:p>
          <a:p>
            <a:pPr lvl="1"/>
            <a:r>
              <a:rPr lang="en-US" sz="2400" dirty="0"/>
              <a:t>May concern dosage form (gel), packaging (vial, syringe, cap, or rectal tip), or other aspect.</a:t>
            </a:r>
          </a:p>
          <a:p>
            <a:r>
              <a:rPr lang="en-US" sz="2800" dirty="0"/>
              <a:t>Clinic staff will make thorough record of clinic staff or participant complaint.</a:t>
            </a:r>
          </a:p>
          <a:p>
            <a:r>
              <a:rPr lang="en-US" sz="2800" dirty="0"/>
              <a:t>Clinic staff member will email complaint to pharmacy</a:t>
            </a:r>
          </a:p>
          <a:p>
            <a:pPr lvl="1"/>
            <a:r>
              <a:rPr lang="en-US" sz="2400" dirty="0"/>
              <a:t>PTID, Date of observed issue, date issue was reported, date gel was dispensed, did adverse event occur, nature of issue, picture (if possible and applicable), any other necessary details</a:t>
            </a:r>
          </a:p>
          <a:p>
            <a:endParaRPr lang="en-US" dirty="0"/>
          </a:p>
        </p:txBody>
      </p:sp>
    </p:spTree>
    <p:extLst>
      <p:ext uri="{BB962C8B-B14F-4D97-AF65-F5344CB8AC3E}">
        <p14:creationId xmlns:p14="http://schemas.microsoft.com/office/powerpoint/2010/main" val="34757401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lstStyle/>
          <a:p>
            <a:pPr algn="ctr"/>
            <a:r>
              <a:rPr lang="en-US" dirty="0"/>
              <a:t>PC-1005 Complaints</a:t>
            </a:r>
          </a:p>
        </p:txBody>
      </p:sp>
      <p:sp>
        <p:nvSpPr>
          <p:cNvPr id="3" name="Content Placeholder 2"/>
          <p:cNvSpPr>
            <a:spLocks noGrp="1"/>
          </p:cNvSpPr>
          <p:nvPr>
            <p:ph idx="1"/>
          </p:nvPr>
        </p:nvSpPr>
        <p:spPr>
          <a:xfrm>
            <a:off x="304800" y="1600200"/>
            <a:ext cx="8610600" cy="5105400"/>
          </a:xfrm>
        </p:spPr>
        <p:txBody>
          <a:bodyPr/>
          <a:lstStyle/>
          <a:p>
            <a:r>
              <a:rPr lang="en-US" sz="2600" dirty="0"/>
              <a:t>Pharmacy staff will email all study product complaints to MTN LOC Pharmacy.</a:t>
            </a:r>
          </a:p>
          <a:p>
            <a:r>
              <a:rPr lang="en-US" sz="2600" dirty="0"/>
              <a:t>If the complaint is concerning an unused PC-1005, then the unused gel should be held in quarantine in the pharmacy</a:t>
            </a:r>
          </a:p>
          <a:p>
            <a:r>
              <a:rPr lang="en-US" sz="2600" dirty="0"/>
              <a:t>If the complaint is concerning a used gel applicator, then the clinic staff should process the used study product per standard operating procedures for used study products (if applicable)</a:t>
            </a:r>
          </a:p>
        </p:txBody>
      </p:sp>
    </p:spTree>
    <p:extLst>
      <p:ext uri="{BB962C8B-B14F-4D97-AF65-F5344CB8AC3E}">
        <p14:creationId xmlns:p14="http://schemas.microsoft.com/office/powerpoint/2010/main" val="15078727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lstStyle/>
          <a:p>
            <a:pPr algn="ctr"/>
            <a:r>
              <a:rPr lang="en-US" dirty="0"/>
              <a:t>Other Items Supplied to Clinic</a:t>
            </a:r>
          </a:p>
        </p:txBody>
      </p:sp>
      <p:sp>
        <p:nvSpPr>
          <p:cNvPr id="3" name="Content Placeholder 2"/>
          <p:cNvSpPr>
            <a:spLocks noGrp="1"/>
          </p:cNvSpPr>
          <p:nvPr>
            <p:ph idx="1"/>
          </p:nvPr>
        </p:nvSpPr>
        <p:spPr/>
        <p:txBody>
          <a:bodyPr/>
          <a:lstStyle/>
          <a:p>
            <a:r>
              <a:rPr lang="en-US" altLang="en-US" dirty="0"/>
              <a:t>50 male condoms</a:t>
            </a:r>
          </a:p>
          <a:p>
            <a:r>
              <a:rPr lang="en-US" altLang="en-US" dirty="0"/>
              <a:t>24 – 4mL sachets of lubricant</a:t>
            </a:r>
            <a:r>
              <a:rPr lang="en-US" dirty="0"/>
              <a:t> for applicator insertion </a:t>
            </a:r>
          </a:p>
          <a:p>
            <a:r>
              <a:rPr lang="en-US" altLang="en-US" dirty="0"/>
              <a:t>3 – 4oz tubes of lubricant for procedures</a:t>
            </a:r>
          </a:p>
          <a:p>
            <a:pPr marL="0" indent="0">
              <a:buNone/>
            </a:pPr>
            <a:endParaRPr lang="en-US" altLang="en-US" dirty="0"/>
          </a:p>
          <a:p>
            <a:r>
              <a:rPr lang="en-US" altLang="en-US" dirty="0"/>
              <a:t>An order does not need to be submitted for these items</a:t>
            </a:r>
          </a:p>
          <a:p>
            <a:endParaRPr lang="en-US" altLang="en-US" dirty="0"/>
          </a:p>
          <a:p>
            <a:endParaRPr lang="en-US" altLang="en-US" dirty="0"/>
          </a:p>
          <a:p>
            <a:endParaRPr lang="en-US" dirty="0"/>
          </a:p>
        </p:txBody>
      </p:sp>
    </p:spTree>
    <p:extLst>
      <p:ext uri="{BB962C8B-B14F-4D97-AF65-F5344CB8AC3E}">
        <p14:creationId xmlns:p14="http://schemas.microsoft.com/office/powerpoint/2010/main" val="40453749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57200" y="381000"/>
            <a:ext cx="8229600" cy="1143000"/>
          </a:xfrm>
        </p:spPr>
        <p:txBody>
          <a:bodyPr/>
          <a:lstStyle/>
          <a:p>
            <a:pPr eaLnBrk="1" hangingPunct="1"/>
            <a:r>
              <a:rPr lang="en-US" dirty="0"/>
              <a:t>Contact Information</a:t>
            </a:r>
          </a:p>
        </p:txBody>
      </p:sp>
      <p:sp>
        <p:nvSpPr>
          <p:cNvPr id="64515" name="Rectangle 3"/>
          <p:cNvSpPr>
            <a:spLocks noGrp="1" noChangeArrowheads="1"/>
          </p:cNvSpPr>
          <p:nvPr>
            <p:ph type="body" idx="1"/>
          </p:nvPr>
        </p:nvSpPr>
        <p:spPr>
          <a:xfrm>
            <a:off x="381000" y="1905001"/>
            <a:ext cx="8229600" cy="1219199"/>
          </a:xfrm>
        </p:spPr>
        <p:txBody>
          <a:bodyPr/>
          <a:lstStyle/>
          <a:p>
            <a:pPr eaLnBrk="1" hangingPunct="1"/>
            <a:r>
              <a:rPr lang="en-US" dirty="0"/>
              <a:t>If you have any questions, please do not hesitate to contact us:</a:t>
            </a:r>
          </a:p>
        </p:txBody>
      </p:sp>
      <p:sp>
        <p:nvSpPr>
          <p:cNvPr id="2" name="TextBox 1"/>
          <p:cNvSpPr txBox="1"/>
          <p:nvPr/>
        </p:nvSpPr>
        <p:spPr>
          <a:xfrm>
            <a:off x="885500" y="3631313"/>
            <a:ext cx="3279228" cy="1200329"/>
          </a:xfrm>
          <a:prstGeom prst="rect">
            <a:avLst/>
          </a:prstGeom>
          <a:noFill/>
        </p:spPr>
        <p:txBody>
          <a:bodyPr wrap="square" rtlCol="0">
            <a:spAutoFit/>
          </a:bodyPr>
          <a:lstStyle/>
          <a:p>
            <a:pPr eaLnBrk="1" hangingPunct="1">
              <a:buFont typeface="Wingdings" pitchFamily="-111" charset="2"/>
              <a:buNone/>
            </a:pPr>
            <a:r>
              <a:rPr lang="en-US" sz="2400" dirty="0">
                <a:latin typeface="+mn-lt"/>
              </a:rPr>
              <a:t>Cindy Jacobson</a:t>
            </a:r>
          </a:p>
          <a:p>
            <a:pPr eaLnBrk="1" hangingPunct="1">
              <a:buFont typeface="Wingdings" pitchFamily="-111" charset="2"/>
              <a:buNone/>
            </a:pPr>
            <a:r>
              <a:rPr lang="en-US" sz="2400" dirty="0">
                <a:latin typeface="+mn-lt"/>
              </a:rPr>
              <a:t>(412) 641-8913</a:t>
            </a:r>
          </a:p>
          <a:p>
            <a:pPr eaLnBrk="1" hangingPunct="1">
              <a:buFont typeface="Wingdings" pitchFamily="-111" charset="2"/>
              <a:buNone/>
            </a:pPr>
            <a:r>
              <a:rPr lang="en-US" sz="2400" dirty="0">
                <a:latin typeface="+mn-lt"/>
              </a:rPr>
              <a:t>cjacobson@upmc.edu</a:t>
            </a:r>
          </a:p>
        </p:txBody>
      </p:sp>
      <p:sp>
        <p:nvSpPr>
          <p:cNvPr id="5" name="TextBox 4"/>
          <p:cNvSpPr txBox="1"/>
          <p:nvPr/>
        </p:nvSpPr>
        <p:spPr>
          <a:xfrm>
            <a:off x="5155328" y="3631314"/>
            <a:ext cx="3431628" cy="1200329"/>
          </a:xfrm>
          <a:prstGeom prst="rect">
            <a:avLst/>
          </a:prstGeom>
          <a:noFill/>
        </p:spPr>
        <p:txBody>
          <a:bodyPr wrap="square" rtlCol="0">
            <a:spAutoFit/>
          </a:bodyPr>
          <a:lstStyle/>
          <a:p>
            <a:pPr eaLnBrk="1" hangingPunct="1">
              <a:buFont typeface="Wingdings" pitchFamily="-111" charset="2"/>
              <a:buNone/>
            </a:pPr>
            <a:r>
              <a:rPr lang="en-US" sz="2400" dirty="0">
                <a:latin typeface="+mn-lt"/>
              </a:rPr>
              <a:t>Lindsay Kramzer</a:t>
            </a:r>
          </a:p>
          <a:p>
            <a:pPr eaLnBrk="1" hangingPunct="1">
              <a:buFont typeface="Wingdings" pitchFamily="-111" charset="2"/>
              <a:buNone/>
            </a:pPr>
            <a:r>
              <a:rPr lang="en-US" sz="2400" dirty="0">
                <a:latin typeface="+mn-lt"/>
              </a:rPr>
              <a:t>(412) 641-3865</a:t>
            </a:r>
          </a:p>
          <a:p>
            <a:pPr eaLnBrk="1" hangingPunct="1">
              <a:buFont typeface="Wingdings" pitchFamily="-111" charset="2"/>
              <a:buNone/>
            </a:pPr>
            <a:r>
              <a:rPr lang="en-US" sz="2400" dirty="0">
                <a:latin typeface="+mn-lt"/>
              </a:rPr>
              <a:t>fergusonlm@upmc.edu</a:t>
            </a:r>
          </a:p>
        </p:txBody>
      </p:sp>
      <p:sp>
        <p:nvSpPr>
          <p:cNvPr id="3" name="TextBox 2"/>
          <p:cNvSpPr txBox="1"/>
          <p:nvPr/>
        </p:nvSpPr>
        <p:spPr>
          <a:xfrm>
            <a:off x="1143000" y="5702587"/>
            <a:ext cx="7239000" cy="584775"/>
          </a:xfrm>
          <a:prstGeom prst="rect">
            <a:avLst/>
          </a:prstGeom>
          <a:noFill/>
        </p:spPr>
        <p:txBody>
          <a:bodyPr wrap="square" rtlCol="0">
            <a:spAutoFit/>
          </a:bodyPr>
          <a:lstStyle/>
          <a:p>
            <a:r>
              <a:rPr lang="en-US" sz="3200" b="1" i="1" dirty="0">
                <a:latin typeface="+mn-lt"/>
              </a:rPr>
              <a:t>Questions?			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lstStyle/>
          <a:p>
            <a:r>
              <a:rPr lang="en-US" dirty="0"/>
              <a:t>Reference Materials</a:t>
            </a:r>
          </a:p>
        </p:txBody>
      </p:sp>
      <p:sp>
        <p:nvSpPr>
          <p:cNvPr id="3" name="Content Placeholder 2"/>
          <p:cNvSpPr>
            <a:spLocks noGrp="1"/>
          </p:cNvSpPr>
          <p:nvPr>
            <p:ph idx="1"/>
          </p:nvPr>
        </p:nvSpPr>
        <p:spPr/>
        <p:txBody>
          <a:bodyPr/>
          <a:lstStyle/>
          <a:p>
            <a:r>
              <a:rPr lang="en-US" dirty="0"/>
              <a:t>MTN-037 Protocol, Version 1.0</a:t>
            </a:r>
          </a:p>
          <a:p>
            <a:pPr lvl="1"/>
            <a:r>
              <a:rPr lang="en-US" dirty="0"/>
              <a:t>Section 6</a:t>
            </a:r>
          </a:p>
          <a:p>
            <a:r>
              <a:rPr lang="en-US" dirty="0"/>
              <a:t>MTN-037 SSP Manual</a:t>
            </a:r>
          </a:p>
          <a:p>
            <a:pPr lvl="1"/>
            <a:r>
              <a:rPr lang="en-US" dirty="0"/>
              <a:t>Section 6</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1E97D-88A2-4FFC-9F97-744C1614A7D2}"/>
              </a:ext>
            </a:extLst>
          </p:cNvPr>
          <p:cNvSpPr>
            <a:spLocks noGrp="1"/>
          </p:cNvSpPr>
          <p:nvPr>
            <p:ph type="title"/>
          </p:nvPr>
        </p:nvSpPr>
        <p:spPr>
          <a:xfrm>
            <a:off x="457200" y="533400"/>
            <a:ext cx="8229600" cy="914400"/>
          </a:xfrm>
        </p:spPr>
        <p:txBody>
          <a:bodyPr/>
          <a:lstStyle/>
          <a:p>
            <a:r>
              <a:rPr lang="en-US" dirty="0"/>
              <a:t>MTN-037 Study Product - Gel</a:t>
            </a:r>
          </a:p>
        </p:txBody>
      </p:sp>
      <p:sp>
        <p:nvSpPr>
          <p:cNvPr id="3" name="Content Placeholder 2">
            <a:extLst>
              <a:ext uri="{FF2B5EF4-FFF2-40B4-BE49-F238E27FC236}">
                <a16:creationId xmlns:a16="http://schemas.microsoft.com/office/drawing/2014/main" id="{ABE52B5D-2274-4569-A2B7-601BDBAED1B6}"/>
              </a:ext>
            </a:extLst>
          </p:cNvPr>
          <p:cNvSpPr>
            <a:spLocks noGrp="1"/>
          </p:cNvSpPr>
          <p:nvPr>
            <p:ph idx="1"/>
          </p:nvPr>
        </p:nvSpPr>
        <p:spPr>
          <a:xfrm>
            <a:off x="457200" y="1981200"/>
            <a:ext cx="8229600" cy="3921125"/>
          </a:xfrm>
        </p:spPr>
        <p:txBody>
          <a:bodyPr/>
          <a:lstStyle/>
          <a:p>
            <a:r>
              <a:rPr lang="en-US" sz="2800" dirty="0"/>
              <a:t>PC-1005 - Fixed dose combo</a:t>
            </a:r>
          </a:p>
          <a:p>
            <a:pPr lvl="1"/>
            <a:r>
              <a:rPr lang="en-US" sz="2400" dirty="0"/>
              <a:t>4 mL of gel contains 73.6 µg MIV-150 &amp; 3.58 mg Zinc with Carrageenan as the gel vehicle</a:t>
            </a:r>
          </a:p>
          <a:p>
            <a:endParaRPr lang="en-US" sz="2800" dirty="0"/>
          </a:p>
          <a:p>
            <a:r>
              <a:rPr lang="en-US" sz="2800" dirty="0"/>
              <a:t>PC-1005 should be stored at room temperature  (77°F)</a:t>
            </a:r>
          </a:p>
          <a:p>
            <a:r>
              <a:rPr lang="en-US" sz="2800" dirty="0"/>
              <a:t> Excursions are permitted  (59-86°F)</a:t>
            </a:r>
          </a:p>
          <a:p>
            <a:pPr lvl="1"/>
            <a:endParaRPr lang="en-US" dirty="0"/>
          </a:p>
        </p:txBody>
      </p:sp>
    </p:spTree>
    <p:extLst>
      <p:ext uri="{BB962C8B-B14F-4D97-AF65-F5344CB8AC3E}">
        <p14:creationId xmlns:p14="http://schemas.microsoft.com/office/powerpoint/2010/main" val="3397436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63217"/>
            <a:ext cx="9067800" cy="655983"/>
          </a:xfrm>
        </p:spPr>
        <p:txBody>
          <a:bodyPr/>
          <a:lstStyle/>
          <a:p>
            <a:pPr algn="ctr"/>
            <a:r>
              <a:rPr lang="en-US" altLang="en-US" sz="3600" dirty="0"/>
              <a:t>Study Product Regimen &amp; Visit Schedule</a:t>
            </a:r>
            <a:endParaRPr lang="en-US" sz="3600" dirty="0"/>
          </a:p>
        </p:txBody>
      </p:sp>
      <p:pic>
        <p:nvPicPr>
          <p:cNvPr id="7" name="Picture 6">
            <a:extLst>
              <a:ext uri="{FF2B5EF4-FFF2-40B4-BE49-F238E27FC236}">
                <a16:creationId xmlns:a16="http://schemas.microsoft.com/office/drawing/2014/main" id="{D8C60A35-54C2-425A-AB23-1DDD23E4142E}"/>
              </a:ext>
            </a:extLst>
          </p:cNvPr>
          <p:cNvPicPr>
            <a:picLocks noChangeAspect="1"/>
          </p:cNvPicPr>
          <p:nvPr/>
        </p:nvPicPr>
        <p:blipFill>
          <a:blip r:embed="rId2"/>
          <a:stretch>
            <a:fillRect/>
          </a:stretch>
        </p:blipFill>
        <p:spPr>
          <a:xfrm>
            <a:off x="293442" y="1676400"/>
            <a:ext cx="8633316" cy="2005149"/>
          </a:xfrm>
          <a:prstGeom prst="rect">
            <a:avLst/>
          </a:prstGeom>
        </p:spPr>
      </p:pic>
      <p:pic>
        <p:nvPicPr>
          <p:cNvPr id="3" name="Picture 2">
            <a:extLst>
              <a:ext uri="{FF2B5EF4-FFF2-40B4-BE49-F238E27FC236}">
                <a16:creationId xmlns:a16="http://schemas.microsoft.com/office/drawing/2014/main" id="{89DB1E8B-FBE4-4843-8A5D-C240B74ED1BB}"/>
              </a:ext>
            </a:extLst>
          </p:cNvPr>
          <p:cNvPicPr>
            <a:picLocks noChangeAspect="1"/>
          </p:cNvPicPr>
          <p:nvPr/>
        </p:nvPicPr>
        <p:blipFill>
          <a:blip r:embed="rId3"/>
          <a:stretch>
            <a:fillRect/>
          </a:stretch>
        </p:blipFill>
        <p:spPr>
          <a:xfrm>
            <a:off x="0" y="4236491"/>
            <a:ext cx="9144000" cy="2638991"/>
          </a:xfrm>
          <a:prstGeom prst="rect">
            <a:avLst/>
          </a:prstGeom>
        </p:spPr>
      </p:pic>
      <p:cxnSp>
        <p:nvCxnSpPr>
          <p:cNvPr id="9" name="Straight Arrow Connector 8">
            <a:extLst>
              <a:ext uri="{FF2B5EF4-FFF2-40B4-BE49-F238E27FC236}">
                <a16:creationId xmlns:a16="http://schemas.microsoft.com/office/drawing/2014/main" id="{2599AF12-ADB3-4A0C-ABE7-24D31FAF43C8}"/>
              </a:ext>
            </a:extLst>
          </p:cNvPr>
          <p:cNvCxnSpPr>
            <a:cxnSpLocks/>
          </p:cNvCxnSpPr>
          <p:nvPr/>
        </p:nvCxnSpPr>
        <p:spPr bwMode="auto">
          <a:xfrm>
            <a:off x="1600200" y="3429000"/>
            <a:ext cx="762000" cy="1676400"/>
          </a:xfrm>
          <a:prstGeom prst="straightConnector1">
            <a:avLst/>
          </a:prstGeom>
          <a:ln w="57150">
            <a:solidFill>
              <a:schemeClr val="tx1"/>
            </a:solidFill>
            <a:headEnd type="none" w="med" len="med"/>
            <a:tailEnd type="triangle"/>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3">
            <a:schemeClr val="accent1"/>
          </a:lnRef>
          <a:fillRef idx="0">
            <a:schemeClr val="accent1"/>
          </a:fillRef>
          <a:effectRef idx="2">
            <a:schemeClr val="accent1"/>
          </a:effectRef>
          <a:fontRef idx="minor">
            <a:schemeClr val="tx1"/>
          </a:fontRef>
        </p:style>
      </p:cxnSp>
      <p:cxnSp>
        <p:nvCxnSpPr>
          <p:cNvPr id="12" name="Straight Arrow Connector 11">
            <a:extLst>
              <a:ext uri="{FF2B5EF4-FFF2-40B4-BE49-F238E27FC236}">
                <a16:creationId xmlns:a16="http://schemas.microsoft.com/office/drawing/2014/main" id="{A2E6C76A-FB21-44C4-8F17-9880DEF45935}"/>
              </a:ext>
            </a:extLst>
          </p:cNvPr>
          <p:cNvCxnSpPr>
            <a:cxnSpLocks/>
          </p:cNvCxnSpPr>
          <p:nvPr/>
        </p:nvCxnSpPr>
        <p:spPr bwMode="auto">
          <a:xfrm flipH="1">
            <a:off x="4430958" y="3429000"/>
            <a:ext cx="293442" cy="1676400"/>
          </a:xfrm>
          <a:prstGeom prst="straightConnector1">
            <a:avLst/>
          </a:prstGeom>
          <a:ln w="57150">
            <a:solidFill>
              <a:schemeClr val="tx1"/>
            </a:solidFill>
            <a:headEnd type="none" w="med" len="med"/>
            <a:tailEnd type="triangle"/>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3">
            <a:schemeClr val="accent1"/>
          </a:lnRef>
          <a:fillRef idx="0">
            <a:schemeClr val="accent1"/>
          </a:fillRef>
          <a:effectRef idx="2">
            <a:schemeClr val="accent1"/>
          </a:effectRef>
          <a:fontRef idx="minor">
            <a:schemeClr val="tx1"/>
          </a:fontRef>
        </p:style>
      </p:cxnSp>
      <p:cxnSp>
        <p:nvCxnSpPr>
          <p:cNvPr id="13" name="Straight Arrow Connector 12">
            <a:extLst>
              <a:ext uri="{FF2B5EF4-FFF2-40B4-BE49-F238E27FC236}">
                <a16:creationId xmlns:a16="http://schemas.microsoft.com/office/drawing/2014/main" id="{08049EAB-3A71-4BE9-AD28-3F381F9C262F}"/>
              </a:ext>
            </a:extLst>
          </p:cNvPr>
          <p:cNvCxnSpPr>
            <a:cxnSpLocks/>
          </p:cNvCxnSpPr>
          <p:nvPr/>
        </p:nvCxnSpPr>
        <p:spPr bwMode="auto">
          <a:xfrm flipH="1">
            <a:off x="6477000" y="3439886"/>
            <a:ext cx="1436442" cy="1665514"/>
          </a:xfrm>
          <a:prstGeom prst="straightConnector1">
            <a:avLst/>
          </a:prstGeom>
          <a:ln w="57150">
            <a:solidFill>
              <a:schemeClr val="tx1"/>
            </a:solidFill>
            <a:headEnd type="none" w="med" len="med"/>
            <a:tailEnd type="triangle"/>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46908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a:xfrm>
            <a:off x="457200" y="533400"/>
            <a:ext cx="8229600" cy="990600"/>
          </a:xfrm>
        </p:spPr>
        <p:txBody>
          <a:bodyPr anchor="ctr"/>
          <a:lstStyle/>
          <a:p>
            <a:pPr algn="ctr" eaLnBrk="1" hangingPunct="1"/>
            <a:r>
              <a:rPr lang="en-US" altLang="en-US" dirty="0"/>
              <a:t>Visit 2/Day 0: Enrollment Visit</a:t>
            </a:r>
          </a:p>
        </p:txBody>
      </p:sp>
      <p:sp>
        <p:nvSpPr>
          <p:cNvPr id="30723" name="Content Placeholder 2"/>
          <p:cNvSpPr>
            <a:spLocks noGrp="1"/>
          </p:cNvSpPr>
          <p:nvPr>
            <p:ph idx="4294967295"/>
          </p:nvPr>
        </p:nvSpPr>
        <p:spPr>
          <a:xfrm>
            <a:off x="74431" y="1802222"/>
            <a:ext cx="8991600" cy="4903378"/>
          </a:xfrm>
        </p:spPr>
        <p:txBody>
          <a:bodyPr/>
          <a:lstStyle/>
          <a:p>
            <a:pPr marL="342900" indent="-342900" eaLnBrk="1" hangingPunct="1">
              <a:defRPr/>
            </a:pPr>
            <a:r>
              <a:rPr lang="en-US" sz="2400" b="1" dirty="0"/>
              <a:t>Eligibility Criteria CRF </a:t>
            </a:r>
            <a:r>
              <a:rPr lang="en-US" sz="2400" dirty="0"/>
              <a:t>must be completed by clinic staff for a participant to be enrolled into the study.</a:t>
            </a:r>
          </a:p>
          <a:p>
            <a:pPr marL="342900" indent="-342900" eaLnBrk="1" hangingPunct="1">
              <a:defRPr/>
            </a:pPr>
            <a:endParaRPr lang="en-US" sz="2400" dirty="0"/>
          </a:p>
          <a:p>
            <a:pPr marL="342900" indent="-342900" eaLnBrk="1" hangingPunct="1">
              <a:defRPr/>
            </a:pPr>
            <a:r>
              <a:rPr lang="en-US" sz="2400" dirty="0"/>
              <a:t>A participant is considered officially enrolled after the completion of the </a:t>
            </a:r>
            <a:r>
              <a:rPr lang="en-US" sz="2400" b="1" dirty="0"/>
              <a:t>Randomization CRF</a:t>
            </a:r>
            <a:r>
              <a:rPr lang="en-US" sz="2400" dirty="0"/>
              <a:t>, as evidenced by the appearance of a date and time on this CRF.</a:t>
            </a:r>
          </a:p>
          <a:p>
            <a:pPr marL="0" indent="0" eaLnBrk="1" hangingPunct="1">
              <a:buNone/>
              <a:defRPr/>
            </a:pPr>
            <a:endParaRPr lang="en-US" altLang="en-US" sz="2400" dirty="0"/>
          </a:p>
          <a:p>
            <a:pPr marL="342900" indent="-342900" eaLnBrk="1" hangingPunct="1">
              <a:defRPr/>
            </a:pPr>
            <a:r>
              <a:rPr lang="en-US" sz="2400" dirty="0"/>
              <a:t>Site pharmacy staff will receive an email notification from the </a:t>
            </a:r>
            <a:r>
              <a:rPr lang="en-US" sz="2400" dirty="0" err="1"/>
              <a:t>Medidata</a:t>
            </a:r>
            <a:r>
              <a:rPr lang="en-US" sz="2400" dirty="0"/>
              <a:t> system when a participant is enrolled by site clinic staff. </a:t>
            </a:r>
          </a:p>
          <a:p>
            <a:pPr marL="0" indent="0" eaLnBrk="1" hangingPunct="1">
              <a:buNone/>
              <a:defRPr/>
            </a:pPr>
            <a:endParaRPr lang="en-US" sz="2400" dirty="0"/>
          </a:p>
          <a:p>
            <a:pPr marL="342900" indent="-342900" eaLnBrk="1" hangingPunct="1">
              <a:defRPr/>
            </a:pPr>
            <a:endParaRPr lang="en-US" sz="2400" dirty="0"/>
          </a:p>
          <a:p>
            <a:pPr marL="342900" indent="-342900" eaLnBrk="1" hangingPunct="1">
              <a:defRPr/>
            </a:pPr>
            <a:endParaRPr lang="en-US" altLang="en-US" sz="2400" dirty="0"/>
          </a:p>
          <a:p>
            <a:pPr marL="0" indent="0" eaLnBrk="1" hangingPunct="1">
              <a:buNone/>
              <a:defRPr/>
            </a:pPr>
            <a:endParaRPr lang="en-US" altLang="en-US" sz="2400" dirty="0"/>
          </a:p>
          <a:p>
            <a:pPr marL="342900" indent="-342900" eaLnBrk="1" hangingPunct="1">
              <a:defRPr/>
            </a:pPr>
            <a:endParaRPr lang="en-US" altLang="en-US" sz="2400" dirty="0"/>
          </a:p>
          <a:p>
            <a:pPr marL="342900" indent="-342900" eaLnBrk="1" hangingPunct="1">
              <a:defRPr/>
            </a:pPr>
            <a:endParaRPr lang="en-US" altLang="en-US" sz="2400" dirty="0"/>
          </a:p>
        </p:txBody>
      </p:sp>
    </p:spTree>
    <p:extLst>
      <p:ext uri="{BB962C8B-B14F-4D97-AF65-F5344CB8AC3E}">
        <p14:creationId xmlns:p14="http://schemas.microsoft.com/office/powerpoint/2010/main" val="1917082543"/>
      </p:ext>
    </p:extLst>
  </p:cSld>
  <p:clrMapOvr>
    <a:masterClrMapping/>
  </p:clrMapOvr>
  <p:transition spd="slow" advTm="1201"/>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a:xfrm>
            <a:off x="381000" y="609600"/>
            <a:ext cx="8039100" cy="838200"/>
          </a:xfrm>
        </p:spPr>
        <p:txBody>
          <a:bodyPr anchor="ctr"/>
          <a:lstStyle/>
          <a:p>
            <a:pPr algn="ctr" eaLnBrk="1" hangingPunct="1"/>
            <a:r>
              <a:rPr lang="en-US" altLang="en-US" sz="3600" dirty="0"/>
              <a:t>Dosing Visits – Visits 3, 5, &amp; 7</a:t>
            </a:r>
          </a:p>
        </p:txBody>
      </p:sp>
      <p:sp>
        <p:nvSpPr>
          <p:cNvPr id="30723" name="Content Placeholder 2"/>
          <p:cNvSpPr>
            <a:spLocks noGrp="1"/>
          </p:cNvSpPr>
          <p:nvPr>
            <p:ph idx="4294967295"/>
          </p:nvPr>
        </p:nvSpPr>
        <p:spPr>
          <a:xfrm>
            <a:off x="304800" y="1828800"/>
            <a:ext cx="8610600" cy="4876800"/>
          </a:xfrm>
        </p:spPr>
        <p:txBody>
          <a:bodyPr/>
          <a:lstStyle/>
          <a:p>
            <a:pPr marL="342900" indent="-342900" eaLnBrk="1" hangingPunct="1">
              <a:defRPr/>
            </a:pPr>
            <a:r>
              <a:rPr lang="en-US" altLang="en-US" sz="2800" dirty="0"/>
              <a:t>Completion of Prescription by clinic staff/authorized prescriber will occur at </a:t>
            </a:r>
            <a:r>
              <a:rPr lang="en-US" altLang="en-US" sz="2800" b="1" u="sng" dirty="0">
                <a:solidFill>
                  <a:srgbClr val="FF0000"/>
                </a:solidFill>
              </a:rPr>
              <a:t>Visit 3</a:t>
            </a:r>
            <a:r>
              <a:rPr lang="en-US" altLang="en-US" sz="2800" b="1" dirty="0"/>
              <a:t>,</a:t>
            </a:r>
            <a:r>
              <a:rPr lang="en-US" altLang="en-US" sz="2800" b="1" u="sng" dirty="0">
                <a:solidFill>
                  <a:srgbClr val="FF0000"/>
                </a:solidFill>
              </a:rPr>
              <a:t> Visit 5</a:t>
            </a:r>
            <a:r>
              <a:rPr lang="en-US" altLang="en-US" sz="2800" b="1" dirty="0"/>
              <a:t>, </a:t>
            </a:r>
            <a:r>
              <a:rPr lang="en-US" altLang="en-US" sz="2800" dirty="0"/>
              <a:t>and </a:t>
            </a:r>
            <a:r>
              <a:rPr lang="en-US" altLang="en-US" sz="2800" b="1" u="sng" dirty="0">
                <a:solidFill>
                  <a:srgbClr val="FF0000"/>
                </a:solidFill>
              </a:rPr>
              <a:t>Visit 7</a:t>
            </a:r>
          </a:p>
          <a:p>
            <a:pPr marL="0" indent="0" eaLnBrk="1" hangingPunct="1">
              <a:buNone/>
              <a:defRPr/>
            </a:pPr>
            <a:endParaRPr lang="en-US" altLang="en-US" sz="2800" b="1" u="sng" dirty="0">
              <a:solidFill>
                <a:srgbClr val="FF0000"/>
              </a:solidFill>
            </a:endParaRPr>
          </a:p>
          <a:p>
            <a:pPr marL="342900" indent="-342900" eaLnBrk="1" hangingPunct="1">
              <a:defRPr/>
            </a:pPr>
            <a:r>
              <a:rPr lang="en-US" altLang="en-US" sz="2800" dirty="0"/>
              <a:t>Prescription is a 2 part no carbon required (NCR) paper document.  The top white is the original (pharmacy) and the bottom is yellow (clinic)</a:t>
            </a:r>
          </a:p>
          <a:p>
            <a:pPr marL="0" indent="0" eaLnBrk="1" hangingPunct="1">
              <a:buNone/>
              <a:defRPr/>
            </a:pPr>
            <a:endParaRPr lang="en-US" altLang="en-US" sz="2800" dirty="0"/>
          </a:p>
          <a:p>
            <a:pPr marL="342900" indent="-342900" eaLnBrk="1" hangingPunct="1">
              <a:defRPr/>
            </a:pPr>
            <a:r>
              <a:rPr lang="en-US" sz="2800" dirty="0"/>
              <a:t>Prescriptions are provided by the MTN LOC Pharmacy to the site pharmacy staff who, in turn, provides this document supply to site clinic staff</a:t>
            </a:r>
            <a:endParaRPr lang="en-US" altLang="en-US" sz="2800" dirty="0"/>
          </a:p>
          <a:p>
            <a:pPr marL="781050" lvl="1" indent="-342900" eaLnBrk="1" hangingPunct="1">
              <a:defRPr/>
            </a:pPr>
            <a:endParaRPr lang="en-US" altLang="en-US" sz="2400" b="1" dirty="0">
              <a:solidFill>
                <a:schemeClr val="accent1"/>
              </a:solidFill>
            </a:endParaRPr>
          </a:p>
          <a:p>
            <a:pPr marL="0" indent="0" eaLnBrk="1" hangingPunct="1">
              <a:buNone/>
              <a:defRPr/>
            </a:pPr>
            <a:endParaRPr lang="en-US" altLang="en-US" dirty="0"/>
          </a:p>
          <a:p>
            <a:pPr marL="342900" indent="-342900" eaLnBrk="1" hangingPunct="1">
              <a:defRPr/>
            </a:pPr>
            <a:endParaRPr lang="en-US" altLang="en-US" dirty="0"/>
          </a:p>
          <a:p>
            <a:pPr marL="342900" indent="-342900" eaLnBrk="1" hangingPunct="1">
              <a:defRPr/>
            </a:pPr>
            <a:endParaRPr lang="en-US" altLang="en-US" dirty="0"/>
          </a:p>
          <a:p>
            <a:pPr marL="342900" indent="-342900" eaLnBrk="1" hangingPunct="1">
              <a:defRPr/>
            </a:pPr>
            <a:endParaRPr lang="en-US" altLang="en-US" dirty="0"/>
          </a:p>
        </p:txBody>
      </p:sp>
    </p:spTree>
    <p:extLst>
      <p:ext uri="{BB962C8B-B14F-4D97-AF65-F5344CB8AC3E}">
        <p14:creationId xmlns:p14="http://schemas.microsoft.com/office/powerpoint/2010/main" val="3015741014"/>
      </p:ext>
    </p:extLst>
  </p:cSld>
  <p:clrMapOvr>
    <a:masterClrMapping/>
  </p:clrMapOvr>
  <p:transition spd="slow" advTm="1201"/>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16D3B81-6079-493D-8686-F1DE70451861}"/>
              </a:ext>
            </a:extLst>
          </p:cNvPr>
          <p:cNvPicPr>
            <a:picLocks noChangeAspect="1"/>
          </p:cNvPicPr>
          <p:nvPr/>
        </p:nvPicPr>
        <p:blipFill>
          <a:blip r:embed="rId2"/>
          <a:stretch>
            <a:fillRect/>
          </a:stretch>
        </p:blipFill>
        <p:spPr>
          <a:xfrm>
            <a:off x="1828800" y="0"/>
            <a:ext cx="5410200" cy="6858000"/>
          </a:xfrm>
          <a:prstGeom prst="rect">
            <a:avLst/>
          </a:prstGeom>
        </p:spPr>
      </p:pic>
    </p:spTree>
    <p:extLst>
      <p:ext uri="{BB962C8B-B14F-4D97-AF65-F5344CB8AC3E}">
        <p14:creationId xmlns:p14="http://schemas.microsoft.com/office/powerpoint/2010/main" val="376378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381000"/>
            <a:ext cx="8229600" cy="990600"/>
          </a:xfrm>
        </p:spPr>
        <p:txBody>
          <a:bodyPr/>
          <a:lstStyle/>
          <a:p>
            <a:pPr eaLnBrk="1" hangingPunct="1"/>
            <a:r>
              <a:rPr lang="en-US" dirty="0"/>
              <a:t>MTN-037 Prescription</a:t>
            </a:r>
          </a:p>
        </p:txBody>
      </p:sp>
      <p:sp>
        <p:nvSpPr>
          <p:cNvPr id="40963" name="Rectangle 3"/>
          <p:cNvSpPr>
            <a:spLocks noGrp="1" noChangeArrowheads="1"/>
          </p:cNvSpPr>
          <p:nvPr>
            <p:ph type="body" idx="1"/>
          </p:nvPr>
        </p:nvSpPr>
        <p:spPr>
          <a:xfrm>
            <a:off x="457200" y="1600200"/>
            <a:ext cx="8229600" cy="4530725"/>
          </a:xfrm>
        </p:spPr>
        <p:txBody>
          <a:bodyPr/>
          <a:lstStyle/>
          <a:p>
            <a:pPr eaLnBrk="1" hangingPunct="1"/>
            <a:r>
              <a:rPr lang="en-US" sz="2800" b="1" i="1" u="sng" dirty="0"/>
              <a:t>When completing the prescription, place the cardboard flap under the copy (clinic prescription)</a:t>
            </a:r>
          </a:p>
          <a:p>
            <a:pPr eaLnBrk="1" hangingPunct="1"/>
            <a:r>
              <a:rPr lang="en-US" sz="2800" dirty="0"/>
              <a:t>Double check the accuracy of all entries</a:t>
            </a:r>
          </a:p>
          <a:p>
            <a:pPr eaLnBrk="1" hangingPunct="1"/>
            <a:r>
              <a:rPr lang="en-US" sz="2800" dirty="0"/>
              <a:t>Errors may be corrected in blue or black ink by putting a line through and initialing</a:t>
            </a:r>
          </a:p>
          <a:p>
            <a:pPr eaLnBrk="1" hangingPunct="1"/>
            <a:r>
              <a:rPr lang="en-US" sz="2800" dirty="0"/>
              <a:t>Retain the yellow copy for the participant study notebook in the clinic</a:t>
            </a:r>
          </a:p>
          <a:p>
            <a:pPr eaLnBrk="1" hangingPunct="1"/>
            <a:r>
              <a:rPr lang="en-US" sz="2800" dirty="0"/>
              <a:t>Deliver white copy to pharmacy</a:t>
            </a:r>
          </a:p>
          <a:p>
            <a:pPr eaLnBrk="1" hangingPunct="1">
              <a:buFont typeface="Wingdings" pitchFamily="-111" charset="2"/>
              <a:buNone/>
            </a:pPr>
            <a:endParaRPr lang="en-US" sz="2800" dirty="0"/>
          </a:p>
        </p:txBody>
      </p:sp>
    </p:spTree>
    <p:extLst>
      <p:ext uri="{BB962C8B-B14F-4D97-AF65-F5344CB8AC3E}">
        <p14:creationId xmlns:p14="http://schemas.microsoft.com/office/powerpoint/2010/main" val="1294785857"/>
      </p:ext>
    </p:extLst>
  </p:cSld>
  <p:clrMapOvr>
    <a:masterClrMapping/>
  </p:clrMapOvr>
</p:sld>
</file>

<file path=ppt/theme/theme1.xml><?xml version="1.0" encoding="utf-8"?>
<a:theme xmlns:a="http://schemas.openxmlformats.org/drawingml/2006/main" name="Quadrant">
  <a:themeElements>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fontScheme name="Quadra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
      <a:clrScheme name="Quadrant 10">
        <a:dk1>
          <a:srgbClr val="000000"/>
        </a:dk1>
        <a:lt1>
          <a:srgbClr val="FFFFFF"/>
        </a:lt1>
        <a:dk2>
          <a:srgbClr val="420000"/>
        </a:dk2>
        <a:lt2>
          <a:srgbClr val="669900"/>
        </a:lt2>
        <a:accent1>
          <a:srgbClr val="800080"/>
        </a:accent1>
        <a:accent2>
          <a:srgbClr val="999966"/>
        </a:accent2>
        <a:accent3>
          <a:srgbClr val="FFFFFF"/>
        </a:accent3>
        <a:accent4>
          <a:srgbClr val="000000"/>
        </a:accent4>
        <a:accent5>
          <a:srgbClr val="C0AAC0"/>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1">
        <a:dk1>
          <a:srgbClr val="000000"/>
        </a:dk1>
        <a:lt1>
          <a:srgbClr val="FFFFFF"/>
        </a:lt1>
        <a:dk2>
          <a:srgbClr val="42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ay xmlns="975598FC-0B43-447B-B2FC-07CD0CEDA6BA" xsi:nil="true"/>
    <TrainingType xmlns="975598FC-0B43-447B-B2FC-07CD0CEDA6BA" xsi:nil="true"/>
    <Status xmlns="975598FC-0B43-447B-B2FC-07CD0CEDA6BA" xsi:nil="true"/>
    <DocType xmlns="975598FC-0B43-447B-B2FC-07CD0CEDA6BA"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3A3DD90FC4DDB47850D210F5A816319" ma:contentTypeVersion="" ma:contentTypeDescription="Create a new document." ma:contentTypeScope="" ma:versionID="e2951d219e550e2a2a9ac89617c4f55d">
  <xsd:schema xmlns:xsd="http://www.w3.org/2001/XMLSchema" xmlns:xs="http://www.w3.org/2001/XMLSchema" xmlns:p="http://schemas.microsoft.com/office/2006/metadata/properties" xmlns:ns2="975598FC-0B43-447B-B2FC-07CD0CEDA6BA" xmlns:ns3="975598fc-0b43-447b-b2fc-07cd0ceda6ba" targetNamespace="http://schemas.microsoft.com/office/2006/metadata/properties" ma:root="true" ma:fieldsID="cf626fbe08640bb730b145a794abe752" ns2:_="" ns3:_="">
    <xsd:import namespace="975598FC-0B43-447B-B2FC-07CD0CEDA6BA"/>
    <xsd:import namespace="975598fc-0b43-447b-b2fc-07cd0ceda6ba"/>
    <xsd:element name="properties">
      <xsd:complexType>
        <xsd:sequence>
          <xsd:element name="documentManagement">
            <xsd:complexType>
              <xsd:all>
                <xsd:element ref="ns2:TrainingType" minOccurs="0"/>
                <xsd:element ref="ns2:DocType" minOccurs="0"/>
                <xsd:element ref="ns2:Day" minOccurs="0"/>
                <xsd:element ref="ns2:Status" minOccurs="0"/>
                <xsd:element ref="ns3:MediaServiceMetadata" minOccurs="0"/>
                <xsd:element ref="ns3:MediaServiceFastMetadata"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5598FC-0B43-447B-B2FC-07CD0CEDA6BA" elementFormDefault="qualified">
    <xsd:import namespace="http://schemas.microsoft.com/office/2006/documentManagement/types"/>
    <xsd:import namespace="http://schemas.microsoft.com/office/infopath/2007/PartnerControls"/>
    <xsd:element name="TrainingType" ma:index="8" nillable="true" ma:displayName="TrainingType" ma:format="Dropdown" ma:internalName="TrainingType">
      <xsd:simpleType>
        <xsd:restriction base="dms:Choice">
          <xsd:enumeration value="Study Specific"/>
          <xsd:enumeration value="Refresher"/>
          <xsd:enumeration value="Other"/>
        </xsd:restriction>
      </xsd:simpleType>
    </xsd:element>
    <xsd:element name="DocType" ma:index="9" nillable="true" ma:displayName="DocType" ma:format="Dropdown" ma:internalName="DocType">
      <xsd:simpleType>
        <xsd:restriction base="dms:Choice">
          <xsd:enumeration value="Agenda"/>
          <xsd:enumeration value="Attendee List"/>
          <xsd:enumeration value="Evaluations"/>
          <xsd:enumeration value="Presentations"/>
          <xsd:enumeration value="Logistics"/>
          <xsd:enumeration value="Handouts"/>
          <xsd:enumeration value="Report"/>
          <xsd:enumeration value="Other"/>
        </xsd:restriction>
      </xsd:simpleType>
    </xsd:element>
    <xsd:element name="Day" ma:index="10" nillable="true" ma:displayName="Day" ma:internalName="Day">
      <xsd:simpleType>
        <xsd:restriction base="dms:Text">
          <xsd:maxLength value="255"/>
        </xsd:restriction>
      </xsd:simpleType>
    </xsd:element>
    <xsd:element name="Status" ma:index="11" nillable="true" ma:displayName="Status" ma:list="{E87F1074-72E7-4362-BE01-4DC326FF670D}" ma:internalName="Status" ma:showField="Titl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75598fc-0b43-447b-b2fc-07cd0ceda6ba"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C5DCD52-0BB9-4EE4-8C90-4F1A0A352A93}">
  <ds:schemaRefs>
    <ds:schemaRef ds:uri="975598FC-0B43-447B-B2FC-07CD0CEDA6BA"/>
    <ds:schemaRef ds:uri="http://purl.org/dc/elements/1.1/"/>
    <ds:schemaRef ds:uri="http://schemas.microsoft.com/office/2006/documentManagement/types"/>
    <ds:schemaRef ds:uri="975598fc-0b43-447b-b2fc-07cd0ceda6ba"/>
    <ds:schemaRef ds:uri="http://purl.org/dc/terms/"/>
    <ds:schemaRef ds:uri="http://schemas.openxmlformats.org/package/2006/metadata/core-properties"/>
    <ds:schemaRef ds:uri="http://purl.org/dc/dcmitype/"/>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7727EA6B-7491-4768-8F04-9CFF309E9E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5598FC-0B43-447B-B2FC-07CD0CEDA6BA"/>
    <ds:schemaRef ds:uri="975598fc-0b43-447b-b2fc-07cd0ceda6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BD9D35-9C05-4490-9A1B-7CE44A48792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17602</TotalTime>
  <Words>1239</Words>
  <Application>Microsoft Office PowerPoint</Application>
  <PresentationFormat>On-screen Show (4:3)</PresentationFormat>
  <Paragraphs>166</Paragraphs>
  <Slides>28</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ＭＳ Ｐゴシック</vt:lpstr>
      <vt:lpstr>Arial</vt:lpstr>
      <vt:lpstr>Times New Roman</vt:lpstr>
      <vt:lpstr>Wingdings</vt:lpstr>
      <vt:lpstr>Quadrant</vt:lpstr>
      <vt:lpstr>MTN-037 Study Product Considerations</vt:lpstr>
      <vt:lpstr>Presentation Overview</vt:lpstr>
      <vt:lpstr>Reference Materials</vt:lpstr>
      <vt:lpstr>MTN-037 Study Product - Gel</vt:lpstr>
      <vt:lpstr>Study Product Regimen &amp; Visit Schedule</vt:lpstr>
      <vt:lpstr>Visit 2/Day 0: Enrollment Visit</vt:lpstr>
      <vt:lpstr>Dosing Visits – Visits 3, 5, &amp; 7</vt:lpstr>
      <vt:lpstr>PowerPoint Presentation</vt:lpstr>
      <vt:lpstr>MTN-037 Prescription</vt:lpstr>
      <vt:lpstr>MTN-037 Prescription</vt:lpstr>
      <vt:lpstr>MTN-037 PC-1005 Applicator </vt:lpstr>
      <vt:lpstr>Tip For Rectal Administration</vt:lpstr>
      <vt:lpstr>Chain Of Custody</vt:lpstr>
      <vt:lpstr>Chain Of Custody</vt:lpstr>
      <vt:lpstr>Record of Receipt of Site-Specific PC-1005</vt:lpstr>
      <vt:lpstr>Chain of Custody</vt:lpstr>
      <vt:lpstr>Chain of Custody</vt:lpstr>
      <vt:lpstr>PC-1005 Dosing</vt:lpstr>
      <vt:lpstr>MTN-037 Study Gel Request Slip</vt:lpstr>
      <vt:lpstr>PowerPoint Presentation</vt:lpstr>
      <vt:lpstr>PowerPoint Presentation</vt:lpstr>
      <vt:lpstr>Unused PC-1005 Returns</vt:lpstr>
      <vt:lpstr>Chain Of Custody</vt:lpstr>
      <vt:lpstr>Record of Return of Site-Specific PC-1005</vt:lpstr>
      <vt:lpstr>PC-1005 Complaints</vt:lpstr>
      <vt:lpstr>PC-1005 Complaints</vt:lpstr>
      <vt:lpstr>Other Items Supplied to Clinic</vt:lpstr>
      <vt:lpstr>Contact Information</vt:lpstr>
    </vt:vector>
  </TitlesOfParts>
  <Company>MTN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Microbicides 2008</dc:title>
  <dc:creator>rullcm</dc:creator>
  <cp:lastModifiedBy>Rachel Scheckter</cp:lastModifiedBy>
  <cp:revision>543</cp:revision>
  <cp:lastPrinted>2015-03-09T20:42:00Z</cp:lastPrinted>
  <dcterms:created xsi:type="dcterms:W3CDTF">2008-01-29T12:38:48Z</dcterms:created>
  <dcterms:modified xsi:type="dcterms:W3CDTF">2018-04-12T02:08:59Z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0x010100E3A3DD90FC4DDB47850D210F5A816319</vt:lpwstr>
  </property>
</Properties>
</file>