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8"/>
  </p:notesMasterIdLst>
  <p:sldIdLst>
    <p:sldId id="256" r:id="rId5"/>
    <p:sldId id="257" r:id="rId6"/>
    <p:sldId id="391" r:id="rId7"/>
    <p:sldId id="392" r:id="rId8"/>
    <p:sldId id="393" r:id="rId9"/>
    <p:sldId id="395" r:id="rId10"/>
    <p:sldId id="366" r:id="rId11"/>
    <p:sldId id="367" r:id="rId12"/>
    <p:sldId id="371" r:id="rId13"/>
    <p:sldId id="372" r:id="rId14"/>
    <p:sldId id="373" r:id="rId15"/>
    <p:sldId id="404" r:id="rId16"/>
    <p:sldId id="374" r:id="rId17"/>
    <p:sldId id="375" r:id="rId18"/>
    <p:sldId id="382" r:id="rId19"/>
    <p:sldId id="383" r:id="rId20"/>
    <p:sldId id="385" r:id="rId21"/>
    <p:sldId id="386" r:id="rId22"/>
    <p:sldId id="387" r:id="rId23"/>
    <p:sldId id="388" r:id="rId24"/>
    <p:sldId id="390" r:id="rId25"/>
    <p:sldId id="396" r:id="rId26"/>
    <p:sldId id="376" r:id="rId27"/>
    <p:sldId id="397" r:id="rId28"/>
    <p:sldId id="398" r:id="rId29"/>
    <p:sldId id="377" r:id="rId30"/>
    <p:sldId id="378" r:id="rId31"/>
    <p:sldId id="399" r:id="rId32"/>
    <p:sldId id="402" r:id="rId33"/>
    <p:sldId id="379" r:id="rId34"/>
    <p:sldId id="403" r:id="rId35"/>
    <p:sldId id="405" r:id="rId36"/>
    <p:sldId id="406" r:id="rId37"/>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ingh, Devika" initials="SD" lastIdx="2" clrIdx="6">
    <p:extLst/>
  </p:cmAuthor>
  <p:cmAuthor id="1" name="Ashley Mayo" initials="AM" lastIdx="25" clrIdx="0">
    <p:extLst/>
  </p:cmAuthor>
  <p:cmAuthor id="8" name="Rachel Scheckter" initials="RS" lastIdx="11" clrIdx="7">
    <p:extLst/>
  </p:cmAuthor>
  <p:cmAuthor id="2" name="Sherri" initials="S" lastIdx="7" clrIdx="1">
    <p:extLst/>
  </p:cmAuthor>
  <p:cmAuthor id="9" name="Tara McClure" initials="TM" lastIdx="3" clrIdx="8">
    <p:extLst>
      <p:ext uri="{19B8F6BF-5375-455C-9EA6-DF929625EA0E}">
        <p15:presenceInfo xmlns:p15="http://schemas.microsoft.com/office/powerpoint/2012/main" userId="S-1-5-21-3003367119-45151493-406046460-41407" providerId="AD"/>
      </p:ext>
    </p:extLst>
  </p:cmAuthor>
  <p:cmAuthor id="3" name="Berthiaume, Jennifer M" initials="jmb" lastIdx="5" clrIdx="2"/>
  <p:cmAuthor id="4" name="Sherri Johnson" initials="SJ" lastIdx="5" clrIdx="3">
    <p:extLst/>
  </p:cmAuthor>
  <p:cmAuthor id="5" name="Lisa Levy" initials="LL" lastIdx="4" clrIdx="4">
    <p:extLst/>
  </p:cmAuthor>
  <p:cmAuthor id="6" name="FHI 360" initials="FHI 360" lastIdx="9"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78" autoAdjust="0"/>
    <p:restoredTop sz="82827" autoAdjust="0"/>
  </p:normalViewPr>
  <p:slideViewPr>
    <p:cSldViewPr>
      <p:cViewPr varScale="1">
        <p:scale>
          <a:sx n="86" d="100"/>
          <a:sy n="86" d="100"/>
        </p:scale>
        <p:origin x="168" y="67"/>
      </p:cViewPr>
      <p:guideLst>
        <p:guide orient="horz" pos="2160"/>
        <p:guide pos="2880"/>
      </p:guideLst>
    </p:cSldViewPr>
  </p:slideViewPr>
  <p:outlineViewPr>
    <p:cViewPr>
      <p:scale>
        <a:sx n="33" d="100"/>
        <a:sy n="33" d="100"/>
      </p:scale>
      <p:origin x="0" y="-509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BD206-A751-4146-93D5-B798A5DA305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D45EE3EE-8D57-4C6D-A648-66C2F70CA700}">
      <dgm:prSet/>
      <dgm:spPr/>
      <dgm:t>
        <a:bodyPr/>
        <a:lstStyle/>
        <a:p>
          <a:pPr rtl="0"/>
          <a:r>
            <a:rPr lang="en-US" dirty="0"/>
            <a:t>Physical and Genital Exams</a:t>
          </a:r>
        </a:p>
      </dgm:t>
    </dgm:pt>
    <dgm:pt modelId="{242B6DF2-9252-40D2-8A13-E114C38ED9A4}" type="parTrans" cxnId="{6F3F39F6-BC62-4509-BF85-73881AFC7092}">
      <dgm:prSet/>
      <dgm:spPr/>
      <dgm:t>
        <a:bodyPr/>
        <a:lstStyle/>
        <a:p>
          <a:endParaRPr lang="en-US"/>
        </a:p>
      </dgm:t>
    </dgm:pt>
    <dgm:pt modelId="{E75EAA7C-E5E3-4F16-914B-2CD0604B0C43}" type="sibTrans" cxnId="{6F3F39F6-BC62-4509-BF85-73881AFC7092}">
      <dgm:prSet/>
      <dgm:spPr/>
      <dgm:t>
        <a:bodyPr/>
        <a:lstStyle/>
        <a:p>
          <a:endParaRPr lang="en-US"/>
        </a:p>
      </dgm:t>
    </dgm:pt>
    <dgm:pt modelId="{A1298F54-5B90-4E78-8C93-A0C10E08DB9E}">
      <dgm:prSet/>
      <dgm:spPr/>
      <dgm:t>
        <a:bodyPr/>
        <a:lstStyle/>
        <a:p>
          <a:pPr rtl="0"/>
          <a:r>
            <a:rPr lang="en-US" dirty="0"/>
            <a:t>STI Management</a:t>
          </a:r>
        </a:p>
      </dgm:t>
    </dgm:pt>
    <dgm:pt modelId="{BB8EF4B7-D1BF-47A9-862F-31D496FFC470}" type="parTrans" cxnId="{CA845E9E-0AC6-4D2D-A0E0-E6BEB69BAFF7}">
      <dgm:prSet/>
      <dgm:spPr/>
      <dgm:t>
        <a:bodyPr/>
        <a:lstStyle/>
        <a:p>
          <a:endParaRPr lang="en-US"/>
        </a:p>
      </dgm:t>
    </dgm:pt>
    <dgm:pt modelId="{BD57A474-7AF3-46EC-BA87-4F076F3A3EE2}" type="sibTrans" cxnId="{CA845E9E-0AC6-4D2D-A0E0-E6BEB69BAFF7}">
      <dgm:prSet/>
      <dgm:spPr/>
      <dgm:t>
        <a:bodyPr/>
        <a:lstStyle/>
        <a:p>
          <a:endParaRPr lang="en-US"/>
        </a:p>
      </dgm:t>
    </dgm:pt>
    <dgm:pt modelId="{3221017F-CBFE-451C-917C-CD66F273B1DD}">
      <dgm:prSet/>
      <dgm:spPr/>
      <dgm:t>
        <a:bodyPr/>
        <a:lstStyle/>
        <a:p>
          <a:pPr rtl="0"/>
          <a:r>
            <a:rPr lang="en-US" dirty="0"/>
            <a:t>Concomitant Medications</a:t>
          </a:r>
        </a:p>
      </dgm:t>
    </dgm:pt>
    <dgm:pt modelId="{091A5A8D-FF36-4060-9E19-240BC49DAA60}" type="parTrans" cxnId="{1E0D5222-F756-450E-AEB4-9D0B68B0A5ED}">
      <dgm:prSet/>
      <dgm:spPr/>
      <dgm:t>
        <a:bodyPr/>
        <a:lstStyle/>
        <a:p>
          <a:endParaRPr lang="en-US"/>
        </a:p>
      </dgm:t>
    </dgm:pt>
    <dgm:pt modelId="{004BBACF-8422-4E40-B7FA-D7FCE1BC15B2}" type="sibTrans" cxnId="{1E0D5222-F756-450E-AEB4-9D0B68B0A5ED}">
      <dgm:prSet/>
      <dgm:spPr/>
      <dgm:t>
        <a:bodyPr/>
        <a:lstStyle/>
        <a:p>
          <a:endParaRPr lang="en-US"/>
        </a:p>
      </dgm:t>
    </dgm:pt>
    <dgm:pt modelId="{8190D3FD-69D9-4986-9A0F-B39F96FF9898}">
      <dgm:prSet/>
      <dgm:spPr/>
      <dgm:t>
        <a:bodyPr/>
        <a:lstStyle/>
        <a:p>
          <a:r>
            <a:rPr lang="en-US" dirty="0"/>
            <a:t>Medical and Menstrual History</a:t>
          </a:r>
        </a:p>
      </dgm:t>
    </dgm:pt>
    <dgm:pt modelId="{3C9A2892-0A73-4C93-A201-C9387354BA4E}" type="parTrans" cxnId="{A29DA4EF-AF11-499E-A6CD-68E2E750AE7E}">
      <dgm:prSet/>
      <dgm:spPr/>
      <dgm:t>
        <a:bodyPr/>
        <a:lstStyle/>
        <a:p>
          <a:endParaRPr lang="en-US"/>
        </a:p>
      </dgm:t>
    </dgm:pt>
    <dgm:pt modelId="{6D628AFC-6870-4BB7-B0F3-8C884A7E54E4}" type="sibTrans" cxnId="{A29DA4EF-AF11-499E-A6CD-68E2E750AE7E}">
      <dgm:prSet/>
      <dgm:spPr/>
      <dgm:t>
        <a:bodyPr/>
        <a:lstStyle/>
        <a:p>
          <a:endParaRPr lang="en-US"/>
        </a:p>
      </dgm:t>
    </dgm:pt>
    <dgm:pt modelId="{A7A057E7-C8FA-4779-A449-4E7E9A8869F1}">
      <dgm:prSet/>
      <dgm:spPr/>
      <dgm:t>
        <a:bodyPr/>
        <a:lstStyle/>
        <a:p>
          <a:pPr rtl="0"/>
          <a:r>
            <a:rPr lang="en-US" dirty="0"/>
            <a:t>Prohibited Medications and Practices</a:t>
          </a:r>
        </a:p>
      </dgm:t>
    </dgm:pt>
    <dgm:pt modelId="{32BBBDBF-A7A4-4A9B-BD80-8725BF6182CE}" type="parTrans" cxnId="{1FA30421-4A3F-4757-A676-C7FCCEB245DF}">
      <dgm:prSet/>
      <dgm:spPr/>
      <dgm:t>
        <a:bodyPr/>
        <a:lstStyle/>
        <a:p>
          <a:endParaRPr lang="en-US"/>
        </a:p>
      </dgm:t>
    </dgm:pt>
    <dgm:pt modelId="{C05BD61A-FCB8-45B4-92A3-57D5C68BDACF}" type="sibTrans" cxnId="{1FA30421-4A3F-4757-A676-C7FCCEB245DF}">
      <dgm:prSet/>
      <dgm:spPr/>
      <dgm:t>
        <a:bodyPr/>
        <a:lstStyle/>
        <a:p>
          <a:endParaRPr lang="en-US"/>
        </a:p>
      </dgm:t>
    </dgm:pt>
    <dgm:pt modelId="{E9C73456-5E27-4731-B510-1F747DB821EA}" type="pres">
      <dgm:prSet presAssocID="{333BD206-A751-4146-93D5-B798A5DA3056}" presName="Name0" presStyleCnt="0">
        <dgm:presLayoutVars>
          <dgm:chMax val="7"/>
          <dgm:chPref val="7"/>
          <dgm:dir/>
        </dgm:presLayoutVars>
      </dgm:prSet>
      <dgm:spPr/>
    </dgm:pt>
    <dgm:pt modelId="{4AD2A23B-DB47-48CE-9F3C-651DE7D5AB27}" type="pres">
      <dgm:prSet presAssocID="{333BD206-A751-4146-93D5-B798A5DA3056}" presName="Name1" presStyleCnt="0"/>
      <dgm:spPr/>
    </dgm:pt>
    <dgm:pt modelId="{3D0064E2-2328-4057-8D2F-F8E051997417}" type="pres">
      <dgm:prSet presAssocID="{333BD206-A751-4146-93D5-B798A5DA3056}" presName="cycle" presStyleCnt="0"/>
      <dgm:spPr/>
    </dgm:pt>
    <dgm:pt modelId="{78CBB317-7F1B-41F7-834B-5EB690422F76}" type="pres">
      <dgm:prSet presAssocID="{333BD206-A751-4146-93D5-B798A5DA3056}" presName="srcNode" presStyleLbl="node1" presStyleIdx="0" presStyleCnt="5"/>
      <dgm:spPr/>
    </dgm:pt>
    <dgm:pt modelId="{F52868D8-4876-4AEF-9CF4-6AFDE0EA99F5}" type="pres">
      <dgm:prSet presAssocID="{333BD206-A751-4146-93D5-B798A5DA3056}" presName="conn" presStyleLbl="parChTrans1D2" presStyleIdx="0" presStyleCnt="1"/>
      <dgm:spPr/>
    </dgm:pt>
    <dgm:pt modelId="{95BA576A-2A2D-4053-AAAC-F23E26C371F2}" type="pres">
      <dgm:prSet presAssocID="{333BD206-A751-4146-93D5-B798A5DA3056}" presName="extraNode" presStyleLbl="node1" presStyleIdx="0" presStyleCnt="5"/>
      <dgm:spPr/>
    </dgm:pt>
    <dgm:pt modelId="{4DC6D11E-10D9-4853-ABC4-02674A169FBF}" type="pres">
      <dgm:prSet presAssocID="{333BD206-A751-4146-93D5-B798A5DA3056}" presName="dstNode" presStyleLbl="node1" presStyleIdx="0" presStyleCnt="5"/>
      <dgm:spPr/>
    </dgm:pt>
    <dgm:pt modelId="{6B7F6FBA-9054-4D5E-9484-E25F0362EEFB}" type="pres">
      <dgm:prSet presAssocID="{D45EE3EE-8D57-4C6D-A648-66C2F70CA700}" presName="text_1" presStyleLbl="node1" presStyleIdx="0" presStyleCnt="5">
        <dgm:presLayoutVars>
          <dgm:bulletEnabled val="1"/>
        </dgm:presLayoutVars>
      </dgm:prSet>
      <dgm:spPr/>
    </dgm:pt>
    <dgm:pt modelId="{92A061A8-A47C-4164-A267-2663CB642DD7}" type="pres">
      <dgm:prSet presAssocID="{D45EE3EE-8D57-4C6D-A648-66C2F70CA700}" presName="accent_1" presStyleCnt="0"/>
      <dgm:spPr/>
    </dgm:pt>
    <dgm:pt modelId="{5BCAD272-BDCE-4A3B-9B8B-8624FD3C4BA4}" type="pres">
      <dgm:prSet presAssocID="{D45EE3EE-8D57-4C6D-A648-66C2F70CA700}" presName="accentRepeatNode" presStyleLbl="solidFgAcc1" presStyleIdx="0" presStyleCnt="5"/>
      <dgm:spPr/>
    </dgm:pt>
    <dgm:pt modelId="{796C676A-B048-49CF-BB91-E3DFE0B712EA}" type="pres">
      <dgm:prSet presAssocID="{8190D3FD-69D9-4986-9A0F-B39F96FF9898}" presName="text_2" presStyleLbl="node1" presStyleIdx="1" presStyleCnt="5">
        <dgm:presLayoutVars>
          <dgm:bulletEnabled val="1"/>
        </dgm:presLayoutVars>
      </dgm:prSet>
      <dgm:spPr/>
    </dgm:pt>
    <dgm:pt modelId="{3EB18812-C65A-4420-A5BF-DBD7EC36EBDF}" type="pres">
      <dgm:prSet presAssocID="{8190D3FD-69D9-4986-9A0F-B39F96FF9898}" presName="accent_2" presStyleCnt="0"/>
      <dgm:spPr/>
    </dgm:pt>
    <dgm:pt modelId="{815920D2-6382-4CCF-A8E4-A1881A808A4D}" type="pres">
      <dgm:prSet presAssocID="{8190D3FD-69D9-4986-9A0F-B39F96FF9898}" presName="accentRepeatNode" presStyleLbl="solidFgAcc1" presStyleIdx="1" presStyleCnt="5"/>
      <dgm:spPr/>
    </dgm:pt>
    <dgm:pt modelId="{E8DF39DC-7E73-4EC2-8FD9-F175AE1B8817}" type="pres">
      <dgm:prSet presAssocID="{A1298F54-5B90-4E78-8C93-A0C10E08DB9E}" presName="text_3" presStyleLbl="node1" presStyleIdx="2" presStyleCnt="5">
        <dgm:presLayoutVars>
          <dgm:bulletEnabled val="1"/>
        </dgm:presLayoutVars>
      </dgm:prSet>
      <dgm:spPr/>
    </dgm:pt>
    <dgm:pt modelId="{CA71C801-538C-437E-9EBB-C2A1059BE17E}" type="pres">
      <dgm:prSet presAssocID="{A1298F54-5B90-4E78-8C93-A0C10E08DB9E}" presName="accent_3" presStyleCnt="0"/>
      <dgm:spPr/>
    </dgm:pt>
    <dgm:pt modelId="{3AC33D6A-6294-45A8-810A-7FB977B5BFA0}" type="pres">
      <dgm:prSet presAssocID="{A1298F54-5B90-4E78-8C93-A0C10E08DB9E}" presName="accentRepeatNode" presStyleLbl="solidFgAcc1" presStyleIdx="2" presStyleCnt="5"/>
      <dgm:spPr/>
    </dgm:pt>
    <dgm:pt modelId="{B7B1F716-164F-4AC4-9FDF-8D125F67735F}" type="pres">
      <dgm:prSet presAssocID="{3221017F-CBFE-451C-917C-CD66F273B1DD}" presName="text_4" presStyleLbl="node1" presStyleIdx="3" presStyleCnt="5">
        <dgm:presLayoutVars>
          <dgm:bulletEnabled val="1"/>
        </dgm:presLayoutVars>
      </dgm:prSet>
      <dgm:spPr/>
    </dgm:pt>
    <dgm:pt modelId="{F0F5B669-06D8-4557-8591-B13E59B78488}" type="pres">
      <dgm:prSet presAssocID="{3221017F-CBFE-451C-917C-CD66F273B1DD}" presName="accent_4" presStyleCnt="0"/>
      <dgm:spPr/>
    </dgm:pt>
    <dgm:pt modelId="{477E8CF3-26D2-4AB3-99CC-B4F2A163607C}" type="pres">
      <dgm:prSet presAssocID="{3221017F-CBFE-451C-917C-CD66F273B1DD}" presName="accentRepeatNode" presStyleLbl="solidFgAcc1" presStyleIdx="3" presStyleCnt="5"/>
      <dgm:spPr/>
    </dgm:pt>
    <dgm:pt modelId="{311146B4-F700-4170-AFF7-F9297E224B53}" type="pres">
      <dgm:prSet presAssocID="{A7A057E7-C8FA-4779-A449-4E7E9A8869F1}" presName="text_5" presStyleLbl="node1" presStyleIdx="4" presStyleCnt="5">
        <dgm:presLayoutVars>
          <dgm:bulletEnabled val="1"/>
        </dgm:presLayoutVars>
      </dgm:prSet>
      <dgm:spPr/>
    </dgm:pt>
    <dgm:pt modelId="{5F3BE4F7-8920-4A06-AE6D-75DFCE6F60B5}" type="pres">
      <dgm:prSet presAssocID="{A7A057E7-C8FA-4779-A449-4E7E9A8869F1}" presName="accent_5" presStyleCnt="0"/>
      <dgm:spPr/>
    </dgm:pt>
    <dgm:pt modelId="{1E51F5D6-E2D9-48BD-878B-4F81FD9345B9}" type="pres">
      <dgm:prSet presAssocID="{A7A057E7-C8FA-4779-A449-4E7E9A8869F1}" presName="accentRepeatNode" presStyleLbl="solidFgAcc1" presStyleIdx="4" presStyleCnt="5"/>
      <dgm:spPr/>
    </dgm:pt>
  </dgm:ptLst>
  <dgm:cxnLst>
    <dgm:cxn modelId="{10334C0F-71D5-4D9B-B478-654C4D52E384}" type="presOf" srcId="{8190D3FD-69D9-4986-9A0F-B39F96FF9898}" destId="{796C676A-B048-49CF-BB91-E3DFE0B712EA}" srcOrd="0" destOrd="0" presId="urn:microsoft.com/office/officeart/2008/layout/VerticalCurvedList"/>
    <dgm:cxn modelId="{1FA30421-4A3F-4757-A676-C7FCCEB245DF}" srcId="{333BD206-A751-4146-93D5-B798A5DA3056}" destId="{A7A057E7-C8FA-4779-A449-4E7E9A8869F1}" srcOrd="4" destOrd="0" parTransId="{32BBBDBF-A7A4-4A9B-BD80-8725BF6182CE}" sibTransId="{C05BD61A-FCB8-45B4-92A3-57D5C68BDACF}"/>
    <dgm:cxn modelId="{1E0D5222-F756-450E-AEB4-9D0B68B0A5ED}" srcId="{333BD206-A751-4146-93D5-B798A5DA3056}" destId="{3221017F-CBFE-451C-917C-CD66F273B1DD}" srcOrd="3" destOrd="0" parTransId="{091A5A8D-FF36-4060-9E19-240BC49DAA60}" sibTransId="{004BBACF-8422-4E40-B7FA-D7FCE1BC15B2}"/>
    <dgm:cxn modelId="{BF3A5425-C16C-4CE4-BF18-FC2F223D1674}" type="presOf" srcId="{E75EAA7C-E5E3-4F16-914B-2CD0604B0C43}" destId="{F52868D8-4876-4AEF-9CF4-6AFDE0EA99F5}" srcOrd="0" destOrd="0" presId="urn:microsoft.com/office/officeart/2008/layout/VerticalCurvedList"/>
    <dgm:cxn modelId="{512D155C-277E-40E2-AA41-E6DCEB553C5A}" type="presOf" srcId="{333BD206-A751-4146-93D5-B798A5DA3056}" destId="{E9C73456-5E27-4731-B510-1F747DB821EA}" srcOrd="0" destOrd="0" presId="urn:microsoft.com/office/officeart/2008/layout/VerticalCurvedList"/>
    <dgm:cxn modelId="{8B4D4165-B50A-45FE-BEFD-977A6644D2F2}" type="presOf" srcId="{A1298F54-5B90-4E78-8C93-A0C10E08DB9E}" destId="{E8DF39DC-7E73-4EC2-8FD9-F175AE1B8817}" srcOrd="0" destOrd="0" presId="urn:microsoft.com/office/officeart/2008/layout/VerticalCurvedList"/>
    <dgm:cxn modelId="{CA845E9E-0AC6-4D2D-A0E0-E6BEB69BAFF7}" srcId="{333BD206-A751-4146-93D5-B798A5DA3056}" destId="{A1298F54-5B90-4E78-8C93-A0C10E08DB9E}" srcOrd="2" destOrd="0" parTransId="{BB8EF4B7-D1BF-47A9-862F-31D496FFC470}" sibTransId="{BD57A474-7AF3-46EC-BA87-4F076F3A3EE2}"/>
    <dgm:cxn modelId="{4C54E79F-9FDC-4255-B729-1AFFF6ACA913}" type="presOf" srcId="{3221017F-CBFE-451C-917C-CD66F273B1DD}" destId="{B7B1F716-164F-4AC4-9FDF-8D125F67735F}" srcOrd="0" destOrd="0" presId="urn:microsoft.com/office/officeart/2008/layout/VerticalCurvedList"/>
    <dgm:cxn modelId="{9F0B80A5-EDE5-4634-98EB-EBE7564C029B}" type="presOf" srcId="{D45EE3EE-8D57-4C6D-A648-66C2F70CA700}" destId="{6B7F6FBA-9054-4D5E-9484-E25F0362EEFB}" srcOrd="0" destOrd="0" presId="urn:microsoft.com/office/officeart/2008/layout/VerticalCurvedList"/>
    <dgm:cxn modelId="{F9F0F7B4-19B8-47AD-88D9-3D621F810374}" type="presOf" srcId="{A7A057E7-C8FA-4779-A449-4E7E9A8869F1}" destId="{311146B4-F700-4170-AFF7-F9297E224B53}" srcOrd="0" destOrd="0" presId="urn:microsoft.com/office/officeart/2008/layout/VerticalCurvedList"/>
    <dgm:cxn modelId="{A29DA4EF-AF11-499E-A6CD-68E2E750AE7E}" srcId="{333BD206-A751-4146-93D5-B798A5DA3056}" destId="{8190D3FD-69D9-4986-9A0F-B39F96FF9898}" srcOrd="1" destOrd="0" parTransId="{3C9A2892-0A73-4C93-A201-C9387354BA4E}" sibTransId="{6D628AFC-6870-4BB7-B0F3-8C884A7E54E4}"/>
    <dgm:cxn modelId="{6F3F39F6-BC62-4509-BF85-73881AFC7092}" srcId="{333BD206-A751-4146-93D5-B798A5DA3056}" destId="{D45EE3EE-8D57-4C6D-A648-66C2F70CA700}" srcOrd="0" destOrd="0" parTransId="{242B6DF2-9252-40D2-8A13-E114C38ED9A4}" sibTransId="{E75EAA7C-E5E3-4F16-914B-2CD0604B0C43}"/>
    <dgm:cxn modelId="{2637FC93-8192-4DF4-9701-7B86E4E32C38}" type="presParOf" srcId="{E9C73456-5E27-4731-B510-1F747DB821EA}" destId="{4AD2A23B-DB47-48CE-9F3C-651DE7D5AB27}" srcOrd="0" destOrd="0" presId="urn:microsoft.com/office/officeart/2008/layout/VerticalCurvedList"/>
    <dgm:cxn modelId="{FF9BB6C5-B394-4C84-81DB-B4031D226A42}" type="presParOf" srcId="{4AD2A23B-DB47-48CE-9F3C-651DE7D5AB27}" destId="{3D0064E2-2328-4057-8D2F-F8E051997417}" srcOrd="0" destOrd="0" presId="urn:microsoft.com/office/officeart/2008/layout/VerticalCurvedList"/>
    <dgm:cxn modelId="{70B58922-2FE6-4F1B-A6F4-AD4769F75BCF}" type="presParOf" srcId="{3D0064E2-2328-4057-8D2F-F8E051997417}" destId="{78CBB317-7F1B-41F7-834B-5EB690422F76}" srcOrd="0" destOrd="0" presId="urn:microsoft.com/office/officeart/2008/layout/VerticalCurvedList"/>
    <dgm:cxn modelId="{E51EF692-C95D-4FD1-AB9B-2FCB5540B9E5}" type="presParOf" srcId="{3D0064E2-2328-4057-8D2F-F8E051997417}" destId="{F52868D8-4876-4AEF-9CF4-6AFDE0EA99F5}" srcOrd="1" destOrd="0" presId="urn:microsoft.com/office/officeart/2008/layout/VerticalCurvedList"/>
    <dgm:cxn modelId="{98F2755B-5DDA-4D80-A8FD-5898535290C3}" type="presParOf" srcId="{3D0064E2-2328-4057-8D2F-F8E051997417}" destId="{95BA576A-2A2D-4053-AAAC-F23E26C371F2}" srcOrd="2" destOrd="0" presId="urn:microsoft.com/office/officeart/2008/layout/VerticalCurvedList"/>
    <dgm:cxn modelId="{37758B72-114C-4E3D-ABE4-52E3C129CF02}" type="presParOf" srcId="{3D0064E2-2328-4057-8D2F-F8E051997417}" destId="{4DC6D11E-10D9-4853-ABC4-02674A169FBF}" srcOrd="3" destOrd="0" presId="urn:microsoft.com/office/officeart/2008/layout/VerticalCurvedList"/>
    <dgm:cxn modelId="{7CFB09A8-139D-4CE2-B3D3-CED7ABF2B3DD}" type="presParOf" srcId="{4AD2A23B-DB47-48CE-9F3C-651DE7D5AB27}" destId="{6B7F6FBA-9054-4D5E-9484-E25F0362EEFB}" srcOrd="1" destOrd="0" presId="urn:microsoft.com/office/officeart/2008/layout/VerticalCurvedList"/>
    <dgm:cxn modelId="{ACDD9412-E8E8-499D-8F9D-178E7DC1FFA3}" type="presParOf" srcId="{4AD2A23B-DB47-48CE-9F3C-651DE7D5AB27}" destId="{92A061A8-A47C-4164-A267-2663CB642DD7}" srcOrd="2" destOrd="0" presId="urn:microsoft.com/office/officeart/2008/layout/VerticalCurvedList"/>
    <dgm:cxn modelId="{F7261C73-9316-4C6F-A207-BE3FA4179A60}" type="presParOf" srcId="{92A061A8-A47C-4164-A267-2663CB642DD7}" destId="{5BCAD272-BDCE-4A3B-9B8B-8624FD3C4BA4}" srcOrd="0" destOrd="0" presId="urn:microsoft.com/office/officeart/2008/layout/VerticalCurvedList"/>
    <dgm:cxn modelId="{0ED4B1A7-B1B7-4C1B-8B1D-48DBA25B2691}" type="presParOf" srcId="{4AD2A23B-DB47-48CE-9F3C-651DE7D5AB27}" destId="{796C676A-B048-49CF-BB91-E3DFE0B712EA}" srcOrd="3" destOrd="0" presId="urn:microsoft.com/office/officeart/2008/layout/VerticalCurvedList"/>
    <dgm:cxn modelId="{CAC76C43-7F96-48BA-B320-68D06668BE16}" type="presParOf" srcId="{4AD2A23B-DB47-48CE-9F3C-651DE7D5AB27}" destId="{3EB18812-C65A-4420-A5BF-DBD7EC36EBDF}" srcOrd="4" destOrd="0" presId="urn:microsoft.com/office/officeart/2008/layout/VerticalCurvedList"/>
    <dgm:cxn modelId="{64154C4F-B13C-4089-AAF8-7A632E8A2BB9}" type="presParOf" srcId="{3EB18812-C65A-4420-A5BF-DBD7EC36EBDF}" destId="{815920D2-6382-4CCF-A8E4-A1881A808A4D}" srcOrd="0" destOrd="0" presId="urn:microsoft.com/office/officeart/2008/layout/VerticalCurvedList"/>
    <dgm:cxn modelId="{08DECC39-8353-4367-84D3-C3F1B415A216}" type="presParOf" srcId="{4AD2A23B-DB47-48CE-9F3C-651DE7D5AB27}" destId="{E8DF39DC-7E73-4EC2-8FD9-F175AE1B8817}" srcOrd="5" destOrd="0" presId="urn:microsoft.com/office/officeart/2008/layout/VerticalCurvedList"/>
    <dgm:cxn modelId="{C338A89E-B47B-4F55-88F6-EB92A8DF25FB}" type="presParOf" srcId="{4AD2A23B-DB47-48CE-9F3C-651DE7D5AB27}" destId="{CA71C801-538C-437E-9EBB-C2A1059BE17E}" srcOrd="6" destOrd="0" presId="urn:microsoft.com/office/officeart/2008/layout/VerticalCurvedList"/>
    <dgm:cxn modelId="{C3742C0F-F9D7-4803-A2F8-7A41ACD3E44F}" type="presParOf" srcId="{CA71C801-538C-437E-9EBB-C2A1059BE17E}" destId="{3AC33D6A-6294-45A8-810A-7FB977B5BFA0}" srcOrd="0" destOrd="0" presId="urn:microsoft.com/office/officeart/2008/layout/VerticalCurvedList"/>
    <dgm:cxn modelId="{2BE8778B-98D7-495F-B993-64F1425BCD3A}" type="presParOf" srcId="{4AD2A23B-DB47-48CE-9F3C-651DE7D5AB27}" destId="{B7B1F716-164F-4AC4-9FDF-8D125F67735F}" srcOrd="7" destOrd="0" presId="urn:microsoft.com/office/officeart/2008/layout/VerticalCurvedList"/>
    <dgm:cxn modelId="{EBEC5BBB-7B77-45CF-A164-34D54699FD84}" type="presParOf" srcId="{4AD2A23B-DB47-48CE-9F3C-651DE7D5AB27}" destId="{F0F5B669-06D8-4557-8591-B13E59B78488}" srcOrd="8" destOrd="0" presId="urn:microsoft.com/office/officeart/2008/layout/VerticalCurvedList"/>
    <dgm:cxn modelId="{F0DF402E-BE6F-4DA0-9670-085C682A28B5}" type="presParOf" srcId="{F0F5B669-06D8-4557-8591-B13E59B78488}" destId="{477E8CF3-26D2-4AB3-99CC-B4F2A163607C}" srcOrd="0" destOrd="0" presId="urn:microsoft.com/office/officeart/2008/layout/VerticalCurvedList"/>
    <dgm:cxn modelId="{CF208AE4-0312-494E-97E6-6C0A20E31227}" type="presParOf" srcId="{4AD2A23B-DB47-48CE-9F3C-651DE7D5AB27}" destId="{311146B4-F700-4170-AFF7-F9297E224B53}" srcOrd="9" destOrd="0" presId="urn:microsoft.com/office/officeart/2008/layout/VerticalCurvedList"/>
    <dgm:cxn modelId="{E069738E-C4AC-4B9C-9027-AC2CA77C8C51}" type="presParOf" srcId="{4AD2A23B-DB47-48CE-9F3C-651DE7D5AB27}" destId="{5F3BE4F7-8920-4A06-AE6D-75DFCE6F60B5}" srcOrd="10" destOrd="0" presId="urn:microsoft.com/office/officeart/2008/layout/VerticalCurvedList"/>
    <dgm:cxn modelId="{B920EBE9-FA4D-49FB-A796-BEA7DD55A394}" type="presParOf" srcId="{5F3BE4F7-8920-4A06-AE6D-75DFCE6F60B5}" destId="{1E51F5D6-E2D9-48BD-878B-4F81FD9345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D4F36-0BBD-4B19-9DBE-7146602A9FA0}"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FA6C559D-5824-436E-8995-4A3D3781E380}">
      <dgm:prSet/>
      <dgm:spPr/>
      <dgm:t>
        <a:bodyPr/>
        <a:lstStyle/>
        <a:p>
          <a:pPr rtl="0"/>
          <a:r>
            <a:rPr lang="en-US" dirty="0"/>
            <a:t>Past medical history</a:t>
          </a:r>
        </a:p>
      </dgm:t>
    </dgm:pt>
    <dgm:pt modelId="{DAB327E0-1FF7-40ED-8AF0-26CEE2C7D4E1}" type="parTrans" cxnId="{EFA7A1D2-3895-4D33-BD28-A7AB518E2B8C}">
      <dgm:prSet/>
      <dgm:spPr/>
      <dgm:t>
        <a:bodyPr/>
        <a:lstStyle/>
        <a:p>
          <a:endParaRPr lang="en-US"/>
        </a:p>
      </dgm:t>
    </dgm:pt>
    <dgm:pt modelId="{F0FBC3F1-B49C-403C-A220-8CA32DFBF043}" type="sibTrans" cxnId="{EFA7A1D2-3895-4D33-BD28-A7AB518E2B8C}">
      <dgm:prSet/>
      <dgm:spPr/>
      <dgm:t>
        <a:bodyPr/>
        <a:lstStyle/>
        <a:p>
          <a:endParaRPr lang="en-US"/>
        </a:p>
      </dgm:t>
    </dgm:pt>
    <dgm:pt modelId="{9AFA443D-4079-4593-94F1-378C86CB17D6}">
      <dgm:prSet/>
      <dgm:spPr/>
      <dgm:t>
        <a:bodyPr/>
        <a:lstStyle/>
        <a:p>
          <a:pPr rtl="0"/>
          <a:r>
            <a:rPr lang="en-US"/>
            <a:t>Past problems, including those where medication was taken for an extended period of time</a:t>
          </a:r>
        </a:p>
      </dgm:t>
    </dgm:pt>
    <dgm:pt modelId="{1B06E01A-6E32-4265-8A6F-237E806F751D}" type="parTrans" cxnId="{A15CD213-7CE0-4F56-A5C6-70E529DB48C9}">
      <dgm:prSet/>
      <dgm:spPr/>
      <dgm:t>
        <a:bodyPr/>
        <a:lstStyle/>
        <a:p>
          <a:endParaRPr lang="en-US"/>
        </a:p>
      </dgm:t>
    </dgm:pt>
    <dgm:pt modelId="{4006050E-C377-4D57-8EC0-7DB42C9A479A}" type="sibTrans" cxnId="{A15CD213-7CE0-4F56-A5C6-70E529DB48C9}">
      <dgm:prSet/>
      <dgm:spPr/>
      <dgm:t>
        <a:bodyPr/>
        <a:lstStyle/>
        <a:p>
          <a:endParaRPr lang="en-US"/>
        </a:p>
      </dgm:t>
    </dgm:pt>
    <dgm:pt modelId="{E0B0A9EA-9713-4AC7-814C-C32C2CBDE4D9}">
      <dgm:prSet/>
      <dgm:spPr/>
      <dgm:t>
        <a:bodyPr/>
        <a:lstStyle/>
        <a:p>
          <a:pPr rtl="0"/>
          <a:r>
            <a:rPr lang="en-US"/>
            <a:t>Previous surgeries</a:t>
          </a:r>
        </a:p>
      </dgm:t>
    </dgm:pt>
    <dgm:pt modelId="{10E96590-A762-4789-B1C6-BAE865C8C64C}" type="parTrans" cxnId="{688D3B66-9441-4067-968B-CD27E57627EC}">
      <dgm:prSet/>
      <dgm:spPr/>
      <dgm:t>
        <a:bodyPr/>
        <a:lstStyle/>
        <a:p>
          <a:endParaRPr lang="en-US"/>
        </a:p>
      </dgm:t>
    </dgm:pt>
    <dgm:pt modelId="{59F18059-5A77-4BD9-82DD-4BF2FBB9DAAE}" type="sibTrans" cxnId="{688D3B66-9441-4067-968B-CD27E57627EC}">
      <dgm:prSet/>
      <dgm:spPr/>
      <dgm:t>
        <a:bodyPr/>
        <a:lstStyle/>
        <a:p>
          <a:endParaRPr lang="en-US"/>
        </a:p>
      </dgm:t>
    </dgm:pt>
    <dgm:pt modelId="{F9577D7A-B695-4760-AF60-6CCEDA48C321}">
      <dgm:prSet/>
      <dgm:spPr/>
      <dgm:t>
        <a:bodyPr/>
        <a:lstStyle/>
        <a:p>
          <a:pPr rtl="0"/>
          <a:r>
            <a:rPr lang="en-US"/>
            <a:t>Gynecologic history</a:t>
          </a:r>
        </a:p>
      </dgm:t>
    </dgm:pt>
    <dgm:pt modelId="{B487E424-36FD-4206-B12A-79340FF55C55}" type="parTrans" cxnId="{9E74C07F-5EAC-402D-A19C-72CFAF82527D}">
      <dgm:prSet/>
      <dgm:spPr/>
      <dgm:t>
        <a:bodyPr/>
        <a:lstStyle/>
        <a:p>
          <a:endParaRPr lang="en-US"/>
        </a:p>
      </dgm:t>
    </dgm:pt>
    <dgm:pt modelId="{AEB73D1E-4E70-4043-BC48-69C3A4D29424}" type="sibTrans" cxnId="{9E74C07F-5EAC-402D-A19C-72CFAF82527D}">
      <dgm:prSet/>
      <dgm:spPr/>
      <dgm:t>
        <a:bodyPr/>
        <a:lstStyle/>
        <a:p>
          <a:endParaRPr lang="en-US"/>
        </a:p>
      </dgm:t>
    </dgm:pt>
    <dgm:pt modelId="{E7ED3F0A-6319-4747-8B2E-F575E59DE0A7}">
      <dgm:prSet/>
      <dgm:spPr/>
      <dgm:t>
        <a:bodyPr/>
        <a:lstStyle/>
        <a:p>
          <a:pPr rtl="0"/>
          <a:r>
            <a:rPr lang="en-US"/>
            <a:t>Allergies (drugs, latex, seasonal)</a:t>
          </a:r>
        </a:p>
      </dgm:t>
    </dgm:pt>
    <dgm:pt modelId="{2AB85E1D-39FB-4B8D-83E8-D9288D22768F}" type="parTrans" cxnId="{11F75850-3B97-491B-81DA-62FE35B36FD2}">
      <dgm:prSet/>
      <dgm:spPr/>
      <dgm:t>
        <a:bodyPr/>
        <a:lstStyle/>
        <a:p>
          <a:endParaRPr lang="en-US"/>
        </a:p>
      </dgm:t>
    </dgm:pt>
    <dgm:pt modelId="{B8E54D89-05C8-4BDC-89E5-EEB1403DFE8C}" type="sibTrans" cxnId="{11F75850-3B97-491B-81DA-62FE35B36FD2}">
      <dgm:prSet/>
      <dgm:spPr/>
      <dgm:t>
        <a:bodyPr/>
        <a:lstStyle/>
        <a:p>
          <a:endParaRPr lang="en-US"/>
        </a:p>
      </dgm:t>
    </dgm:pt>
    <dgm:pt modelId="{51D13083-31E0-4F78-9DC4-378F9BA81C69}">
      <dgm:prSet/>
      <dgm:spPr/>
      <dgm:t>
        <a:bodyPr/>
        <a:lstStyle/>
        <a:p>
          <a:pPr rtl="0"/>
          <a:r>
            <a:rPr lang="en-US"/>
            <a:t>Any current symptoms/conditions she is having</a:t>
          </a:r>
        </a:p>
      </dgm:t>
    </dgm:pt>
    <dgm:pt modelId="{67525A69-59B9-47CF-B2CE-85691445FE65}" type="parTrans" cxnId="{15ACFE7C-6F70-493E-9ED8-AA16B574DDD5}">
      <dgm:prSet/>
      <dgm:spPr/>
      <dgm:t>
        <a:bodyPr/>
        <a:lstStyle/>
        <a:p>
          <a:endParaRPr lang="en-US"/>
        </a:p>
      </dgm:t>
    </dgm:pt>
    <dgm:pt modelId="{8B0E26B3-00BC-40DB-BDAE-01C441B4BD71}" type="sibTrans" cxnId="{15ACFE7C-6F70-493E-9ED8-AA16B574DDD5}">
      <dgm:prSet/>
      <dgm:spPr/>
      <dgm:t>
        <a:bodyPr/>
        <a:lstStyle/>
        <a:p>
          <a:endParaRPr lang="en-US"/>
        </a:p>
      </dgm:t>
    </dgm:pt>
    <dgm:pt modelId="{56C6CD12-D853-486C-BA6D-F39DA5141F5F}" type="pres">
      <dgm:prSet presAssocID="{653D4F36-0BBD-4B19-9DBE-7146602A9FA0}" presName="Name0" presStyleCnt="0">
        <dgm:presLayoutVars>
          <dgm:dir/>
          <dgm:resizeHandles val="exact"/>
        </dgm:presLayoutVars>
      </dgm:prSet>
      <dgm:spPr/>
    </dgm:pt>
    <dgm:pt modelId="{2ECDB01C-2CA1-442B-9737-86E69123B7D1}" type="pres">
      <dgm:prSet presAssocID="{FA6C559D-5824-436E-8995-4A3D3781E380}" presName="node" presStyleLbl="node1" presStyleIdx="0" presStyleCnt="6">
        <dgm:presLayoutVars>
          <dgm:bulletEnabled val="1"/>
        </dgm:presLayoutVars>
      </dgm:prSet>
      <dgm:spPr/>
    </dgm:pt>
    <dgm:pt modelId="{BB6D9DC4-2809-4925-BCB1-7C63966A4993}" type="pres">
      <dgm:prSet presAssocID="{F0FBC3F1-B49C-403C-A220-8CA32DFBF043}" presName="sibTrans" presStyleLbl="sibTrans1D1" presStyleIdx="0" presStyleCnt="5"/>
      <dgm:spPr/>
    </dgm:pt>
    <dgm:pt modelId="{C5833AB7-0CED-479B-9827-82F238EAC36C}" type="pres">
      <dgm:prSet presAssocID="{F0FBC3F1-B49C-403C-A220-8CA32DFBF043}" presName="connectorText" presStyleLbl="sibTrans1D1" presStyleIdx="0" presStyleCnt="5"/>
      <dgm:spPr/>
    </dgm:pt>
    <dgm:pt modelId="{8E2B500D-6F2F-4A85-8728-90989280A290}" type="pres">
      <dgm:prSet presAssocID="{9AFA443D-4079-4593-94F1-378C86CB17D6}" presName="node" presStyleLbl="node1" presStyleIdx="1" presStyleCnt="6">
        <dgm:presLayoutVars>
          <dgm:bulletEnabled val="1"/>
        </dgm:presLayoutVars>
      </dgm:prSet>
      <dgm:spPr/>
    </dgm:pt>
    <dgm:pt modelId="{C2721B3E-7347-4BF9-AC9E-C6B9035B0E44}" type="pres">
      <dgm:prSet presAssocID="{4006050E-C377-4D57-8EC0-7DB42C9A479A}" presName="sibTrans" presStyleLbl="sibTrans1D1" presStyleIdx="1" presStyleCnt="5"/>
      <dgm:spPr/>
    </dgm:pt>
    <dgm:pt modelId="{659C2893-60D2-4B1D-B845-55484845955A}" type="pres">
      <dgm:prSet presAssocID="{4006050E-C377-4D57-8EC0-7DB42C9A479A}" presName="connectorText" presStyleLbl="sibTrans1D1" presStyleIdx="1" presStyleCnt="5"/>
      <dgm:spPr/>
    </dgm:pt>
    <dgm:pt modelId="{F471C10A-760F-4E1F-AA00-2DB61C832D28}" type="pres">
      <dgm:prSet presAssocID="{E0B0A9EA-9713-4AC7-814C-C32C2CBDE4D9}" presName="node" presStyleLbl="node1" presStyleIdx="2" presStyleCnt="6">
        <dgm:presLayoutVars>
          <dgm:bulletEnabled val="1"/>
        </dgm:presLayoutVars>
      </dgm:prSet>
      <dgm:spPr/>
    </dgm:pt>
    <dgm:pt modelId="{5DCEC78E-ABCE-4401-87C0-B92F35558C10}" type="pres">
      <dgm:prSet presAssocID="{59F18059-5A77-4BD9-82DD-4BF2FBB9DAAE}" presName="sibTrans" presStyleLbl="sibTrans1D1" presStyleIdx="2" presStyleCnt="5"/>
      <dgm:spPr/>
    </dgm:pt>
    <dgm:pt modelId="{15D60C5B-6A49-48FA-A6AA-56E3241DC562}" type="pres">
      <dgm:prSet presAssocID="{59F18059-5A77-4BD9-82DD-4BF2FBB9DAAE}" presName="connectorText" presStyleLbl="sibTrans1D1" presStyleIdx="2" presStyleCnt="5"/>
      <dgm:spPr/>
    </dgm:pt>
    <dgm:pt modelId="{1D60A638-D189-4DCE-92F1-17BE9DF3358D}" type="pres">
      <dgm:prSet presAssocID="{F9577D7A-B695-4760-AF60-6CCEDA48C321}" presName="node" presStyleLbl="node1" presStyleIdx="3" presStyleCnt="6">
        <dgm:presLayoutVars>
          <dgm:bulletEnabled val="1"/>
        </dgm:presLayoutVars>
      </dgm:prSet>
      <dgm:spPr/>
    </dgm:pt>
    <dgm:pt modelId="{90C0E12A-70EF-460D-8E8E-4CE4F70FD6DA}" type="pres">
      <dgm:prSet presAssocID="{AEB73D1E-4E70-4043-BC48-69C3A4D29424}" presName="sibTrans" presStyleLbl="sibTrans1D1" presStyleIdx="3" presStyleCnt="5"/>
      <dgm:spPr/>
    </dgm:pt>
    <dgm:pt modelId="{30E4912F-6895-46FD-A8CA-93554CABF132}" type="pres">
      <dgm:prSet presAssocID="{AEB73D1E-4E70-4043-BC48-69C3A4D29424}" presName="connectorText" presStyleLbl="sibTrans1D1" presStyleIdx="3" presStyleCnt="5"/>
      <dgm:spPr/>
    </dgm:pt>
    <dgm:pt modelId="{43858737-BE81-4CEB-86BB-485D04F58266}" type="pres">
      <dgm:prSet presAssocID="{E7ED3F0A-6319-4747-8B2E-F575E59DE0A7}" presName="node" presStyleLbl="node1" presStyleIdx="4" presStyleCnt="6">
        <dgm:presLayoutVars>
          <dgm:bulletEnabled val="1"/>
        </dgm:presLayoutVars>
      </dgm:prSet>
      <dgm:spPr/>
    </dgm:pt>
    <dgm:pt modelId="{BCE8F0DD-2A39-4337-8E8E-2A76FC79731A}" type="pres">
      <dgm:prSet presAssocID="{B8E54D89-05C8-4BDC-89E5-EEB1403DFE8C}" presName="sibTrans" presStyleLbl="sibTrans1D1" presStyleIdx="4" presStyleCnt="5"/>
      <dgm:spPr/>
    </dgm:pt>
    <dgm:pt modelId="{8AC4116A-8D66-4C83-811F-6B0DEF3EFD05}" type="pres">
      <dgm:prSet presAssocID="{B8E54D89-05C8-4BDC-89E5-EEB1403DFE8C}" presName="connectorText" presStyleLbl="sibTrans1D1" presStyleIdx="4" presStyleCnt="5"/>
      <dgm:spPr/>
    </dgm:pt>
    <dgm:pt modelId="{A4DA997E-FF9C-4D8E-A568-38AC539FDFE4}" type="pres">
      <dgm:prSet presAssocID="{51D13083-31E0-4F78-9DC4-378F9BA81C69}" presName="node" presStyleLbl="node1" presStyleIdx="5" presStyleCnt="6">
        <dgm:presLayoutVars>
          <dgm:bulletEnabled val="1"/>
        </dgm:presLayoutVars>
      </dgm:prSet>
      <dgm:spPr/>
    </dgm:pt>
  </dgm:ptLst>
  <dgm:cxnLst>
    <dgm:cxn modelId="{A15CD213-7CE0-4F56-A5C6-70E529DB48C9}" srcId="{653D4F36-0BBD-4B19-9DBE-7146602A9FA0}" destId="{9AFA443D-4079-4593-94F1-378C86CB17D6}" srcOrd="1" destOrd="0" parTransId="{1B06E01A-6E32-4265-8A6F-237E806F751D}" sibTransId="{4006050E-C377-4D57-8EC0-7DB42C9A479A}"/>
    <dgm:cxn modelId="{F559B21D-299F-4C5E-84C7-9AC61BC615C8}" type="presOf" srcId="{653D4F36-0BBD-4B19-9DBE-7146602A9FA0}" destId="{56C6CD12-D853-486C-BA6D-F39DA5141F5F}" srcOrd="0" destOrd="0" presId="urn:microsoft.com/office/officeart/2005/8/layout/bProcess3"/>
    <dgm:cxn modelId="{6A016C36-63BA-46C7-9ABC-A865369E3A3B}" type="presOf" srcId="{4006050E-C377-4D57-8EC0-7DB42C9A479A}" destId="{659C2893-60D2-4B1D-B845-55484845955A}" srcOrd="1" destOrd="0" presId="urn:microsoft.com/office/officeart/2005/8/layout/bProcess3"/>
    <dgm:cxn modelId="{ABCFFA36-63DA-44E4-8F51-96920D3EC145}" type="presOf" srcId="{4006050E-C377-4D57-8EC0-7DB42C9A479A}" destId="{C2721B3E-7347-4BF9-AC9E-C6B9035B0E44}" srcOrd="0" destOrd="0" presId="urn:microsoft.com/office/officeart/2005/8/layout/bProcess3"/>
    <dgm:cxn modelId="{9299C945-2463-4F83-BEC7-B900F71ADFB8}" type="presOf" srcId="{59F18059-5A77-4BD9-82DD-4BF2FBB9DAAE}" destId="{15D60C5B-6A49-48FA-A6AA-56E3241DC562}" srcOrd="1" destOrd="0" presId="urn:microsoft.com/office/officeart/2005/8/layout/bProcess3"/>
    <dgm:cxn modelId="{78FB0C46-5AE0-40AA-987D-F7EACED49C9A}" type="presOf" srcId="{59F18059-5A77-4BD9-82DD-4BF2FBB9DAAE}" destId="{5DCEC78E-ABCE-4401-87C0-B92F35558C10}" srcOrd="0" destOrd="0" presId="urn:microsoft.com/office/officeart/2005/8/layout/bProcess3"/>
    <dgm:cxn modelId="{688D3B66-9441-4067-968B-CD27E57627EC}" srcId="{653D4F36-0BBD-4B19-9DBE-7146602A9FA0}" destId="{E0B0A9EA-9713-4AC7-814C-C32C2CBDE4D9}" srcOrd="2" destOrd="0" parTransId="{10E96590-A762-4789-B1C6-BAE865C8C64C}" sibTransId="{59F18059-5A77-4BD9-82DD-4BF2FBB9DAAE}"/>
    <dgm:cxn modelId="{518CEE6C-54CB-49EF-B7E2-88FBD91D440E}" type="presOf" srcId="{B8E54D89-05C8-4BDC-89E5-EEB1403DFE8C}" destId="{8AC4116A-8D66-4C83-811F-6B0DEF3EFD05}" srcOrd="1" destOrd="0" presId="urn:microsoft.com/office/officeart/2005/8/layout/bProcess3"/>
    <dgm:cxn modelId="{11F75850-3B97-491B-81DA-62FE35B36FD2}" srcId="{653D4F36-0BBD-4B19-9DBE-7146602A9FA0}" destId="{E7ED3F0A-6319-4747-8B2E-F575E59DE0A7}" srcOrd="4" destOrd="0" parTransId="{2AB85E1D-39FB-4B8D-83E8-D9288D22768F}" sibTransId="{B8E54D89-05C8-4BDC-89E5-EEB1403DFE8C}"/>
    <dgm:cxn modelId="{15ACFE7C-6F70-493E-9ED8-AA16B574DDD5}" srcId="{653D4F36-0BBD-4B19-9DBE-7146602A9FA0}" destId="{51D13083-31E0-4F78-9DC4-378F9BA81C69}" srcOrd="5" destOrd="0" parTransId="{67525A69-59B9-47CF-B2CE-85691445FE65}" sibTransId="{8B0E26B3-00BC-40DB-BDAE-01C441B4BD71}"/>
    <dgm:cxn modelId="{81A3C57D-29AC-48A3-9D23-298FE5B9FEED}" type="presOf" srcId="{AEB73D1E-4E70-4043-BC48-69C3A4D29424}" destId="{90C0E12A-70EF-460D-8E8E-4CE4F70FD6DA}" srcOrd="0" destOrd="0" presId="urn:microsoft.com/office/officeart/2005/8/layout/bProcess3"/>
    <dgm:cxn modelId="{9E74C07F-5EAC-402D-A19C-72CFAF82527D}" srcId="{653D4F36-0BBD-4B19-9DBE-7146602A9FA0}" destId="{F9577D7A-B695-4760-AF60-6CCEDA48C321}" srcOrd="3" destOrd="0" parTransId="{B487E424-36FD-4206-B12A-79340FF55C55}" sibTransId="{AEB73D1E-4E70-4043-BC48-69C3A4D29424}"/>
    <dgm:cxn modelId="{0480B385-B846-4C83-A628-F3660F90BB0A}" type="presOf" srcId="{51D13083-31E0-4F78-9DC4-378F9BA81C69}" destId="{A4DA997E-FF9C-4D8E-A568-38AC539FDFE4}" srcOrd="0" destOrd="0" presId="urn:microsoft.com/office/officeart/2005/8/layout/bProcess3"/>
    <dgm:cxn modelId="{28D332A0-3E03-4886-98C6-CAA268A86132}" type="presOf" srcId="{E7ED3F0A-6319-4747-8B2E-F575E59DE0A7}" destId="{43858737-BE81-4CEB-86BB-485D04F58266}" srcOrd="0" destOrd="0" presId="urn:microsoft.com/office/officeart/2005/8/layout/bProcess3"/>
    <dgm:cxn modelId="{0AAF2AA2-E615-44DC-ADBE-6AA2A5DEE905}" type="presOf" srcId="{E0B0A9EA-9713-4AC7-814C-C32C2CBDE4D9}" destId="{F471C10A-760F-4E1F-AA00-2DB61C832D28}" srcOrd="0" destOrd="0" presId="urn:microsoft.com/office/officeart/2005/8/layout/bProcess3"/>
    <dgm:cxn modelId="{A6B844A2-E05E-4D5A-9194-A60D7C216C16}" type="presOf" srcId="{F0FBC3F1-B49C-403C-A220-8CA32DFBF043}" destId="{BB6D9DC4-2809-4925-BCB1-7C63966A4993}" srcOrd="0" destOrd="0" presId="urn:microsoft.com/office/officeart/2005/8/layout/bProcess3"/>
    <dgm:cxn modelId="{B4BB33B7-615C-4E5F-A3B2-25EAC5CF2AA2}" type="presOf" srcId="{F9577D7A-B695-4760-AF60-6CCEDA48C321}" destId="{1D60A638-D189-4DCE-92F1-17BE9DF3358D}" srcOrd="0" destOrd="0" presId="urn:microsoft.com/office/officeart/2005/8/layout/bProcess3"/>
    <dgm:cxn modelId="{0A0834B7-4CD6-474B-8889-BCF7E38AE92D}" type="presOf" srcId="{F0FBC3F1-B49C-403C-A220-8CA32DFBF043}" destId="{C5833AB7-0CED-479B-9827-82F238EAC36C}" srcOrd="1" destOrd="0" presId="urn:microsoft.com/office/officeart/2005/8/layout/bProcess3"/>
    <dgm:cxn modelId="{BAC3FACF-E75E-44EF-B99D-88D9C9A2194E}" type="presOf" srcId="{AEB73D1E-4E70-4043-BC48-69C3A4D29424}" destId="{30E4912F-6895-46FD-A8CA-93554CABF132}" srcOrd="1" destOrd="0" presId="urn:microsoft.com/office/officeart/2005/8/layout/bProcess3"/>
    <dgm:cxn modelId="{EFA7A1D2-3895-4D33-BD28-A7AB518E2B8C}" srcId="{653D4F36-0BBD-4B19-9DBE-7146602A9FA0}" destId="{FA6C559D-5824-436E-8995-4A3D3781E380}" srcOrd="0" destOrd="0" parTransId="{DAB327E0-1FF7-40ED-8AF0-26CEE2C7D4E1}" sibTransId="{F0FBC3F1-B49C-403C-A220-8CA32DFBF043}"/>
    <dgm:cxn modelId="{0136F5DB-6118-47E7-AB18-49CEABBEEF7D}" type="presOf" srcId="{9AFA443D-4079-4593-94F1-378C86CB17D6}" destId="{8E2B500D-6F2F-4A85-8728-90989280A290}" srcOrd="0" destOrd="0" presId="urn:microsoft.com/office/officeart/2005/8/layout/bProcess3"/>
    <dgm:cxn modelId="{CD71F2F5-FB90-4D01-BF0F-D4BCF0681C6E}" type="presOf" srcId="{FA6C559D-5824-436E-8995-4A3D3781E380}" destId="{2ECDB01C-2CA1-442B-9737-86E69123B7D1}" srcOrd="0" destOrd="0" presId="urn:microsoft.com/office/officeart/2005/8/layout/bProcess3"/>
    <dgm:cxn modelId="{6C0D67F6-7B0C-4EEE-88EB-CCD2292A09B5}" type="presOf" srcId="{B8E54D89-05C8-4BDC-89E5-EEB1403DFE8C}" destId="{BCE8F0DD-2A39-4337-8E8E-2A76FC79731A}" srcOrd="0" destOrd="0" presId="urn:microsoft.com/office/officeart/2005/8/layout/bProcess3"/>
    <dgm:cxn modelId="{9AB41FB2-C7B9-4B67-95BC-DD2CAB925D80}" type="presParOf" srcId="{56C6CD12-D853-486C-BA6D-F39DA5141F5F}" destId="{2ECDB01C-2CA1-442B-9737-86E69123B7D1}" srcOrd="0" destOrd="0" presId="urn:microsoft.com/office/officeart/2005/8/layout/bProcess3"/>
    <dgm:cxn modelId="{E610B275-525B-4418-8911-3677B1DAA2DC}" type="presParOf" srcId="{56C6CD12-D853-486C-BA6D-F39DA5141F5F}" destId="{BB6D9DC4-2809-4925-BCB1-7C63966A4993}" srcOrd="1" destOrd="0" presId="urn:microsoft.com/office/officeart/2005/8/layout/bProcess3"/>
    <dgm:cxn modelId="{ABBB5066-8465-4C89-8370-22ABDAF8411F}" type="presParOf" srcId="{BB6D9DC4-2809-4925-BCB1-7C63966A4993}" destId="{C5833AB7-0CED-479B-9827-82F238EAC36C}" srcOrd="0" destOrd="0" presId="urn:microsoft.com/office/officeart/2005/8/layout/bProcess3"/>
    <dgm:cxn modelId="{BB6BB5A2-23C1-4023-851C-589DAC01F808}" type="presParOf" srcId="{56C6CD12-D853-486C-BA6D-F39DA5141F5F}" destId="{8E2B500D-6F2F-4A85-8728-90989280A290}" srcOrd="2" destOrd="0" presId="urn:microsoft.com/office/officeart/2005/8/layout/bProcess3"/>
    <dgm:cxn modelId="{E2992131-6FBA-4A4F-91EF-C1CE6F4847DE}" type="presParOf" srcId="{56C6CD12-D853-486C-BA6D-F39DA5141F5F}" destId="{C2721B3E-7347-4BF9-AC9E-C6B9035B0E44}" srcOrd="3" destOrd="0" presId="urn:microsoft.com/office/officeart/2005/8/layout/bProcess3"/>
    <dgm:cxn modelId="{1E08F3F0-8047-4020-BCB0-2B65712931BB}" type="presParOf" srcId="{C2721B3E-7347-4BF9-AC9E-C6B9035B0E44}" destId="{659C2893-60D2-4B1D-B845-55484845955A}" srcOrd="0" destOrd="0" presId="urn:microsoft.com/office/officeart/2005/8/layout/bProcess3"/>
    <dgm:cxn modelId="{DA1558A7-81F7-4BCB-85EF-B3C85CD35870}" type="presParOf" srcId="{56C6CD12-D853-486C-BA6D-F39DA5141F5F}" destId="{F471C10A-760F-4E1F-AA00-2DB61C832D28}" srcOrd="4" destOrd="0" presId="urn:microsoft.com/office/officeart/2005/8/layout/bProcess3"/>
    <dgm:cxn modelId="{2B576381-244B-4371-AFE3-506418418FC3}" type="presParOf" srcId="{56C6CD12-D853-486C-BA6D-F39DA5141F5F}" destId="{5DCEC78E-ABCE-4401-87C0-B92F35558C10}" srcOrd="5" destOrd="0" presId="urn:microsoft.com/office/officeart/2005/8/layout/bProcess3"/>
    <dgm:cxn modelId="{4333A3B0-6342-4AB1-AC71-44C635BFDA1E}" type="presParOf" srcId="{5DCEC78E-ABCE-4401-87C0-B92F35558C10}" destId="{15D60C5B-6A49-48FA-A6AA-56E3241DC562}" srcOrd="0" destOrd="0" presId="urn:microsoft.com/office/officeart/2005/8/layout/bProcess3"/>
    <dgm:cxn modelId="{E3682BA6-791E-4244-BD10-1CD80D4B6B09}" type="presParOf" srcId="{56C6CD12-D853-486C-BA6D-F39DA5141F5F}" destId="{1D60A638-D189-4DCE-92F1-17BE9DF3358D}" srcOrd="6" destOrd="0" presId="urn:microsoft.com/office/officeart/2005/8/layout/bProcess3"/>
    <dgm:cxn modelId="{AE7BBA03-4506-440C-987F-4C32C810F377}" type="presParOf" srcId="{56C6CD12-D853-486C-BA6D-F39DA5141F5F}" destId="{90C0E12A-70EF-460D-8E8E-4CE4F70FD6DA}" srcOrd="7" destOrd="0" presId="urn:microsoft.com/office/officeart/2005/8/layout/bProcess3"/>
    <dgm:cxn modelId="{890D2DFE-8C3F-4B9D-95CD-D032A806AA6B}" type="presParOf" srcId="{90C0E12A-70EF-460D-8E8E-4CE4F70FD6DA}" destId="{30E4912F-6895-46FD-A8CA-93554CABF132}" srcOrd="0" destOrd="0" presId="urn:microsoft.com/office/officeart/2005/8/layout/bProcess3"/>
    <dgm:cxn modelId="{767CE58A-6BA7-4C8B-85BB-56B8C7AA1D8D}" type="presParOf" srcId="{56C6CD12-D853-486C-BA6D-F39DA5141F5F}" destId="{43858737-BE81-4CEB-86BB-485D04F58266}" srcOrd="8" destOrd="0" presId="urn:microsoft.com/office/officeart/2005/8/layout/bProcess3"/>
    <dgm:cxn modelId="{E6FF41C8-94F1-4209-8841-83BEC420A5CF}" type="presParOf" srcId="{56C6CD12-D853-486C-BA6D-F39DA5141F5F}" destId="{BCE8F0DD-2A39-4337-8E8E-2A76FC79731A}" srcOrd="9" destOrd="0" presId="urn:microsoft.com/office/officeart/2005/8/layout/bProcess3"/>
    <dgm:cxn modelId="{62CDF092-7CE4-41E6-838A-BC7B4D6D551A}" type="presParOf" srcId="{BCE8F0DD-2A39-4337-8E8E-2A76FC79731A}" destId="{8AC4116A-8D66-4C83-811F-6B0DEF3EFD05}" srcOrd="0" destOrd="0" presId="urn:microsoft.com/office/officeart/2005/8/layout/bProcess3"/>
    <dgm:cxn modelId="{7C22D75C-3957-4DB2-98E7-371248E5904B}" type="presParOf" srcId="{56C6CD12-D853-486C-BA6D-F39DA5141F5F}" destId="{A4DA997E-FF9C-4D8E-A568-38AC539FDFE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68D8-4876-4AEF-9CF4-6AFDE0EA99F5}">
      <dsp:nvSpPr>
        <dsp:cNvPr id="0" name=""/>
        <dsp:cNvSpPr/>
      </dsp:nvSpPr>
      <dsp:spPr>
        <a:xfrm>
          <a:off x="-5461837" y="-836291"/>
          <a:ext cx="6503345" cy="6503345"/>
        </a:xfrm>
        <a:prstGeom prst="blockArc">
          <a:avLst>
            <a:gd name="adj1" fmla="val 18900000"/>
            <a:gd name="adj2" fmla="val 2700000"/>
            <a:gd name="adj3" fmla="val 332"/>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F6FBA-9054-4D5E-9484-E25F0362EEFB}">
      <dsp:nvSpPr>
        <dsp:cNvPr id="0" name=""/>
        <dsp:cNvSpPr/>
      </dsp:nvSpPr>
      <dsp:spPr>
        <a:xfrm>
          <a:off x="455391" y="301826"/>
          <a:ext cx="7706911" cy="60403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78740" rIns="78740" bIns="78740" numCol="1" spcCol="1270" anchor="ctr" anchorCtr="0">
          <a:noAutofit/>
        </a:bodyPr>
        <a:lstStyle/>
        <a:p>
          <a:pPr marL="0" lvl="0" indent="0" algn="l" defTabSz="1377950" rtl="0">
            <a:lnSpc>
              <a:spcPct val="90000"/>
            </a:lnSpc>
            <a:spcBef>
              <a:spcPct val="0"/>
            </a:spcBef>
            <a:spcAft>
              <a:spcPct val="35000"/>
            </a:spcAft>
            <a:buNone/>
          </a:pPr>
          <a:r>
            <a:rPr lang="en-US" sz="3100" kern="1200" dirty="0"/>
            <a:t>Physical and Genital Exams</a:t>
          </a:r>
        </a:p>
      </dsp:txBody>
      <dsp:txXfrm>
        <a:off x="455391" y="301826"/>
        <a:ext cx="7706911" cy="604038"/>
      </dsp:txXfrm>
    </dsp:sp>
    <dsp:sp modelId="{5BCAD272-BDCE-4A3B-9B8B-8624FD3C4BA4}">
      <dsp:nvSpPr>
        <dsp:cNvPr id="0" name=""/>
        <dsp:cNvSpPr/>
      </dsp:nvSpPr>
      <dsp:spPr>
        <a:xfrm>
          <a:off x="77867" y="226321"/>
          <a:ext cx="755048" cy="755048"/>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C676A-B048-49CF-BB91-E3DFE0B712EA}">
      <dsp:nvSpPr>
        <dsp:cNvPr id="0" name=""/>
        <dsp:cNvSpPr/>
      </dsp:nvSpPr>
      <dsp:spPr>
        <a:xfrm>
          <a:off x="888228" y="1207594"/>
          <a:ext cx="7274075" cy="604038"/>
        </a:xfrm>
        <a:prstGeom prst="rect">
          <a:avLst/>
        </a:prstGeom>
        <a:solidFill>
          <a:schemeClr val="accent4">
            <a:hueOff val="3457139"/>
            <a:satOff val="985"/>
            <a:lumOff val="2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Medical and Menstrual History</a:t>
          </a:r>
        </a:p>
      </dsp:txBody>
      <dsp:txXfrm>
        <a:off x="888228" y="1207594"/>
        <a:ext cx="7274075" cy="604038"/>
      </dsp:txXfrm>
    </dsp:sp>
    <dsp:sp modelId="{815920D2-6382-4CCF-A8E4-A1881A808A4D}">
      <dsp:nvSpPr>
        <dsp:cNvPr id="0" name=""/>
        <dsp:cNvSpPr/>
      </dsp:nvSpPr>
      <dsp:spPr>
        <a:xfrm>
          <a:off x="510704" y="1132089"/>
          <a:ext cx="755048" cy="755048"/>
        </a:xfrm>
        <a:prstGeom prst="ellipse">
          <a:avLst/>
        </a:prstGeom>
        <a:solidFill>
          <a:schemeClr val="lt1">
            <a:hueOff val="0"/>
            <a:satOff val="0"/>
            <a:lumOff val="0"/>
            <a:alphaOff val="0"/>
          </a:schemeClr>
        </a:solidFill>
        <a:ln w="19050" cap="rnd" cmpd="sng" algn="ctr">
          <a:solidFill>
            <a:schemeClr val="accent4">
              <a:hueOff val="3457139"/>
              <a:satOff val="985"/>
              <a:lumOff val="2843"/>
              <a:alphaOff val="0"/>
            </a:schemeClr>
          </a:solidFill>
          <a:prstDash val="solid"/>
        </a:ln>
        <a:effectLst/>
      </dsp:spPr>
      <dsp:style>
        <a:lnRef idx="2">
          <a:scrgbClr r="0" g="0" b="0"/>
        </a:lnRef>
        <a:fillRef idx="1">
          <a:scrgbClr r="0" g="0" b="0"/>
        </a:fillRef>
        <a:effectRef idx="0">
          <a:scrgbClr r="0" g="0" b="0"/>
        </a:effectRef>
        <a:fontRef idx="minor"/>
      </dsp:style>
    </dsp:sp>
    <dsp:sp modelId="{E8DF39DC-7E73-4EC2-8FD9-F175AE1B8817}">
      <dsp:nvSpPr>
        <dsp:cNvPr id="0" name=""/>
        <dsp:cNvSpPr/>
      </dsp:nvSpPr>
      <dsp:spPr>
        <a:xfrm>
          <a:off x="1021074" y="2113362"/>
          <a:ext cx="7141229" cy="604038"/>
        </a:xfrm>
        <a:prstGeom prst="rect">
          <a:avLst/>
        </a:prstGeom>
        <a:solidFill>
          <a:schemeClr val="accent4">
            <a:hueOff val="6914279"/>
            <a:satOff val="1970"/>
            <a:lumOff val="5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78740" rIns="78740" bIns="78740" numCol="1" spcCol="1270" anchor="ctr" anchorCtr="0">
          <a:noAutofit/>
        </a:bodyPr>
        <a:lstStyle/>
        <a:p>
          <a:pPr marL="0" lvl="0" indent="0" algn="l" defTabSz="1377950" rtl="0">
            <a:lnSpc>
              <a:spcPct val="90000"/>
            </a:lnSpc>
            <a:spcBef>
              <a:spcPct val="0"/>
            </a:spcBef>
            <a:spcAft>
              <a:spcPct val="35000"/>
            </a:spcAft>
            <a:buNone/>
          </a:pPr>
          <a:r>
            <a:rPr lang="en-US" sz="3100" kern="1200" dirty="0"/>
            <a:t>STI Management</a:t>
          </a:r>
        </a:p>
      </dsp:txBody>
      <dsp:txXfrm>
        <a:off x="1021074" y="2113362"/>
        <a:ext cx="7141229" cy="604038"/>
      </dsp:txXfrm>
    </dsp:sp>
    <dsp:sp modelId="{3AC33D6A-6294-45A8-810A-7FB977B5BFA0}">
      <dsp:nvSpPr>
        <dsp:cNvPr id="0" name=""/>
        <dsp:cNvSpPr/>
      </dsp:nvSpPr>
      <dsp:spPr>
        <a:xfrm>
          <a:off x="643549" y="2037857"/>
          <a:ext cx="755048" cy="755048"/>
        </a:xfrm>
        <a:prstGeom prst="ellipse">
          <a:avLst/>
        </a:prstGeom>
        <a:solidFill>
          <a:schemeClr val="lt1">
            <a:hueOff val="0"/>
            <a:satOff val="0"/>
            <a:lumOff val="0"/>
            <a:alphaOff val="0"/>
          </a:schemeClr>
        </a:solidFill>
        <a:ln w="19050" cap="rnd" cmpd="sng" algn="ctr">
          <a:solidFill>
            <a:schemeClr val="accent4">
              <a:hueOff val="6914279"/>
              <a:satOff val="1970"/>
              <a:lumOff val="5686"/>
              <a:alphaOff val="0"/>
            </a:schemeClr>
          </a:solidFill>
          <a:prstDash val="solid"/>
        </a:ln>
        <a:effectLst/>
      </dsp:spPr>
      <dsp:style>
        <a:lnRef idx="2">
          <a:scrgbClr r="0" g="0" b="0"/>
        </a:lnRef>
        <a:fillRef idx="1">
          <a:scrgbClr r="0" g="0" b="0"/>
        </a:fillRef>
        <a:effectRef idx="0">
          <a:scrgbClr r="0" g="0" b="0"/>
        </a:effectRef>
        <a:fontRef idx="minor"/>
      </dsp:style>
    </dsp:sp>
    <dsp:sp modelId="{B7B1F716-164F-4AC4-9FDF-8D125F67735F}">
      <dsp:nvSpPr>
        <dsp:cNvPr id="0" name=""/>
        <dsp:cNvSpPr/>
      </dsp:nvSpPr>
      <dsp:spPr>
        <a:xfrm>
          <a:off x="888228" y="3019130"/>
          <a:ext cx="7274075" cy="604038"/>
        </a:xfrm>
        <a:prstGeom prst="rect">
          <a:avLst/>
        </a:prstGeom>
        <a:solidFill>
          <a:schemeClr val="accent4">
            <a:hueOff val="10371418"/>
            <a:satOff val="2956"/>
            <a:lumOff val="85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78740" rIns="78740" bIns="78740" numCol="1" spcCol="1270" anchor="ctr" anchorCtr="0">
          <a:noAutofit/>
        </a:bodyPr>
        <a:lstStyle/>
        <a:p>
          <a:pPr marL="0" lvl="0" indent="0" algn="l" defTabSz="1377950" rtl="0">
            <a:lnSpc>
              <a:spcPct val="90000"/>
            </a:lnSpc>
            <a:spcBef>
              <a:spcPct val="0"/>
            </a:spcBef>
            <a:spcAft>
              <a:spcPct val="35000"/>
            </a:spcAft>
            <a:buNone/>
          </a:pPr>
          <a:r>
            <a:rPr lang="en-US" sz="3100" kern="1200" dirty="0"/>
            <a:t>Concomitant Medications</a:t>
          </a:r>
        </a:p>
      </dsp:txBody>
      <dsp:txXfrm>
        <a:off x="888228" y="3019130"/>
        <a:ext cx="7274075" cy="604038"/>
      </dsp:txXfrm>
    </dsp:sp>
    <dsp:sp modelId="{477E8CF3-26D2-4AB3-99CC-B4F2A163607C}">
      <dsp:nvSpPr>
        <dsp:cNvPr id="0" name=""/>
        <dsp:cNvSpPr/>
      </dsp:nvSpPr>
      <dsp:spPr>
        <a:xfrm>
          <a:off x="510704" y="2943625"/>
          <a:ext cx="755048" cy="755048"/>
        </a:xfrm>
        <a:prstGeom prst="ellipse">
          <a:avLst/>
        </a:prstGeom>
        <a:solidFill>
          <a:schemeClr val="lt1">
            <a:hueOff val="0"/>
            <a:satOff val="0"/>
            <a:lumOff val="0"/>
            <a:alphaOff val="0"/>
          </a:schemeClr>
        </a:solidFill>
        <a:ln w="19050" cap="rnd" cmpd="sng" algn="ctr">
          <a:solidFill>
            <a:schemeClr val="accent4">
              <a:hueOff val="10371418"/>
              <a:satOff val="2956"/>
              <a:lumOff val="8529"/>
              <a:alphaOff val="0"/>
            </a:schemeClr>
          </a:solidFill>
          <a:prstDash val="solid"/>
        </a:ln>
        <a:effectLst/>
      </dsp:spPr>
      <dsp:style>
        <a:lnRef idx="2">
          <a:scrgbClr r="0" g="0" b="0"/>
        </a:lnRef>
        <a:fillRef idx="1">
          <a:scrgbClr r="0" g="0" b="0"/>
        </a:fillRef>
        <a:effectRef idx="0">
          <a:scrgbClr r="0" g="0" b="0"/>
        </a:effectRef>
        <a:fontRef idx="minor"/>
      </dsp:style>
    </dsp:sp>
    <dsp:sp modelId="{311146B4-F700-4170-AFF7-F9297E224B53}">
      <dsp:nvSpPr>
        <dsp:cNvPr id="0" name=""/>
        <dsp:cNvSpPr/>
      </dsp:nvSpPr>
      <dsp:spPr>
        <a:xfrm>
          <a:off x="455391" y="3924898"/>
          <a:ext cx="7706911" cy="604038"/>
        </a:xfrm>
        <a:prstGeom prst="rect">
          <a:avLst/>
        </a:prstGeom>
        <a:solidFill>
          <a:schemeClr val="accent4">
            <a:hueOff val="13828557"/>
            <a:satOff val="3941"/>
            <a:lumOff val="1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78740" rIns="78740" bIns="78740" numCol="1" spcCol="1270" anchor="ctr" anchorCtr="0">
          <a:noAutofit/>
        </a:bodyPr>
        <a:lstStyle/>
        <a:p>
          <a:pPr marL="0" lvl="0" indent="0" algn="l" defTabSz="1377950" rtl="0">
            <a:lnSpc>
              <a:spcPct val="90000"/>
            </a:lnSpc>
            <a:spcBef>
              <a:spcPct val="0"/>
            </a:spcBef>
            <a:spcAft>
              <a:spcPct val="35000"/>
            </a:spcAft>
            <a:buNone/>
          </a:pPr>
          <a:r>
            <a:rPr lang="en-US" sz="3100" kern="1200" dirty="0"/>
            <a:t>Prohibited Medications and Practices</a:t>
          </a:r>
        </a:p>
      </dsp:txBody>
      <dsp:txXfrm>
        <a:off x="455391" y="3924898"/>
        <a:ext cx="7706911" cy="604038"/>
      </dsp:txXfrm>
    </dsp:sp>
    <dsp:sp modelId="{1E51F5D6-E2D9-48BD-878B-4F81FD9345B9}">
      <dsp:nvSpPr>
        <dsp:cNvPr id="0" name=""/>
        <dsp:cNvSpPr/>
      </dsp:nvSpPr>
      <dsp:spPr>
        <a:xfrm>
          <a:off x="77867" y="3849393"/>
          <a:ext cx="755048" cy="755048"/>
        </a:xfrm>
        <a:prstGeom prst="ellipse">
          <a:avLst/>
        </a:prstGeom>
        <a:solidFill>
          <a:schemeClr val="lt1">
            <a:hueOff val="0"/>
            <a:satOff val="0"/>
            <a:lumOff val="0"/>
            <a:alphaOff val="0"/>
          </a:schemeClr>
        </a:solidFill>
        <a:ln w="19050" cap="rnd" cmpd="sng" algn="ctr">
          <a:solidFill>
            <a:schemeClr val="accent4">
              <a:hueOff val="13828557"/>
              <a:satOff val="3941"/>
              <a:lumOff val="1137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D9DC4-2809-4925-BCB1-7C63966A4993}">
      <dsp:nvSpPr>
        <dsp:cNvPr id="0" name=""/>
        <dsp:cNvSpPr/>
      </dsp:nvSpPr>
      <dsp:spPr>
        <a:xfrm>
          <a:off x="2489598" y="980489"/>
          <a:ext cx="540903" cy="91440"/>
        </a:xfrm>
        <a:custGeom>
          <a:avLst/>
          <a:gdLst/>
          <a:ahLst/>
          <a:cxnLst/>
          <a:rect l="0" t="0" r="0" b="0"/>
          <a:pathLst>
            <a:path>
              <a:moveTo>
                <a:pt x="0" y="45720"/>
              </a:moveTo>
              <a:lnTo>
                <a:pt x="540903"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5762" y="1023351"/>
        <a:ext cx="28575" cy="5715"/>
      </dsp:txXfrm>
    </dsp:sp>
    <dsp:sp modelId="{2ECDB01C-2CA1-442B-9737-86E69123B7D1}">
      <dsp:nvSpPr>
        <dsp:cNvPr id="0" name=""/>
        <dsp:cNvSpPr/>
      </dsp:nvSpPr>
      <dsp:spPr>
        <a:xfrm>
          <a:off x="6600" y="280770"/>
          <a:ext cx="2484797" cy="14908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Past medical history</a:t>
          </a:r>
        </a:p>
      </dsp:txBody>
      <dsp:txXfrm>
        <a:off x="6600" y="280770"/>
        <a:ext cx="2484797" cy="1490878"/>
      </dsp:txXfrm>
    </dsp:sp>
    <dsp:sp modelId="{C2721B3E-7347-4BF9-AC9E-C6B9035B0E44}">
      <dsp:nvSpPr>
        <dsp:cNvPr id="0" name=""/>
        <dsp:cNvSpPr/>
      </dsp:nvSpPr>
      <dsp:spPr>
        <a:xfrm>
          <a:off x="5545898" y="980489"/>
          <a:ext cx="540903" cy="91440"/>
        </a:xfrm>
        <a:custGeom>
          <a:avLst/>
          <a:gdLst/>
          <a:ahLst/>
          <a:cxnLst/>
          <a:rect l="0" t="0" r="0" b="0"/>
          <a:pathLst>
            <a:path>
              <a:moveTo>
                <a:pt x="0" y="45720"/>
              </a:moveTo>
              <a:lnTo>
                <a:pt x="540903" y="45720"/>
              </a:lnTo>
            </a:path>
          </a:pathLst>
        </a:custGeom>
        <a:noFill/>
        <a:ln w="9525" cap="rnd" cmpd="sng" algn="ctr">
          <a:solidFill>
            <a:schemeClr val="accent3">
              <a:hueOff val="275361"/>
              <a:satOff val="1059"/>
              <a:lumOff val="1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2062" y="1023351"/>
        <a:ext cx="28575" cy="5715"/>
      </dsp:txXfrm>
    </dsp:sp>
    <dsp:sp modelId="{8E2B500D-6F2F-4A85-8728-90989280A290}">
      <dsp:nvSpPr>
        <dsp:cNvPr id="0" name=""/>
        <dsp:cNvSpPr/>
      </dsp:nvSpPr>
      <dsp:spPr>
        <a:xfrm>
          <a:off x="3062901" y="280770"/>
          <a:ext cx="2484797" cy="1490878"/>
        </a:xfrm>
        <a:prstGeom prst="rect">
          <a:avLst/>
        </a:prstGeom>
        <a:solidFill>
          <a:schemeClr val="accent3">
            <a:hueOff val="220289"/>
            <a:satOff val="847"/>
            <a:lumOff val="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Past problems, including those where medication was taken for an extended period of time</a:t>
          </a:r>
        </a:p>
      </dsp:txBody>
      <dsp:txXfrm>
        <a:off x="3062901" y="280770"/>
        <a:ext cx="2484797" cy="1490878"/>
      </dsp:txXfrm>
    </dsp:sp>
    <dsp:sp modelId="{5DCEC78E-ABCE-4401-87C0-B92F35558C10}">
      <dsp:nvSpPr>
        <dsp:cNvPr id="0" name=""/>
        <dsp:cNvSpPr/>
      </dsp:nvSpPr>
      <dsp:spPr>
        <a:xfrm>
          <a:off x="1248999" y="1769848"/>
          <a:ext cx="6112601" cy="540903"/>
        </a:xfrm>
        <a:custGeom>
          <a:avLst/>
          <a:gdLst/>
          <a:ahLst/>
          <a:cxnLst/>
          <a:rect l="0" t="0" r="0" b="0"/>
          <a:pathLst>
            <a:path>
              <a:moveTo>
                <a:pt x="6112601" y="0"/>
              </a:moveTo>
              <a:lnTo>
                <a:pt x="6112601" y="287551"/>
              </a:lnTo>
              <a:lnTo>
                <a:pt x="0" y="287551"/>
              </a:lnTo>
              <a:lnTo>
                <a:pt x="0" y="540903"/>
              </a:lnTo>
            </a:path>
          </a:pathLst>
        </a:custGeom>
        <a:noFill/>
        <a:ln w="9525" cap="rnd" cmpd="sng" algn="ctr">
          <a:solidFill>
            <a:schemeClr val="accent3">
              <a:hueOff val="550722"/>
              <a:satOff val="2117"/>
              <a:lumOff val="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1818" y="2037442"/>
        <a:ext cx="306962" cy="5715"/>
      </dsp:txXfrm>
    </dsp:sp>
    <dsp:sp modelId="{F471C10A-760F-4E1F-AA00-2DB61C832D28}">
      <dsp:nvSpPr>
        <dsp:cNvPr id="0" name=""/>
        <dsp:cNvSpPr/>
      </dsp:nvSpPr>
      <dsp:spPr>
        <a:xfrm>
          <a:off x="6119201" y="280770"/>
          <a:ext cx="2484797" cy="1490878"/>
        </a:xfrm>
        <a:prstGeom prst="rect">
          <a:avLst/>
        </a:prstGeom>
        <a:solidFill>
          <a:schemeClr val="accent3">
            <a:hueOff val="440578"/>
            <a:satOff val="1694"/>
            <a:lumOff val="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Previous surgeries</a:t>
          </a:r>
        </a:p>
      </dsp:txBody>
      <dsp:txXfrm>
        <a:off x="6119201" y="280770"/>
        <a:ext cx="2484797" cy="1490878"/>
      </dsp:txXfrm>
    </dsp:sp>
    <dsp:sp modelId="{90C0E12A-70EF-460D-8E8E-4CE4F70FD6DA}">
      <dsp:nvSpPr>
        <dsp:cNvPr id="0" name=""/>
        <dsp:cNvSpPr/>
      </dsp:nvSpPr>
      <dsp:spPr>
        <a:xfrm>
          <a:off x="2489598" y="3042870"/>
          <a:ext cx="540903" cy="91440"/>
        </a:xfrm>
        <a:custGeom>
          <a:avLst/>
          <a:gdLst/>
          <a:ahLst/>
          <a:cxnLst/>
          <a:rect l="0" t="0" r="0" b="0"/>
          <a:pathLst>
            <a:path>
              <a:moveTo>
                <a:pt x="0" y="45720"/>
              </a:moveTo>
              <a:lnTo>
                <a:pt x="540903" y="45720"/>
              </a:lnTo>
            </a:path>
          </a:pathLst>
        </a:custGeom>
        <a:noFill/>
        <a:ln w="9525" cap="rnd" cmpd="sng" algn="ctr">
          <a:solidFill>
            <a:schemeClr val="accent3">
              <a:hueOff val="826084"/>
              <a:satOff val="3176"/>
              <a:lumOff val="4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5762" y="3085733"/>
        <a:ext cx="28575" cy="5715"/>
      </dsp:txXfrm>
    </dsp:sp>
    <dsp:sp modelId="{1D60A638-D189-4DCE-92F1-17BE9DF3358D}">
      <dsp:nvSpPr>
        <dsp:cNvPr id="0" name=""/>
        <dsp:cNvSpPr/>
      </dsp:nvSpPr>
      <dsp:spPr>
        <a:xfrm>
          <a:off x="6600" y="2343151"/>
          <a:ext cx="2484797" cy="1490878"/>
        </a:xfrm>
        <a:prstGeom prst="rect">
          <a:avLst/>
        </a:prstGeom>
        <a:solidFill>
          <a:schemeClr val="accent3">
            <a:hueOff val="660867"/>
            <a:satOff val="2540"/>
            <a:lumOff val="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Gynecologic history</a:t>
          </a:r>
        </a:p>
      </dsp:txBody>
      <dsp:txXfrm>
        <a:off x="6600" y="2343151"/>
        <a:ext cx="2484797" cy="1490878"/>
      </dsp:txXfrm>
    </dsp:sp>
    <dsp:sp modelId="{BCE8F0DD-2A39-4337-8E8E-2A76FC79731A}">
      <dsp:nvSpPr>
        <dsp:cNvPr id="0" name=""/>
        <dsp:cNvSpPr/>
      </dsp:nvSpPr>
      <dsp:spPr>
        <a:xfrm>
          <a:off x="5545898" y="3042870"/>
          <a:ext cx="540903" cy="91440"/>
        </a:xfrm>
        <a:custGeom>
          <a:avLst/>
          <a:gdLst/>
          <a:ahLst/>
          <a:cxnLst/>
          <a:rect l="0" t="0" r="0" b="0"/>
          <a:pathLst>
            <a:path>
              <a:moveTo>
                <a:pt x="0" y="45720"/>
              </a:moveTo>
              <a:lnTo>
                <a:pt x="540903" y="45720"/>
              </a:lnTo>
            </a:path>
          </a:pathLst>
        </a:custGeom>
        <a:noFill/>
        <a:ln w="9525" cap="rnd" cmpd="sng" algn="ctr">
          <a:solidFill>
            <a:schemeClr val="accent3">
              <a:hueOff val="1101445"/>
              <a:satOff val="4234"/>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2062" y="3085733"/>
        <a:ext cx="28575" cy="5715"/>
      </dsp:txXfrm>
    </dsp:sp>
    <dsp:sp modelId="{43858737-BE81-4CEB-86BB-485D04F58266}">
      <dsp:nvSpPr>
        <dsp:cNvPr id="0" name=""/>
        <dsp:cNvSpPr/>
      </dsp:nvSpPr>
      <dsp:spPr>
        <a:xfrm>
          <a:off x="3062901" y="2343151"/>
          <a:ext cx="2484797" cy="1490878"/>
        </a:xfrm>
        <a:prstGeom prst="rect">
          <a:avLst/>
        </a:prstGeom>
        <a:solidFill>
          <a:schemeClr val="accent3">
            <a:hueOff val="881156"/>
            <a:satOff val="3387"/>
            <a:lumOff val="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Allergies (drugs, latex, seasonal)</a:t>
          </a:r>
        </a:p>
      </dsp:txBody>
      <dsp:txXfrm>
        <a:off x="3062901" y="2343151"/>
        <a:ext cx="2484797" cy="1490878"/>
      </dsp:txXfrm>
    </dsp:sp>
    <dsp:sp modelId="{A4DA997E-FF9C-4D8E-A568-38AC539FDFE4}">
      <dsp:nvSpPr>
        <dsp:cNvPr id="0" name=""/>
        <dsp:cNvSpPr/>
      </dsp:nvSpPr>
      <dsp:spPr>
        <a:xfrm>
          <a:off x="6119201" y="2343151"/>
          <a:ext cx="2484797" cy="1490878"/>
        </a:xfrm>
        <a:prstGeom prst="rect">
          <a:avLst/>
        </a:prstGeom>
        <a:solidFill>
          <a:schemeClr val="accent3">
            <a:hueOff val="1101445"/>
            <a:satOff val="4234"/>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t>Any current symptoms/conditions she is having</a:t>
          </a:r>
        </a:p>
      </dsp:txBody>
      <dsp:txXfrm>
        <a:off x="6119201" y="2343151"/>
        <a:ext cx="2484797" cy="149087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C1F7772-8AD0-44D1-BB1C-D3D82A301DC7}" type="datetimeFigureOut">
              <a:rPr lang="en-US" smtClean="0"/>
              <a:t>4/16/2018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2436444-D11E-4904-867F-D5F87C3EE6FD}" type="slidenum">
              <a:rPr lang="en-US" smtClean="0"/>
              <a:t>‹#›</a:t>
            </a:fld>
            <a:endParaRPr lang="en-US"/>
          </a:p>
        </p:txBody>
      </p:sp>
    </p:spTree>
    <p:extLst>
      <p:ext uri="{BB962C8B-B14F-4D97-AF65-F5344CB8AC3E}">
        <p14:creationId xmlns:p14="http://schemas.microsoft.com/office/powerpoint/2010/main" val="417993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a:t>
            </a:fld>
            <a:endParaRPr lang="en-US"/>
          </a:p>
        </p:txBody>
      </p:sp>
    </p:spTree>
    <p:extLst>
      <p:ext uri="{BB962C8B-B14F-4D97-AF65-F5344CB8AC3E}">
        <p14:creationId xmlns:p14="http://schemas.microsoft.com/office/powerpoint/2010/main" val="1370695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bleeding from the finding is present then the disruption is almost always DEEP.  Defer towards DEEP.</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10</a:t>
            </a:fld>
            <a:endParaRPr lang="en-US"/>
          </a:p>
        </p:txBody>
      </p:sp>
    </p:spTree>
    <p:extLst>
      <p:ext uri="{BB962C8B-B14F-4D97-AF65-F5344CB8AC3E}">
        <p14:creationId xmlns:p14="http://schemas.microsoft.com/office/powerpoint/2010/main" val="346419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436444-D11E-4904-867F-D5F87C3EE6FD}" type="slidenum">
              <a:rPr lang="en-US" smtClean="0"/>
              <a:t>11</a:t>
            </a:fld>
            <a:endParaRPr lang="en-US"/>
          </a:p>
        </p:txBody>
      </p:sp>
    </p:spTree>
    <p:extLst>
      <p:ext uri="{BB962C8B-B14F-4D97-AF65-F5344CB8AC3E}">
        <p14:creationId xmlns:p14="http://schemas.microsoft.com/office/powerpoint/2010/main" val="339716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436444-D11E-4904-867F-D5F87C3EE6FD}" type="slidenum">
              <a:rPr lang="en-US" smtClean="0"/>
              <a:t>12</a:t>
            </a:fld>
            <a:endParaRPr lang="en-US"/>
          </a:p>
        </p:txBody>
      </p:sp>
    </p:spTree>
    <p:extLst>
      <p:ext uri="{BB962C8B-B14F-4D97-AF65-F5344CB8AC3E}">
        <p14:creationId xmlns:p14="http://schemas.microsoft.com/office/powerpoint/2010/main" val="39994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Abnormalities</a:t>
            </a:r>
            <a:r>
              <a:rPr lang="en-US" baseline="0" dirty="0"/>
              <a:t> noted of the rectal mucosa (or concerning anorectal symptoms) that represent a contraindication to study participation are NOT eligible for the study.  For those that have more mild abnormal anorectal findings (hemorrhoids), these are recorded as a baseline medical condition </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13</a:t>
            </a:fld>
            <a:endParaRPr lang="en-US"/>
          </a:p>
        </p:txBody>
      </p:sp>
    </p:spTree>
    <p:extLst>
      <p:ext uri="{BB962C8B-B14F-4D97-AF65-F5344CB8AC3E}">
        <p14:creationId xmlns:p14="http://schemas.microsoft.com/office/powerpoint/2010/main" val="372723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436444-D11E-4904-867F-D5F87C3EE6FD}" type="slidenum">
              <a:rPr lang="en-US" smtClean="0"/>
              <a:t>14</a:t>
            </a:fld>
            <a:endParaRPr lang="en-US"/>
          </a:p>
        </p:txBody>
      </p:sp>
    </p:spTree>
    <p:extLst>
      <p:ext uri="{BB962C8B-B14F-4D97-AF65-F5344CB8AC3E}">
        <p14:creationId xmlns:p14="http://schemas.microsoft.com/office/powerpoint/2010/main" val="224299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436444-D11E-4904-867F-D5F87C3EE6FD}" type="slidenum">
              <a:rPr lang="en-US" smtClean="0"/>
              <a:t>15</a:t>
            </a:fld>
            <a:endParaRPr lang="en-US"/>
          </a:p>
        </p:txBody>
      </p:sp>
    </p:spTree>
    <p:extLst>
      <p:ext uri="{BB962C8B-B14F-4D97-AF65-F5344CB8AC3E}">
        <p14:creationId xmlns:p14="http://schemas.microsoft.com/office/powerpoint/2010/main" val="285138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 are we using this for 037?</a:t>
            </a: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16</a:t>
            </a:fld>
            <a:endParaRPr lang="en-US"/>
          </a:p>
        </p:txBody>
      </p:sp>
    </p:spTree>
    <p:extLst>
      <p:ext uri="{BB962C8B-B14F-4D97-AF65-F5344CB8AC3E}">
        <p14:creationId xmlns:p14="http://schemas.microsoft.com/office/powerpoint/2010/main" val="4225548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Pause at 16 seconds and make correction – </a:t>
            </a:r>
          </a:p>
          <a:p>
            <a:r>
              <a:rPr lang="en-US"/>
              <a:t>NOTE: Counter the Devika’s recording, there is no Screening Menstrual History CRF in this study. First and last day of menses and menstrual bleeding pattern information should be recorded in chart notes or an a site-specific form. Any abnormal menstrual bleeding patterns should be entered on the BMH Log CRF.</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17</a:t>
            </a:fld>
            <a:endParaRPr lang="en-US"/>
          </a:p>
        </p:txBody>
      </p:sp>
    </p:spTree>
    <p:extLst>
      <p:ext uri="{BB962C8B-B14F-4D97-AF65-F5344CB8AC3E}">
        <p14:creationId xmlns:p14="http://schemas.microsoft.com/office/powerpoint/2010/main" val="267336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20</a:t>
            </a:fld>
            <a:endParaRPr lang="en-US"/>
          </a:p>
        </p:txBody>
      </p:sp>
    </p:spTree>
    <p:extLst>
      <p:ext uri="{BB962C8B-B14F-4D97-AF65-F5344CB8AC3E}">
        <p14:creationId xmlns:p14="http://schemas.microsoft.com/office/powerpoint/2010/main" val="522656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2436444-D11E-4904-867F-D5F87C3EE6FD}" type="slidenum">
              <a:rPr lang="en-US" smtClean="0"/>
              <a:t>21</a:t>
            </a:fld>
            <a:endParaRPr lang="en-US"/>
          </a:p>
        </p:txBody>
      </p:sp>
    </p:spTree>
    <p:extLst>
      <p:ext uri="{BB962C8B-B14F-4D97-AF65-F5344CB8AC3E}">
        <p14:creationId xmlns:p14="http://schemas.microsoft.com/office/powerpoint/2010/main" val="372218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2</a:t>
            </a:fld>
            <a:endParaRPr lang="en-US"/>
          </a:p>
        </p:txBody>
      </p:sp>
    </p:spTree>
    <p:extLst>
      <p:ext uri="{BB962C8B-B14F-4D97-AF65-F5344CB8AC3E}">
        <p14:creationId xmlns:p14="http://schemas.microsoft.com/office/powerpoint/2010/main" val="98922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2436444-D11E-4904-867F-D5F87C3EE6FD}" type="slidenum">
              <a:rPr lang="en-US" smtClean="0"/>
              <a:t>22</a:t>
            </a:fld>
            <a:endParaRPr lang="en-US"/>
          </a:p>
        </p:txBody>
      </p:sp>
    </p:spTree>
    <p:extLst>
      <p:ext uri="{BB962C8B-B14F-4D97-AF65-F5344CB8AC3E}">
        <p14:creationId xmlns:p14="http://schemas.microsoft.com/office/powerpoint/2010/main" val="4121692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23</a:t>
            </a:fld>
            <a:endParaRPr lang="en-US"/>
          </a:p>
        </p:txBody>
      </p:sp>
    </p:spTree>
    <p:extLst>
      <p:ext uri="{BB962C8B-B14F-4D97-AF65-F5344CB8AC3E}">
        <p14:creationId xmlns:p14="http://schemas.microsoft.com/office/powerpoint/2010/main" val="3000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24</a:t>
            </a:fld>
            <a:endParaRPr lang="en-US"/>
          </a:p>
        </p:txBody>
      </p:sp>
    </p:spTree>
    <p:extLst>
      <p:ext uri="{BB962C8B-B14F-4D97-AF65-F5344CB8AC3E}">
        <p14:creationId xmlns:p14="http://schemas.microsoft.com/office/powerpoint/2010/main" val="290162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25</a:t>
            </a:fld>
            <a:endParaRPr lang="en-US"/>
          </a:p>
        </p:txBody>
      </p:sp>
    </p:spTree>
    <p:extLst>
      <p:ext uri="{BB962C8B-B14F-4D97-AF65-F5344CB8AC3E}">
        <p14:creationId xmlns:p14="http://schemas.microsoft.com/office/powerpoint/2010/main" val="3784984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26</a:t>
            </a:fld>
            <a:endParaRPr lang="en-US"/>
          </a:p>
        </p:txBody>
      </p:sp>
    </p:spTree>
    <p:extLst>
      <p:ext uri="{BB962C8B-B14F-4D97-AF65-F5344CB8AC3E}">
        <p14:creationId xmlns:p14="http://schemas.microsoft.com/office/powerpoint/2010/main" val="1526911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Fever,</a:t>
            </a:r>
            <a:r>
              <a:rPr lang="en-US" baseline="0" dirty="0"/>
              <a:t> fatigue, headache, myalgia, weight loss, pharyngitis, lymphadenopathy, rash, diarrhea</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27</a:t>
            </a:fld>
            <a:endParaRPr lang="en-US"/>
          </a:p>
        </p:txBody>
      </p:sp>
    </p:spTree>
    <p:extLst>
      <p:ext uri="{BB962C8B-B14F-4D97-AF65-F5344CB8AC3E}">
        <p14:creationId xmlns:p14="http://schemas.microsoft.com/office/powerpoint/2010/main" val="3121243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comments section of the AE Log CRF to report specific</a:t>
            </a:r>
            <a:r>
              <a:rPr lang="en-US" baseline="0" dirty="0"/>
              <a:t> symptoms: fatigue, pharyngitis, rash, etc.</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28</a:t>
            </a:fld>
            <a:endParaRPr lang="en-US"/>
          </a:p>
        </p:txBody>
      </p:sp>
    </p:spTree>
    <p:extLst>
      <p:ext uri="{BB962C8B-B14F-4D97-AF65-F5344CB8AC3E}">
        <p14:creationId xmlns:p14="http://schemas.microsoft.com/office/powerpoint/2010/main" val="709395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30</a:t>
            </a:fld>
            <a:endParaRPr lang="en-US"/>
          </a:p>
        </p:txBody>
      </p:sp>
    </p:spTree>
    <p:extLst>
      <p:ext uri="{BB962C8B-B14F-4D97-AF65-F5344CB8AC3E}">
        <p14:creationId xmlns:p14="http://schemas.microsoft.com/office/powerpoint/2010/main" val="420421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32</a:t>
            </a:fld>
            <a:endParaRPr lang="en-US"/>
          </a:p>
        </p:txBody>
      </p:sp>
    </p:spTree>
    <p:extLst>
      <p:ext uri="{BB962C8B-B14F-4D97-AF65-F5344CB8AC3E}">
        <p14:creationId xmlns:p14="http://schemas.microsoft.com/office/powerpoint/2010/main" val="2682781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RS: my </a:t>
            </a:r>
            <a:r>
              <a:rPr lang="en-US" dirty="0"/>
              <a:t>guess is that these apply for MTN</a:t>
            </a:r>
            <a:r>
              <a:rPr lang="en-US" baseline="0" dirty="0"/>
              <a:t> 037?</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33</a:t>
            </a:fld>
            <a:endParaRPr lang="en-US"/>
          </a:p>
        </p:txBody>
      </p:sp>
    </p:spTree>
    <p:extLst>
      <p:ext uri="{BB962C8B-B14F-4D97-AF65-F5344CB8AC3E}">
        <p14:creationId xmlns:p14="http://schemas.microsoft.com/office/powerpoint/2010/main" val="174118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36444-D11E-4904-867F-D5F87C3EE6FD}" type="slidenum">
              <a:rPr lang="en-US" smtClean="0"/>
              <a:t>3</a:t>
            </a:fld>
            <a:endParaRPr lang="en-US"/>
          </a:p>
        </p:txBody>
      </p:sp>
    </p:spTree>
    <p:extLst>
      <p:ext uri="{BB962C8B-B14F-4D97-AF65-F5344CB8AC3E}">
        <p14:creationId xmlns:p14="http://schemas.microsoft.com/office/powerpoint/2010/main" val="246596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exam – screening;</a:t>
            </a:r>
            <a:r>
              <a:rPr lang="en-US" baseline="0" dirty="0"/>
              <a:t> targeted assessment at enrollment visit.</a:t>
            </a:r>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4</a:t>
            </a:fld>
            <a:endParaRPr lang="en-US"/>
          </a:p>
        </p:txBody>
      </p:sp>
    </p:spTree>
    <p:extLst>
      <p:ext uri="{BB962C8B-B14F-4D97-AF65-F5344CB8AC3E}">
        <p14:creationId xmlns:p14="http://schemas.microsoft.com/office/powerpoint/2010/main" val="192414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436444-D11E-4904-867F-D5F87C3EE6FD}" type="slidenum">
              <a:rPr lang="en-US" smtClean="0"/>
              <a:t>5</a:t>
            </a:fld>
            <a:endParaRPr lang="en-US"/>
          </a:p>
        </p:txBody>
      </p:sp>
    </p:spTree>
    <p:extLst>
      <p:ext uri="{BB962C8B-B14F-4D97-AF65-F5344CB8AC3E}">
        <p14:creationId xmlns:p14="http://schemas.microsoft.com/office/powerpoint/2010/main" val="189250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FBBFC-CEC3-43D2-B4CA-4E965BDC60C1}" type="slidenum">
              <a:rPr lang="en-US" smtClean="0"/>
              <a:t>6</a:t>
            </a:fld>
            <a:endParaRPr lang="en-US"/>
          </a:p>
        </p:txBody>
      </p:sp>
    </p:spTree>
    <p:extLst>
      <p:ext uri="{BB962C8B-B14F-4D97-AF65-F5344CB8AC3E}">
        <p14:creationId xmlns:p14="http://schemas.microsoft.com/office/powerpoint/2010/main" val="147022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7</a:t>
            </a:fld>
            <a:endParaRPr lang="en-US"/>
          </a:p>
        </p:txBody>
      </p:sp>
    </p:spTree>
    <p:extLst>
      <p:ext uri="{BB962C8B-B14F-4D97-AF65-F5344CB8AC3E}">
        <p14:creationId xmlns:p14="http://schemas.microsoft.com/office/powerpoint/2010/main" val="77317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32436444-D11E-4904-867F-D5F87C3EE6FD}" type="slidenum">
              <a:rPr lang="en-US" smtClean="0"/>
              <a:t>8</a:t>
            </a:fld>
            <a:endParaRPr lang="en-US"/>
          </a:p>
        </p:txBody>
      </p:sp>
    </p:spTree>
    <p:extLst>
      <p:ext uri="{BB962C8B-B14F-4D97-AF65-F5344CB8AC3E}">
        <p14:creationId xmlns:p14="http://schemas.microsoft.com/office/powerpoint/2010/main" val="114763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436444-D11E-4904-867F-D5F87C3EE6FD}" type="slidenum">
              <a:rPr lang="en-US" smtClean="0"/>
              <a:t>9</a:t>
            </a:fld>
            <a:endParaRPr lang="en-US"/>
          </a:p>
        </p:txBody>
      </p:sp>
    </p:spTree>
    <p:extLst>
      <p:ext uri="{BB962C8B-B14F-4D97-AF65-F5344CB8AC3E}">
        <p14:creationId xmlns:p14="http://schemas.microsoft.com/office/powerpoint/2010/main" val="170165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361278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2EB3E3-A30D-48E8-9474-3071DED83E19}"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376277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289146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247035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423167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2EB3E3-A30D-48E8-9474-3071DED83E19}"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242757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2EB3E3-A30D-48E8-9474-3071DED83E19}"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1001063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333391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163992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233829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B3E3-A30D-48E8-9474-3071DED83E19}"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83088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2EB3E3-A30D-48E8-9474-3071DED83E19}"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422425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2EB3E3-A30D-48E8-9474-3071DED83E19}"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238159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2EB3E3-A30D-48E8-9474-3071DED83E19}"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392589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82EB3E3-A30D-48E8-9474-3071DED83E19}"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8805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2EB3E3-A30D-48E8-9474-3071DED83E19}"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322735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2EB3E3-A30D-48E8-9474-3071DED83E19}"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D3B452F-4050-4A67-8348-9389DAE914E0}" type="slidenum">
              <a:rPr lang="en-US" smtClean="0"/>
              <a:t>‹#›</a:t>
            </a:fld>
            <a:endParaRPr lang="en-US"/>
          </a:p>
        </p:txBody>
      </p:sp>
    </p:spTree>
    <p:extLst>
      <p:ext uri="{BB962C8B-B14F-4D97-AF65-F5344CB8AC3E}">
        <p14:creationId xmlns:p14="http://schemas.microsoft.com/office/powerpoint/2010/main" val="236922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882EB3E3-A30D-48E8-9474-3071DED83E19}" type="datetimeFigureOut">
              <a:rPr lang="en-US" smtClean="0"/>
              <a:t>4/16/2018</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D3B452F-4050-4A67-8348-9389DAE914E0}" type="slidenum">
              <a:rPr lang="en-US" smtClean="0"/>
              <a:t>‹#›</a:t>
            </a:fld>
            <a:endParaRPr lang="en-US"/>
          </a:p>
        </p:txBody>
      </p:sp>
    </p:spTree>
    <p:extLst>
      <p:ext uri="{BB962C8B-B14F-4D97-AF65-F5344CB8AC3E}">
        <p14:creationId xmlns:p14="http://schemas.microsoft.com/office/powerpoint/2010/main" val="29666225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MTN-037</a:t>
            </a:r>
            <a:br>
              <a:rPr lang="en-US" dirty="0"/>
            </a:br>
            <a:r>
              <a:rPr lang="en-US" dirty="0"/>
              <a:t>Safety</a:t>
            </a:r>
            <a:br>
              <a:rPr lang="en-US" dirty="0"/>
            </a:br>
            <a:endParaRPr lang="en-US" dirty="0"/>
          </a:p>
        </p:txBody>
      </p:sp>
    </p:spTree>
    <p:extLst>
      <p:ext uri="{BB962C8B-B14F-4D97-AF65-F5344CB8AC3E}">
        <p14:creationId xmlns:p14="http://schemas.microsoft.com/office/powerpoint/2010/main" val="3792489825"/>
      </p:ext>
    </p:extLst>
  </p:cSld>
  <p:clrMapOvr>
    <a:masterClrMapping/>
  </p:clrMapOvr>
  <mc:AlternateContent xmlns:mc="http://schemas.openxmlformats.org/markup-compatibility/2006" xmlns:p14="http://schemas.microsoft.com/office/powerpoint/2010/main">
    <mc:Choice Requires="p14">
      <p:transition spd="slow" p14:dur="2000" advTm="25958"/>
    </mc:Choice>
    <mc:Fallback xmlns="">
      <p:transition spd="slow" advTm="259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Pelvic Exam Findings</a:t>
            </a:r>
          </a:p>
        </p:txBody>
      </p:sp>
      <p:sp>
        <p:nvSpPr>
          <p:cNvPr id="3" name="Content Placeholder 2"/>
          <p:cNvSpPr>
            <a:spLocks noGrp="1"/>
          </p:cNvSpPr>
          <p:nvPr>
            <p:ph idx="1"/>
          </p:nvPr>
        </p:nvSpPr>
        <p:spPr>
          <a:xfrm>
            <a:off x="457200" y="2209800"/>
            <a:ext cx="8229600" cy="5181600"/>
          </a:xfrm>
        </p:spPr>
        <p:txBody>
          <a:bodyPr>
            <a:normAutofit/>
          </a:bodyPr>
          <a:lstStyle/>
          <a:p>
            <a:r>
              <a:rPr lang="en-US" sz="2300" dirty="0"/>
              <a:t>Epithelium</a:t>
            </a:r>
          </a:p>
          <a:p>
            <a:pPr lvl="1"/>
            <a:r>
              <a:rPr lang="en-US" sz="2000" dirty="0"/>
              <a:t>Superficial epithelial disruption (does not penetrate </a:t>
            </a:r>
            <a:r>
              <a:rPr lang="en-US" sz="2000" dirty="0" err="1"/>
              <a:t>subepithelial</a:t>
            </a:r>
            <a:r>
              <a:rPr lang="en-US" sz="2000" dirty="0"/>
              <a:t> tissue) OR localized erythema/edema</a:t>
            </a:r>
          </a:p>
          <a:p>
            <a:pPr lvl="1"/>
            <a:r>
              <a:rPr lang="en-US" sz="2000" dirty="0"/>
              <a:t>Deep epithelial disruption penetrates into and exposes the </a:t>
            </a:r>
            <a:r>
              <a:rPr lang="en-US" sz="2000" dirty="0" err="1"/>
              <a:t>subeptheial</a:t>
            </a:r>
            <a:r>
              <a:rPr lang="en-US" sz="2000" dirty="0"/>
              <a:t> tissue, including, sometimes vessels</a:t>
            </a:r>
          </a:p>
        </p:txBody>
      </p:sp>
      <p:pic>
        <p:nvPicPr>
          <p:cNvPr id="4" name="Picture 7" descr="Picture2"/>
          <p:cNvPicPr>
            <a:picLocks noChangeAspect="1" noChangeArrowheads="1"/>
          </p:cNvPicPr>
          <p:nvPr/>
        </p:nvPicPr>
        <p:blipFill>
          <a:blip r:embed="rId3" cstate="print"/>
          <a:srcRect r="15190"/>
          <a:stretch>
            <a:fillRect/>
          </a:stretch>
        </p:blipFill>
        <p:spPr>
          <a:xfrm>
            <a:off x="6394262" y="4197977"/>
            <a:ext cx="2743200" cy="2416342"/>
          </a:xfrm>
          <a:prstGeom prst="rect">
            <a:avLst/>
          </a:prstGeom>
          <a:noFill/>
        </p:spPr>
      </p:pic>
      <p:pic>
        <p:nvPicPr>
          <p:cNvPr id="5" name="Picture 8" descr="Picture3"/>
          <p:cNvPicPr>
            <a:picLocks noChangeAspect="1" noChangeArrowheads="1"/>
          </p:cNvPicPr>
          <p:nvPr/>
        </p:nvPicPr>
        <p:blipFill>
          <a:blip r:embed="rId4" cstate="print"/>
          <a:srcRect/>
          <a:stretch>
            <a:fillRect/>
          </a:stretch>
        </p:blipFill>
        <p:spPr>
          <a:xfrm>
            <a:off x="907" y="4227372"/>
            <a:ext cx="2589893" cy="2277857"/>
          </a:xfrm>
          <a:prstGeom prst="rect">
            <a:avLst/>
          </a:prstGeom>
          <a:noFill/>
        </p:spPr>
      </p:pic>
    </p:spTree>
    <p:extLst>
      <p:ext uri="{BB962C8B-B14F-4D97-AF65-F5344CB8AC3E}">
        <p14:creationId xmlns:p14="http://schemas.microsoft.com/office/powerpoint/2010/main" val="699359023"/>
      </p:ext>
    </p:extLst>
  </p:cSld>
  <p:clrMapOvr>
    <a:masterClrMapping/>
  </p:clrMapOvr>
  <mc:AlternateContent xmlns:mc="http://schemas.openxmlformats.org/markup-compatibility/2006" xmlns:p14="http://schemas.microsoft.com/office/powerpoint/2010/main">
    <mc:Choice Requires="p14">
      <p:transition spd="slow" p14:dur="2000" advTm="41671"/>
    </mc:Choice>
    <mc:Fallback xmlns="">
      <p:transition spd="slow" advTm="416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Pelvic Exam Findings</a:t>
            </a:r>
          </a:p>
        </p:txBody>
      </p:sp>
      <p:sp>
        <p:nvSpPr>
          <p:cNvPr id="3" name="Content Placeholder 2"/>
          <p:cNvSpPr>
            <a:spLocks noGrp="1"/>
          </p:cNvSpPr>
          <p:nvPr>
            <p:ph idx="1"/>
          </p:nvPr>
        </p:nvSpPr>
        <p:spPr>
          <a:xfrm>
            <a:off x="457200" y="2209800"/>
            <a:ext cx="8229600" cy="5181600"/>
          </a:xfrm>
        </p:spPr>
        <p:txBody>
          <a:bodyPr>
            <a:normAutofit/>
          </a:bodyPr>
          <a:lstStyle/>
          <a:p>
            <a:r>
              <a:rPr lang="en-US" sz="2300" dirty="0"/>
              <a:t>Blood vessels</a:t>
            </a:r>
          </a:p>
          <a:p>
            <a:pPr lvl="1"/>
            <a:r>
              <a:rPr lang="en-US" sz="1800" dirty="0" err="1"/>
              <a:t>Petechia</a:t>
            </a:r>
            <a:endParaRPr lang="en-US" sz="1800" dirty="0"/>
          </a:p>
          <a:p>
            <a:pPr lvl="1"/>
            <a:r>
              <a:rPr lang="en-US" sz="1800" dirty="0"/>
              <a:t>Ecchymosis</a:t>
            </a:r>
            <a:endParaRPr lang="en-US" sz="1600" dirty="0"/>
          </a:p>
        </p:txBody>
      </p:sp>
      <p:pic>
        <p:nvPicPr>
          <p:cNvPr id="6" name="Picture 7" descr="Picture5"/>
          <p:cNvPicPr>
            <a:picLocks noChangeAspect="1" noChangeArrowheads="1"/>
          </p:cNvPicPr>
          <p:nvPr/>
        </p:nvPicPr>
        <p:blipFill>
          <a:blip r:embed="rId3" cstate="print"/>
          <a:srcRect/>
          <a:stretch>
            <a:fillRect/>
          </a:stretch>
        </p:blipFill>
        <p:spPr>
          <a:xfrm>
            <a:off x="0" y="3733800"/>
            <a:ext cx="2895600" cy="2732614"/>
          </a:xfrm>
          <a:prstGeom prst="rect">
            <a:avLst/>
          </a:prstGeom>
          <a:noFill/>
        </p:spPr>
      </p:pic>
      <p:pic>
        <p:nvPicPr>
          <p:cNvPr id="7" name="Picture 6" descr="Picture6"/>
          <p:cNvPicPr>
            <a:picLocks noChangeAspect="1" noChangeArrowheads="1"/>
          </p:cNvPicPr>
          <p:nvPr/>
        </p:nvPicPr>
        <p:blipFill>
          <a:blip r:embed="rId4" cstate="print"/>
          <a:srcRect l="17320" t="1791" r="6662" b="8958"/>
          <a:stretch>
            <a:fillRect/>
          </a:stretch>
        </p:blipFill>
        <p:spPr>
          <a:xfrm>
            <a:off x="6120015" y="3780002"/>
            <a:ext cx="3022600" cy="2640209"/>
          </a:xfrm>
          <a:prstGeom prst="rect">
            <a:avLst/>
          </a:prstGeom>
          <a:noFill/>
        </p:spPr>
      </p:pic>
    </p:spTree>
    <p:extLst>
      <p:ext uri="{BB962C8B-B14F-4D97-AF65-F5344CB8AC3E}">
        <p14:creationId xmlns:p14="http://schemas.microsoft.com/office/powerpoint/2010/main" val="1158374156"/>
      </p:ext>
    </p:extLst>
  </p:cSld>
  <p:clrMapOvr>
    <a:masterClrMapping/>
  </p:clrMapOvr>
  <mc:AlternateContent xmlns:mc="http://schemas.openxmlformats.org/markup-compatibility/2006" xmlns:p14="http://schemas.microsoft.com/office/powerpoint/2010/main">
    <mc:Choice Requires="p14">
      <p:transition spd="slow" p14:dur="2000" advTm="20720"/>
    </mc:Choice>
    <mc:Fallback xmlns="">
      <p:transition spd="slow" advTm="207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Male Genital Exam</a:t>
            </a:r>
          </a:p>
        </p:txBody>
      </p:sp>
      <p:sp>
        <p:nvSpPr>
          <p:cNvPr id="3" name="Content Placeholder 2"/>
          <p:cNvSpPr>
            <a:spLocks noGrp="1"/>
          </p:cNvSpPr>
          <p:nvPr>
            <p:ph idx="1"/>
          </p:nvPr>
        </p:nvSpPr>
        <p:spPr>
          <a:xfrm>
            <a:off x="457200" y="2209800"/>
            <a:ext cx="8229600" cy="5181600"/>
          </a:xfrm>
        </p:spPr>
        <p:txBody>
          <a:bodyPr>
            <a:normAutofit/>
          </a:bodyPr>
          <a:lstStyle/>
          <a:p>
            <a:r>
              <a:rPr lang="en-US" sz="2300" dirty="0"/>
              <a:t>External genital examination performed as clinically indicated (naked eye and hand held magnifying glass)</a:t>
            </a:r>
          </a:p>
          <a:p>
            <a:pPr lvl="1"/>
            <a:r>
              <a:rPr lang="en-US" sz="2100" dirty="0"/>
              <a:t>Entire penile surface</a:t>
            </a:r>
          </a:p>
          <a:p>
            <a:pPr lvl="2"/>
            <a:r>
              <a:rPr lang="en-US" sz="1900" dirty="0"/>
              <a:t>Internal and external foreskin (if present)</a:t>
            </a:r>
          </a:p>
          <a:p>
            <a:pPr lvl="2"/>
            <a:r>
              <a:rPr lang="en-US" sz="1900" dirty="0"/>
              <a:t>Shaft</a:t>
            </a:r>
          </a:p>
          <a:p>
            <a:pPr lvl="2"/>
            <a:r>
              <a:rPr lang="en-US" sz="1900" dirty="0"/>
              <a:t>Glans</a:t>
            </a:r>
          </a:p>
          <a:p>
            <a:pPr lvl="2"/>
            <a:r>
              <a:rPr lang="en-US" sz="1900" dirty="0"/>
              <a:t>Urethral meatus</a:t>
            </a:r>
            <a:endParaRPr lang="en-US" sz="2100" dirty="0"/>
          </a:p>
          <a:p>
            <a:pPr lvl="1"/>
            <a:r>
              <a:rPr lang="en-US" sz="2100" dirty="0"/>
              <a:t>Scrotum</a:t>
            </a:r>
          </a:p>
          <a:p>
            <a:pPr lvl="1"/>
            <a:r>
              <a:rPr lang="en-US" sz="2100" dirty="0"/>
              <a:t>Inguinal lymph nodes</a:t>
            </a:r>
          </a:p>
        </p:txBody>
      </p:sp>
    </p:spTree>
    <p:extLst>
      <p:ext uri="{BB962C8B-B14F-4D97-AF65-F5344CB8AC3E}">
        <p14:creationId xmlns:p14="http://schemas.microsoft.com/office/powerpoint/2010/main" val="1803286527"/>
      </p:ext>
    </p:extLst>
  </p:cSld>
  <p:clrMapOvr>
    <a:masterClrMapping/>
  </p:clrMapOvr>
  <mc:AlternateContent xmlns:mc="http://schemas.openxmlformats.org/markup-compatibility/2006" xmlns:p14="http://schemas.microsoft.com/office/powerpoint/2010/main">
    <mc:Choice Requires="p14">
      <p:transition spd="slow" p14:dur="2000" advTm="32687"/>
    </mc:Choice>
    <mc:Fallback xmlns="">
      <p:transition spd="slow" advTm="3268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Anorectal Exams</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1900" dirty="0"/>
              <a:t>Required at all visits up until the final contact (when it is performed, if clinically indicated)</a:t>
            </a:r>
          </a:p>
          <a:p>
            <a:pPr lvl="1"/>
            <a:r>
              <a:rPr lang="en-US" sz="1900" dirty="0"/>
              <a:t>Anal exam for hemorrhoids, lesions, lumps, rash, ulcers</a:t>
            </a:r>
          </a:p>
          <a:p>
            <a:pPr lvl="1"/>
            <a:r>
              <a:rPr lang="en-US" sz="1900" dirty="0"/>
              <a:t>If perianal ulcers or vesicles are observed then pursue HSV 1/2 swabbing after visual examination and PRIOR to digital exam </a:t>
            </a:r>
          </a:p>
          <a:p>
            <a:pPr lvl="1"/>
            <a:r>
              <a:rPr lang="en-US" sz="1900" dirty="0"/>
              <a:t>Digital rectal exam – PRIOR to </a:t>
            </a:r>
            <a:r>
              <a:rPr lang="en-US" sz="1900" dirty="0" err="1"/>
              <a:t>anoscope</a:t>
            </a:r>
            <a:r>
              <a:rPr lang="en-US" sz="1900" dirty="0"/>
              <a:t>/</a:t>
            </a:r>
            <a:r>
              <a:rPr lang="en-US" sz="1900" dirty="0" err="1"/>
              <a:t>sigmoidoscope</a:t>
            </a:r>
            <a:endParaRPr lang="en-US" sz="1900" dirty="0"/>
          </a:p>
          <a:p>
            <a:pPr lvl="1"/>
            <a:r>
              <a:rPr lang="en-US" sz="1900" dirty="0"/>
              <a:t>Rectal specimen collection – sparing lubrication of </a:t>
            </a:r>
            <a:r>
              <a:rPr lang="en-US" sz="1900" dirty="0" err="1"/>
              <a:t>anoscope</a:t>
            </a:r>
            <a:endParaRPr lang="en-US" sz="1900" dirty="0"/>
          </a:p>
          <a:p>
            <a:pPr lvl="1"/>
            <a:r>
              <a:rPr lang="en-US" sz="1900" dirty="0"/>
              <a:t>A reminder of NO use of NSAIDs, aspirin PRIOR to rectal sample collections (PK, PD, mucosal safety biopsies)</a:t>
            </a:r>
          </a:p>
          <a:p>
            <a:pPr lvl="1"/>
            <a:r>
              <a:rPr lang="en-US" sz="1900" dirty="0"/>
              <a:t>Not allowed: non-study based enemas/douches or laxatives</a:t>
            </a:r>
          </a:p>
        </p:txBody>
      </p:sp>
    </p:spTree>
    <p:extLst>
      <p:ext uri="{BB962C8B-B14F-4D97-AF65-F5344CB8AC3E}">
        <p14:creationId xmlns:p14="http://schemas.microsoft.com/office/powerpoint/2010/main" val="3467410460"/>
      </p:ext>
    </p:extLst>
  </p:cSld>
  <p:clrMapOvr>
    <a:masterClrMapping/>
  </p:clrMapOvr>
  <mc:AlternateContent xmlns:mc="http://schemas.openxmlformats.org/markup-compatibility/2006" xmlns:p14="http://schemas.microsoft.com/office/powerpoint/2010/main">
    <mc:Choice Requires="p14">
      <p:transition spd="slow" p14:dur="2000" advTm="54655"/>
    </mc:Choice>
    <mc:Fallback xmlns="">
      <p:transition spd="slow" advTm="546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Anorectal Biopsies</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2100" dirty="0" err="1"/>
              <a:t>Anoscopy</a:t>
            </a:r>
            <a:r>
              <a:rPr lang="en-US" sz="2100" dirty="0"/>
              <a:t> – sampling occurs 15 cm from the anal verge</a:t>
            </a:r>
          </a:p>
          <a:p>
            <a:pPr lvl="1"/>
            <a:r>
              <a:rPr lang="en-US" sz="2100" dirty="0"/>
              <a:t>Vitals signs obtained and documented following tissue collection</a:t>
            </a:r>
          </a:p>
          <a:p>
            <a:pPr lvl="1"/>
            <a:r>
              <a:rPr lang="en-US" sz="2100" dirty="0"/>
              <a:t>Small amount of bleeding from the rectum is normal (noticeable when wiping after a bowel movement) for 2-3 days after the procedure</a:t>
            </a:r>
          </a:p>
          <a:p>
            <a:pPr lvl="1"/>
            <a:r>
              <a:rPr lang="en-US" sz="2100" dirty="0"/>
              <a:t>Excessive bleeding (of fever, severe abdominal or anorectal pain, anal discharge) is not expected and is reportable and ought to prompt ER evaluation</a:t>
            </a:r>
          </a:p>
        </p:txBody>
      </p:sp>
    </p:spTree>
    <p:extLst>
      <p:ext uri="{BB962C8B-B14F-4D97-AF65-F5344CB8AC3E}">
        <p14:creationId xmlns:p14="http://schemas.microsoft.com/office/powerpoint/2010/main" val="66177691"/>
      </p:ext>
    </p:extLst>
  </p:cSld>
  <p:clrMapOvr>
    <a:masterClrMapping/>
  </p:clrMapOvr>
  <mc:AlternateContent xmlns:mc="http://schemas.openxmlformats.org/markup-compatibility/2006" xmlns:p14="http://schemas.microsoft.com/office/powerpoint/2010/main">
    <mc:Choice Requires="p14">
      <p:transition spd="slow" p14:dur="2000" advTm="55754"/>
    </mc:Choice>
    <mc:Fallback xmlns="">
      <p:transition spd="slow" advTm="5575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Baseline Medical History</a:t>
            </a:r>
          </a:p>
        </p:txBody>
      </p:sp>
      <p:graphicFrame>
        <p:nvGraphicFramePr>
          <p:cNvPr id="4" name="Content Placeholder 3"/>
          <p:cNvGraphicFramePr>
            <a:graphicFrameLocks noGrp="1"/>
          </p:cNvGraphicFramePr>
          <p:nvPr>
            <p:ph idx="1"/>
            <p:extLst/>
          </p:nvPr>
        </p:nvGraphicFramePr>
        <p:xfrm>
          <a:off x="304800" y="2362200"/>
          <a:ext cx="8610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715770"/>
      </p:ext>
    </p:extLst>
  </p:cSld>
  <p:clrMapOvr>
    <a:masterClrMapping/>
  </p:clrMapOvr>
  <mc:AlternateContent xmlns:mc="http://schemas.openxmlformats.org/markup-compatibility/2006" xmlns:p14="http://schemas.microsoft.com/office/powerpoint/2010/main">
    <mc:Choice Requires="p14">
      <p:transition spd="slow" p14:dur="2000" advTm="71172"/>
    </mc:Choice>
    <mc:Fallback xmlns="">
      <p:transition spd="slow" advTm="711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600" dirty="0"/>
              <a:t>Baseline Medical History Guide</a:t>
            </a:r>
          </a:p>
        </p:txBody>
      </p:sp>
      <p:sp>
        <p:nvSpPr>
          <p:cNvPr id="6" name="Rectangle 5"/>
          <p:cNvSpPr/>
          <p:nvPr/>
        </p:nvSpPr>
        <p:spPr>
          <a:xfrm>
            <a:off x="483031" y="1290235"/>
            <a:ext cx="7848600" cy="369332"/>
          </a:xfrm>
          <a:prstGeom prst="rect">
            <a:avLst/>
          </a:prstGeom>
        </p:spPr>
        <p:txBody>
          <a:bodyPr wrap="square">
            <a:spAutoFit/>
          </a:bodyPr>
          <a:lstStyle/>
          <a:p>
            <a:pPr algn="ctr"/>
            <a:r>
              <a:rPr lang="en-US" b="1" dirty="0">
                <a:solidFill>
                  <a:schemeClr val="bg1"/>
                </a:solidFill>
              </a:rPr>
              <a:t>Baseline Medical History Questions </a:t>
            </a:r>
            <a:endParaRPr lang="en-US" dirty="0">
              <a:solidFill>
                <a:schemeClr val="bg1"/>
              </a:solidFill>
            </a:endParaRPr>
          </a:p>
        </p:txBody>
      </p:sp>
      <p:pic>
        <p:nvPicPr>
          <p:cNvPr id="4" name="Picture 3">
            <a:extLst>
              <a:ext uri="{FF2B5EF4-FFF2-40B4-BE49-F238E27FC236}">
                <a16:creationId xmlns:a16="http://schemas.microsoft.com/office/drawing/2014/main" id="{931A9A65-0832-4E61-9C9A-D4ED9CA1636B}"/>
              </a:ext>
            </a:extLst>
          </p:cNvPr>
          <p:cNvPicPr>
            <a:picLocks noChangeAspect="1"/>
          </p:cNvPicPr>
          <p:nvPr/>
        </p:nvPicPr>
        <p:blipFill rotWithShape="1">
          <a:blip r:embed="rId3"/>
          <a:srcRect b="12662"/>
          <a:stretch/>
        </p:blipFill>
        <p:spPr>
          <a:xfrm>
            <a:off x="676902" y="2209801"/>
            <a:ext cx="8026831" cy="4495800"/>
          </a:xfrm>
          <a:prstGeom prst="rect">
            <a:avLst/>
          </a:prstGeom>
          <a:ln>
            <a:solidFill>
              <a:schemeClr val="tx1"/>
            </a:solidFill>
          </a:ln>
        </p:spPr>
      </p:pic>
    </p:spTree>
    <p:extLst>
      <p:ext uri="{BB962C8B-B14F-4D97-AF65-F5344CB8AC3E}">
        <p14:creationId xmlns:p14="http://schemas.microsoft.com/office/powerpoint/2010/main" val="520545226"/>
      </p:ext>
    </p:extLst>
  </p:cSld>
  <p:clrMapOvr>
    <a:masterClrMapping/>
  </p:clrMapOvr>
  <mc:AlternateContent xmlns:mc="http://schemas.openxmlformats.org/markup-compatibility/2006" xmlns:p14="http://schemas.microsoft.com/office/powerpoint/2010/main">
    <mc:Choice Requires="p14">
      <p:transition spd="slow" p14:dur="2000" advTm="54039"/>
    </mc:Choice>
    <mc:Fallback xmlns="">
      <p:transition spd="slow" advTm="540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Bleeding</a:t>
            </a:r>
          </a:p>
        </p:txBody>
      </p:sp>
      <p:sp>
        <p:nvSpPr>
          <p:cNvPr id="3" name="Content Placeholder 2"/>
          <p:cNvSpPr>
            <a:spLocks noGrp="1"/>
          </p:cNvSpPr>
          <p:nvPr>
            <p:ph idx="1"/>
          </p:nvPr>
        </p:nvSpPr>
        <p:spPr>
          <a:xfrm>
            <a:off x="685800" y="2286000"/>
            <a:ext cx="7974818" cy="3149600"/>
          </a:xfrm>
        </p:spPr>
        <p:txBody>
          <a:bodyPr>
            <a:normAutofit lnSpcReduction="10000"/>
          </a:bodyPr>
          <a:lstStyle/>
          <a:p>
            <a:r>
              <a:rPr lang="en-US" sz="2400" dirty="0"/>
              <a:t>Baseline Menstrual History </a:t>
            </a:r>
          </a:p>
          <a:p>
            <a:pPr lvl="1"/>
            <a:r>
              <a:rPr lang="en-US" sz="2000" dirty="0"/>
              <a:t>Collected at Screening </a:t>
            </a:r>
            <a:endParaRPr lang="en-US" sz="2000" strike="sngStrike" dirty="0"/>
          </a:p>
          <a:p>
            <a:pPr lvl="1"/>
            <a:r>
              <a:rPr lang="en-US" sz="2000"/>
              <a:t>Documented in chart notes or site-specific form</a:t>
            </a:r>
            <a:endParaRPr lang="en-US" sz="2000" dirty="0"/>
          </a:p>
          <a:p>
            <a:pPr lvl="1"/>
            <a:r>
              <a:rPr lang="en-US" sz="2000" dirty="0"/>
              <a:t>Moving away from strict ranges for menses</a:t>
            </a:r>
          </a:p>
          <a:p>
            <a:pPr lvl="1"/>
            <a:r>
              <a:rPr lang="en-US" sz="2000" dirty="0"/>
              <a:t>Moving towards FGGT definitions of bleeding abnormalities</a:t>
            </a:r>
          </a:p>
          <a:p>
            <a:pPr lvl="1"/>
            <a:r>
              <a:rPr lang="en-US" sz="2000" dirty="0"/>
              <a:t>Changes in bleeding patterns will be assessed during follow-up</a:t>
            </a:r>
          </a:p>
          <a:p>
            <a:pPr lvl="1"/>
            <a:endParaRPr lang="en-US" sz="2000" dirty="0"/>
          </a:p>
          <a:p>
            <a:pPr marL="457200" lvl="1" indent="0">
              <a:buNone/>
            </a:pPr>
            <a:endParaRPr lang="en-US" dirty="0"/>
          </a:p>
        </p:txBody>
      </p:sp>
    </p:spTree>
    <p:extLst>
      <p:ext uri="{BB962C8B-B14F-4D97-AF65-F5344CB8AC3E}">
        <p14:creationId xmlns:p14="http://schemas.microsoft.com/office/powerpoint/2010/main" val="2788923273"/>
      </p:ext>
    </p:extLst>
  </p:cSld>
  <p:clrMapOvr>
    <a:masterClrMapping/>
  </p:clrMapOvr>
  <mc:AlternateContent xmlns:mc="http://schemas.openxmlformats.org/markup-compatibility/2006" xmlns:p14="http://schemas.microsoft.com/office/powerpoint/2010/main">
    <mc:Choice Requires="p14">
      <p:transition spd="slow" p14:dur="2000" advTm="55470"/>
    </mc:Choice>
    <mc:Fallback xmlns="">
      <p:transition spd="slow" advTm="554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4473" cy="617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555366"/>
      </p:ext>
    </p:extLst>
  </p:cSld>
  <p:clrMapOvr>
    <a:masterClrMapping/>
  </p:clrMapOvr>
  <mc:AlternateContent xmlns:mc="http://schemas.openxmlformats.org/markup-compatibility/2006" xmlns:p14="http://schemas.microsoft.com/office/powerpoint/2010/main">
    <mc:Choice Requires="p14">
      <p:transition spd="slow" p14:dur="2000" advTm="53168"/>
    </mc:Choice>
    <mc:Fallback xmlns="">
      <p:transition spd="slow" advTm="5316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Medical Conditions</a:t>
            </a:r>
          </a:p>
        </p:txBody>
      </p:sp>
      <p:sp>
        <p:nvSpPr>
          <p:cNvPr id="3" name="Content Placeholder 2"/>
          <p:cNvSpPr>
            <a:spLocks noGrp="1"/>
          </p:cNvSpPr>
          <p:nvPr>
            <p:ph idx="1"/>
          </p:nvPr>
        </p:nvSpPr>
        <p:spPr>
          <a:xfrm>
            <a:off x="864382" y="2489200"/>
            <a:ext cx="7212818" cy="3530600"/>
          </a:xfrm>
        </p:spPr>
        <p:txBody>
          <a:bodyPr>
            <a:normAutofit/>
          </a:bodyPr>
          <a:lstStyle/>
          <a:p>
            <a:r>
              <a:rPr lang="en-US" sz="2400" dirty="0"/>
              <a:t>Comprehensive Snap-Shot at Enrollment</a:t>
            </a:r>
          </a:p>
          <a:p>
            <a:pPr lvl="1"/>
            <a:r>
              <a:rPr lang="en-US" sz="2000" dirty="0"/>
              <a:t>Information obtained from history taking</a:t>
            </a:r>
          </a:p>
          <a:p>
            <a:pPr lvl="1"/>
            <a:r>
              <a:rPr lang="en-US" sz="2000" dirty="0"/>
              <a:t>Abnormal screening labs</a:t>
            </a:r>
          </a:p>
          <a:p>
            <a:pPr lvl="1"/>
            <a:r>
              <a:rPr lang="en-US" sz="2000" dirty="0"/>
              <a:t>Abnormal physical exam findings</a:t>
            </a:r>
          </a:p>
          <a:p>
            <a:pPr lvl="1"/>
            <a:r>
              <a:rPr lang="en-US" sz="2000" dirty="0"/>
              <a:t>Abnormal pelvic exam findings</a:t>
            </a:r>
          </a:p>
          <a:p>
            <a:pPr lvl="1"/>
            <a:r>
              <a:rPr lang="en-US" sz="2000" dirty="0"/>
              <a:t>Documented on Baseline Medical History CRF</a:t>
            </a:r>
          </a:p>
        </p:txBody>
      </p:sp>
    </p:spTree>
    <p:extLst>
      <p:ext uri="{BB962C8B-B14F-4D97-AF65-F5344CB8AC3E}">
        <p14:creationId xmlns:p14="http://schemas.microsoft.com/office/powerpoint/2010/main" val="1672393274"/>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Topics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480151"/>
              </p:ext>
            </p:extLst>
          </p:nvPr>
        </p:nvGraphicFramePr>
        <p:xfrm>
          <a:off x="457200" y="1874837"/>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388057"/>
      </p:ext>
    </p:extLst>
  </p:cSld>
  <p:clrMapOvr>
    <a:masterClrMapping/>
  </p:clrMapOvr>
  <mc:AlternateContent xmlns:mc="http://schemas.openxmlformats.org/markup-compatibility/2006" xmlns:p14="http://schemas.microsoft.com/office/powerpoint/2010/main">
    <mc:Choice Requires="p14">
      <p:transition spd="slow" p14:dur="2000" advTm="35524"/>
    </mc:Choice>
    <mc:Fallback xmlns="">
      <p:transition spd="slow" advTm="3552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Medical History</a:t>
            </a:r>
          </a:p>
        </p:txBody>
      </p:sp>
      <p:sp>
        <p:nvSpPr>
          <p:cNvPr id="3" name="Content Placeholder 2"/>
          <p:cNvSpPr>
            <a:spLocks noGrp="1"/>
          </p:cNvSpPr>
          <p:nvPr>
            <p:ph idx="1"/>
          </p:nvPr>
        </p:nvSpPr>
        <p:spPr>
          <a:xfrm>
            <a:off x="609600" y="2514600"/>
            <a:ext cx="8229600" cy="4038600"/>
          </a:xfrm>
        </p:spPr>
        <p:txBody>
          <a:bodyPr>
            <a:normAutofit/>
          </a:bodyPr>
          <a:lstStyle/>
          <a:p>
            <a:r>
              <a:rPr lang="en-US" sz="2000" dirty="0"/>
              <a:t>Medical history must be updated at all follow-up visits</a:t>
            </a:r>
          </a:p>
          <a:p>
            <a:pPr lvl="1"/>
            <a:r>
              <a:rPr lang="en-US" sz="1800" dirty="0"/>
              <a:t>Are previously reports conditions ongoing?</a:t>
            </a:r>
          </a:p>
          <a:p>
            <a:pPr lvl="1"/>
            <a:r>
              <a:rPr lang="en-US" sz="1800" dirty="0"/>
              <a:t>Are there new or worsening symptoms?</a:t>
            </a:r>
          </a:p>
          <a:p>
            <a:r>
              <a:rPr lang="en-US" sz="2000" dirty="0"/>
              <a:t>Site clinicians can use their expertise to elicit complete and accurate information</a:t>
            </a:r>
          </a:p>
          <a:p>
            <a:pPr lvl="1"/>
            <a:r>
              <a:rPr lang="en-US" sz="1800" dirty="0"/>
              <a:t>How are you?</a:t>
            </a:r>
          </a:p>
          <a:p>
            <a:pPr lvl="1"/>
            <a:r>
              <a:rPr lang="en-US" sz="1800" dirty="0"/>
              <a:t>At your last visit, you reported X. Has this resolved?</a:t>
            </a:r>
          </a:p>
          <a:p>
            <a:pPr lvl="1"/>
            <a:r>
              <a:rPr lang="en-US" sz="1800" dirty="0"/>
              <a:t>Any current symptoms?</a:t>
            </a:r>
          </a:p>
          <a:p>
            <a:pPr lvl="1"/>
            <a:r>
              <a:rPr lang="en-US" sz="1800" dirty="0"/>
              <a:t>Any issues since your last visit?</a:t>
            </a:r>
          </a:p>
          <a:p>
            <a:pPr lvl="1"/>
            <a:r>
              <a:rPr lang="en-US" sz="1800" dirty="0"/>
              <a:t>Have you taken any medications since your last visit?</a:t>
            </a:r>
          </a:p>
        </p:txBody>
      </p:sp>
    </p:spTree>
    <p:extLst>
      <p:ext uri="{BB962C8B-B14F-4D97-AF65-F5344CB8AC3E}">
        <p14:creationId xmlns:p14="http://schemas.microsoft.com/office/powerpoint/2010/main" val="604509024"/>
      </p:ext>
    </p:extLst>
  </p:cSld>
  <p:clrMapOvr>
    <a:masterClrMapping/>
  </p:clrMapOvr>
  <mc:AlternateContent xmlns:mc="http://schemas.openxmlformats.org/markup-compatibility/2006" xmlns:p14="http://schemas.microsoft.com/office/powerpoint/2010/main">
    <mc:Choice Requires="p14">
      <p:transition spd="slow" p14:dur="2000" advTm="74653"/>
    </mc:Choice>
    <mc:Fallback xmlns="">
      <p:transition spd="slow" advTm="746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Follow-up Medical History Documentation</a:t>
            </a:r>
          </a:p>
        </p:txBody>
      </p:sp>
      <p:sp>
        <p:nvSpPr>
          <p:cNvPr id="3" name="Content Placeholder 2"/>
          <p:cNvSpPr>
            <a:spLocks noGrp="1"/>
          </p:cNvSpPr>
          <p:nvPr>
            <p:ph idx="1"/>
          </p:nvPr>
        </p:nvSpPr>
        <p:spPr>
          <a:xfrm>
            <a:off x="864382" y="2362200"/>
            <a:ext cx="7441418" cy="3657600"/>
          </a:xfrm>
        </p:spPr>
        <p:txBody>
          <a:bodyPr>
            <a:normAutofit/>
          </a:bodyPr>
          <a:lstStyle/>
          <a:p>
            <a:r>
              <a:rPr lang="en-US" sz="2400" dirty="0"/>
              <a:t>Review MUST be documented</a:t>
            </a:r>
          </a:p>
          <a:p>
            <a:pPr lvl="1"/>
            <a:r>
              <a:rPr lang="en-US" sz="2000" dirty="0"/>
              <a:t>Chart notes, or</a:t>
            </a:r>
          </a:p>
          <a:p>
            <a:pPr lvl="1"/>
            <a:r>
              <a:rPr lang="en-US" sz="2000" dirty="0"/>
              <a:t>Site specific tool</a:t>
            </a:r>
          </a:p>
          <a:p>
            <a:r>
              <a:rPr lang="en-US" sz="2400" dirty="0"/>
              <a:t>All newly-identified symptoms and conditions will be documented on the AE Log CRF </a:t>
            </a:r>
          </a:p>
          <a:p>
            <a:pPr lvl="1"/>
            <a:r>
              <a:rPr lang="en-US" sz="2000" dirty="0"/>
              <a:t>With exception of abnormal bleeding</a:t>
            </a:r>
          </a:p>
        </p:txBody>
      </p:sp>
    </p:spTree>
    <p:extLst>
      <p:ext uri="{BB962C8B-B14F-4D97-AF65-F5344CB8AC3E}">
        <p14:creationId xmlns:p14="http://schemas.microsoft.com/office/powerpoint/2010/main" val="1127638172"/>
      </p:ext>
    </p:extLst>
  </p:cSld>
  <p:clrMapOvr>
    <a:masterClrMapping/>
  </p:clrMapOvr>
  <mc:AlternateContent xmlns:mc="http://schemas.openxmlformats.org/markup-compatibility/2006" xmlns:p14="http://schemas.microsoft.com/office/powerpoint/2010/main">
    <mc:Choice Requires="p14">
      <p:transition spd="slow" p14:dur="2000" advTm="22317"/>
    </mc:Choice>
    <mc:Fallback xmlns="">
      <p:transition spd="slow" advTm="2231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GU AEs</a:t>
            </a:r>
          </a:p>
        </p:txBody>
      </p:sp>
      <p:sp>
        <p:nvSpPr>
          <p:cNvPr id="3" name="Content Placeholder 2"/>
          <p:cNvSpPr>
            <a:spLocks noGrp="1"/>
          </p:cNvSpPr>
          <p:nvPr>
            <p:ph idx="1"/>
          </p:nvPr>
        </p:nvSpPr>
        <p:spPr>
          <a:xfrm>
            <a:off x="864382" y="2362200"/>
            <a:ext cx="7441418" cy="3657600"/>
          </a:xfrm>
        </p:spPr>
        <p:txBody>
          <a:bodyPr>
            <a:normAutofit/>
          </a:bodyPr>
          <a:lstStyle/>
          <a:p>
            <a:r>
              <a:rPr lang="en-US" sz="2400" dirty="0"/>
              <a:t>Vaginal discharge per FGGT</a:t>
            </a:r>
          </a:p>
          <a:p>
            <a:pPr lvl="1"/>
            <a:r>
              <a:rPr lang="en-US" sz="1800" dirty="0"/>
              <a:t>Participant report </a:t>
            </a:r>
          </a:p>
          <a:p>
            <a:pPr lvl="1"/>
            <a:r>
              <a:rPr lang="en-US" sz="1800" dirty="0"/>
              <a:t>Observed by the clinician </a:t>
            </a:r>
          </a:p>
          <a:p>
            <a:pPr lvl="1"/>
            <a:r>
              <a:rPr lang="en-US" sz="1800" dirty="0"/>
              <a:t>If captured both by history and on examination, only report the one with the more severe grade</a:t>
            </a:r>
          </a:p>
          <a:p>
            <a:r>
              <a:rPr lang="en-US" sz="2400" dirty="0"/>
              <a:t>Vaginal bleeding</a:t>
            </a:r>
          </a:p>
          <a:p>
            <a:pPr lvl="1"/>
            <a:r>
              <a:rPr lang="en-US" sz="1800" dirty="0"/>
              <a:t>Record any genital bleeding that is different from baseline and NOT attributable to contraceptive use</a:t>
            </a:r>
          </a:p>
          <a:p>
            <a:pPr marL="402336" lvl="1" indent="0">
              <a:buNone/>
            </a:pPr>
            <a:endParaRPr lang="en-US" sz="1800" dirty="0"/>
          </a:p>
        </p:txBody>
      </p:sp>
    </p:spTree>
    <p:extLst>
      <p:ext uri="{BB962C8B-B14F-4D97-AF65-F5344CB8AC3E}">
        <p14:creationId xmlns:p14="http://schemas.microsoft.com/office/powerpoint/2010/main" val="3911024661"/>
      </p:ext>
    </p:extLst>
  </p:cSld>
  <p:clrMapOvr>
    <a:masterClrMapping/>
  </p:clrMapOvr>
  <mc:AlternateContent xmlns:mc="http://schemas.openxmlformats.org/markup-compatibility/2006" xmlns:p14="http://schemas.microsoft.com/office/powerpoint/2010/main">
    <mc:Choice Requires="p14">
      <p:transition spd="slow" p14:dur="2000" advTm="53411"/>
    </mc:Choice>
    <mc:Fallback xmlns="">
      <p:transition spd="slow" advTm="5341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STI Evaluations Performed</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2100" dirty="0"/>
              <a:t>Chlamydia</a:t>
            </a:r>
          </a:p>
          <a:p>
            <a:pPr lvl="1"/>
            <a:r>
              <a:rPr lang="en-US" sz="2100" dirty="0"/>
              <a:t>Gonorrhea</a:t>
            </a:r>
          </a:p>
          <a:p>
            <a:pPr lvl="1"/>
            <a:r>
              <a:rPr lang="en-US" sz="2100" dirty="0"/>
              <a:t>Syphilis </a:t>
            </a:r>
          </a:p>
          <a:p>
            <a:pPr lvl="1"/>
            <a:r>
              <a:rPr lang="en-US" sz="2100" dirty="0"/>
              <a:t>HIV 1/2 </a:t>
            </a:r>
          </a:p>
          <a:p>
            <a:pPr lvl="1"/>
            <a:r>
              <a:rPr lang="en-US" sz="2100" dirty="0"/>
              <a:t>HSV 1/2  detection (as clinically indicated)</a:t>
            </a:r>
          </a:p>
          <a:p>
            <a:pPr lvl="1"/>
            <a:r>
              <a:rPr lang="en-US" sz="2100" dirty="0"/>
              <a:t>Hepatitis B</a:t>
            </a:r>
          </a:p>
          <a:p>
            <a:pPr lvl="1"/>
            <a:r>
              <a:rPr lang="en-US" sz="2100" dirty="0"/>
              <a:t>Hepatitis C</a:t>
            </a:r>
          </a:p>
          <a:p>
            <a:pPr lvl="1"/>
            <a:endParaRPr lang="en-US" sz="2100" dirty="0"/>
          </a:p>
          <a:p>
            <a:pPr marL="402336" lvl="1" indent="0">
              <a:buNone/>
            </a:pPr>
            <a:r>
              <a:rPr lang="en-US" sz="2100" dirty="0"/>
              <a:t>Worthwhile to remember sites: rectal vs </a:t>
            </a:r>
            <a:r>
              <a:rPr lang="en-US" sz="2100" dirty="0" err="1"/>
              <a:t>genito</a:t>
            </a:r>
            <a:r>
              <a:rPr lang="en-US" sz="2100" dirty="0"/>
              <a:t>-urinary vs pharyngeal for gonorrhea and chlamydia</a:t>
            </a:r>
          </a:p>
        </p:txBody>
      </p:sp>
    </p:spTree>
    <p:extLst>
      <p:ext uri="{BB962C8B-B14F-4D97-AF65-F5344CB8AC3E}">
        <p14:creationId xmlns:p14="http://schemas.microsoft.com/office/powerpoint/2010/main" val="665767666"/>
      </p:ext>
    </p:extLst>
  </p:cSld>
  <p:clrMapOvr>
    <a:masterClrMapping/>
  </p:clrMapOvr>
  <mc:AlternateContent xmlns:mc="http://schemas.openxmlformats.org/markup-compatibility/2006" xmlns:p14="http://schemas.microsoft.com/office/powerpoint/2010/main">
    <mc:Choice Requires="p14">
      <p:transition spd="slow" p14:dur="2000" advTm="40753"/>
    </mc:Choice>
    <mc:Fallback xmlns="">
      <p:transition spd="slow" advTm="4075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Female participants</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2100" dirty="0"/>
              <a:t>Symptomatic BV</a:t>
            </a:r>
          </a:p>
          <a:p>
            <a:pPr lvl="1"/>
            <a:r>
              <a:rPr lang="en-US" sz="2100" dirty="0"/>
              <a:t>Symptomatic vulvovaginal candidiasis</a:t>
            </a:r>
          </a:p>
          <a:p>
            <a:pPr lvl="2"/>
            <a:r>
              <a:rPr lang="en-US" sz="1900" dirty="0"/>
              <a:t>In the absence of laboratory confirmed diagnosis, use the term “</a:t>
            </a:r>
            <a:r>
              <a:rPr lang="en-US" sz="1900" dirty="0" err="1"/>
              <a:t>vulvovaginitis</a:t>
            </a:r>
            <a:r>
              <a:rPr lang="en-US" sz="1900" dirty="0"/>
              <a:t>” if 2 or more are present:</a:t>
            </a:r>
          </a:p>
          <a:p>
            <a:pPr lvl="3"/>
            <a:r>
              <a:rPr lang="en-US" sz="1700" dirty="0"/>
              <a:t>Pain</a:t>
            </a:r>
          </a:p>
          <a:p>
            <a:pPr lvl="3"/>
            <a:r>
              <a:rPr lang="en-US" sz="1700" dirty="0"/>
              <a:t>Itching</a:t>
            </a:r>
          </a:p>
          <a:p>
            <a:pPr lvl="3"/>
            <a:r>
              <a:rPr lang="en-US" sz="1700" dirty="0"/>
              <a:t>Erythema</a:t>
            </a:r>
          </a:p>
          <a:p>
            <a:pPr lvl="3"/>
            <a:r>
              <a:rPr lang="en-US" sz="1700" dirty="0"/>
              <a:t>Edema</a:t>
            </a:r>
          </a:p>
          <a:p>
            <a:pPr lvl="3"/>
            <a:r>
              <a:rPr lang="en-US" sz="1700" dirty="0"/>
              <a:t>Rash</a:t>
            </a:r>
          </a:p>
          <a:p>
            <a:pPr lvl="3"/>
            <a:r>
              <a:rPr lang="en-US" sz="1700" dirty="0"/>
              <a:t>Tenderness</a:t>
            </a:r>
          </a:p>
          <a:p>
            <a:pPr lvl="3"/>
            <a:r>
              <a:rPr lang="en-US" sz="1700" dirty="0"/>
              <a:t>discharge</a:t>
            </a:r>
          </a:p>
        </p:txBody>
      </p:sp>
    </p:spTree>
    <p:extLst>
      <p:ext uri="{BB962C8B-B14F-4D97-AF65-F5344CB8AC3E}">
        <p14:creationId xmlns:p14="http://schemas.microsoft.com/office/powerpoint/2010/main" val="3147538640"/>
      </p:ext>
    </p:extLst>
  </p:cSld>
  <p:clrMapOvr>
    <a:masterClrMapping/>
  </p:clrMapOvr>
  <mc:AlternateContent xmlns:mc="http://schemas.openxmlformats.org/markup-compatibility/2006" xmlns:p14="http://schemas.microsoft.com/office/powerpoint/2010/main">
    <mc:Choice Requires="p14">
      <p:transition spd="slow" p14:dur="2000" advTm="33871"/>
    </mc:Choice>
    <mc:Fallback xmlns="">
      <p:transition spd="slow" advTm="3387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Female participants</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2100" dirty="0"/>
              <a:t>Cervicitis – when 2 ore more are present in the absence of a laboratory-confirmed STI, report as “cervicitis” and follow the DAIDS FGGT</a:t>
            </a:r>
          </a:p>
          <a:p>
            <a:pPr lvl="2"/>
            <a:r>
              <a:rPr lang="en-US" sz="1900" dirty="0"/>
              <a:t>Dyspareunia</a:t>
            </a:r>
          </a:p>
          <a:p>
            <a:pPr lvl="2"/>
            <a:r>
              <a:rPr lang="en-US" sz="1900" dirty="0"/>
              <a:t>Erythema</a:t>
            </a:r>
          </a:p>
          <a:p>
            <a:pPr lvl="2"/>
            <a:r>
              <a:rPr lang="en-US" sz="1900" dirty="0"/>
              <a:t>Edema</a:t>
            </a:r>
          </a:p>
          <a:p>
            <a:pPr lvl="2"/>
            <a:r>
              <a:rPr lang="en-US" sz="1900" dirty="0"/>
              <a:t>Tenderness</a:t>
            </a:r>
          </a:p>
          <a:p>
            <a:pPr lvl="2"/>
            <a:r>
              <a:rPr lang="en-US" sz="1900" dirty="0"/>
              <a:t>Discharge</a:t>
            </a:r>
          </a:p>
          <a:p>
            <a:pPr marL="731520" lvl="2" indent="0">
              <a:buNone/>
            </a:pPr>
            <a:endParaRPr lang="en-US" sz="1900" dirty="0"/>
          </a:p>
        </p:txBody>
      </p:sp>
    </p:spTree>
    <p:extLst>
      <p:ext uri="{BB962C8B-B14F-4D97-AF65-F5344CB8AC3E}">
        <p14:creationId xmlns:p14="http://schemas.microsoft.com/office/powerpoint/2010/main" val="806640844"/>
      </p:ext>
    </p:extLst>
  </p:cSld>
  <p:clrMapOvr>
    <a:masterClrMapping/>
  </p:clrMapOvr>
  <mc:AlternateContent xmlns:mc="http://schemas.openxmlformats.org/markup-compatibility/2006" xmlns:p14="http://schemas.microsoft.com/office/powerpoint/2010/main">
    <mc:Choice Requires="p14">
      <p:transition spd="slow" p14:dur="2000" advTm="29070"/>
    </mc:Choice>
    <mc:Fallback xmlns="">
      <p:transition spd="slow" advTm="2907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UTI</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2100" dirty="0"/>
              <a:t>Suspected UTIs may be clinically managed based on the presence of symptoms consistent with a UTI</a:t>
            </a:r>
          </a:p>
          <a:p>
            <a:pPr lvl="1"/>
            <a:endParaRPr lang="en-US" sz="1900" dirty="0"/>
          </a:p>
          <a:p>
            <a:pPr lvl="1"/>
            <a:r>
              <a:rPr lang="en-US" sz="2100" dirty="0"/>
              <a:t>Urine dipstick may be performed per site standard of care but sites are expected to send a urine culture for definitive diagnosis/capture </a:t>
            </a:r>
          </a:p>
          <a:p>
            <a:pPr lvl="1"/>
            <a:r>
              <a:rPr lang="en-US" sz="2100" dirty="0"/>
              <a:t>Capture abnormalities from the dipstick (protein, glucose) in the Baseline Medical History Log CRF per DAIDS toxicity table</a:t>
            </a:r>
          </a:p>
        </p:txBody>
      </p:sp>
    </p:spTree>
    <p:extLst>
      <p:ext uri="{BB962C8B-B14F-4D97-AF65-F5344CB8AC3E}">
        <p14:creationId xmlns:p14="http://schemas.microsoft.com/office/powerpoint/2010/main" val="3235200088"/>
      </p:ext>
    </p:extLst>
  </p:cSld>
  <p:clrMapOvr>
    <a:masterClrMapping/>
  </p:clrMapOvr>
  <mc:AlternateContent xmlns:mc="http://schemas.openxmlformats.org/markup-compatibility/2006" xmlns:p14="http://schemas.microsoft.com/office/powerpoint/2010/main">
    <mc:Choice Requires="p14">
      <p:transition spd="slow" p14:dur="2000" advTm="64773"/>
    </mc:Choice>
    <mc:Fallback xmlns="">
      <p:transition spd="slow" advTm="6477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HIV testing</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2100" dirty="0"/>
              <a:t>If at screening and/or enrollment a participant has signs/symptoms suggestive of acute HIV, the participant is NOT eligible for enrollment</a:t>
            </a:r>
          </a:p>
          <a:p>
            <a:pPr marL="402336" lvl="1" indent="0">
              <a:buNone/>
            </a:pPr>
            <a:endParaRPr lang="en-US" sz="2100" dirty="0"/>
          </a:p>
          <a:p>
            <a:pPr lvl="1"/>
            <a:r>
              <a:rPr lang="en-US" sz="1900" dirty="0"/>
              <a:t>Participants who fail screening due to concern for acute HIV should have repeat testing no sooner than two months following the prior negative HIV test.  If the HIV antibody test is negative and the participant no longer has symptoms suggestive of acute viral infection, then the participant may undergo a second screening attempt for the study</a:t>
            </a:r>
          </a:p>
        </p:txBody>
      </p:sp>
    </p:spTree>
    <p:extLst>
      <p:ext uri="{BB962C8B-B14F-4D97-AF65-F5344CB8AC3E}">
        <p14:creationId xmlns:p14="http://schemas.microsoft.com/office/powerpoint/2010/main" val="3687750195"/>
      </p:ext>
    </p:extLst>
  </p:cSld>
  <p:clrMapOvr>
    <a:masterClrMapping/>
  </p:clrMapOvr>
  <mc:AlternateContent xmlns:mc="http://schemas.openxmlformats.org/markup-compatibility/2006" xmlns:p14="http://schemas.microsoft.com/office/powerpoint/2010/main">
    <mc:Choice Requires="p14">
      <p:transition spd="slow" p14:dur="2000" advTm="68606"/>
    </mc:Choice>
    <mc:Fallback xmlns="">
      <p:transition spd="slow" advTm="6860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HIV Reporting</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1900" dirty="0"/>
              <a:t>HIV is NOT included in the DAIDS Toxicity Table and is NOT considered an AE for data collection/reporting</a:t>
            </a:r>
          </a:p>
          <a:p>
            <a:pPr lvl="1"/>
            <a:r>
              <a:rPr lang="en-US" sz="1900" dirty="0"/>
              <a:t>NO reporting of “HIV” or “HIV infection”</a:t>
            </a:r>
          </a:p>
          <a:p>
            <a:pPr lvl="1"/>
            <a:r>
              <a:rPr lang="en-US" sz="1900" dirty="0"/>
              <a:t>You MAY report “seroconversion illness” if a participant seroconverts and develops one or more signs of symptoms of acute HIV </a:t>
            </a:r>
          </a:p>
        </p:txBody>
      </p:sp>
    </p:spTree>
    <p:extLst>
      <p:ext uri="{BB962C8B-B14F-4D97-AF65-F5344CB8AC3E}">
        <p14:creationId xmlns:p14="http://schemas.microsoft.com/office/powerpoint/2010/main" val="2440811620"/>
      </p:ext>
    </p:extLst>
  </p:cSld>
  <p:clrMapOvr>
    <a:masterClrMapping/>
  </p:clrMapOvr>
  <mc:AlternateContent xmlns:mc="http://schemas.openxmlformats.org/markup-compatibility/2006" xmlns:p14="http://schemas.microsoft.com/office/powerpoint/2010/main">
    <mc:Choice Requires="p14">
      <p:transition spd="slow" p14:dur="2000" advTm="44420"/>
    </mc:Choice>
    <mc:Fallback xmlns="">
      <p:transition spd="slow" advTm="4442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Concomitant Medications</a:t>
            </a:r>
          </a:p>
        </p:txBody>
      </p:sp>
      <p:sp>
        <p:nvSpPr>
          <p:cNvPr id="3" name="Content Placeholder 2"/>
          <p:cNvSpPr>
            <a:spLocks noGrp="1"/>
          </p:cNvSpPr>
          <p:nvPr>
            <p:ph idx="1"/>
          </p:nvPr>
        </p:nvSpPr>
        <p:spPr/>
        <p:txBody>
          <a:bodyPr>
            <a:normAutofit/>
          </a:bodyPr>
          <a:lstStyle/>
          <a:p>
            <a:endParaRPr lang="en-US" sz="2000" dirty="0"/>
          </a:p>
          <a:p>
            <a:r>
              <a:rPr lang="en-US" sz="2000" dirty="0"/>
              <a:t>Concomitant Medications Log CRF</a:t>
            </a:r>
          </a:p>
          <a:p>
            <a:pPr lvl="1"/>
            <a:r>
              <a:rPr lang="en-US" sz="2000" dirty="0"/>
              <a:t>Prescription and OTC medications/preparations (including rectal lubricant)</a:t>
            </a:r>
          </a:p>
          <a:p>
            <a:pPr lvl="1"/>
            <a:r>
              <a:rPr lang="en-US" sz="2000" dirty="0"/>
              <a:t>Vaccinations</a:t>
            </a:r>
          </a:p>
          <a:p>
            <a:pPr lvl="1"/>
            <a:r>
              <a:rPr lang="en-US" sz="2000" dirty="0"/>
              <a:t>Vitamins and other nutritional supplements</a:t>
            </a:r>
          </a:p>
          <a:p>
            <a:pPr lvl="1"/>
            <a:r>
              <a:rPr lang="en-US" sz="2000" dirty="0"/>
              <a:t>Herbal, naturopathic, traditional preparations</a:t>
            </a:r>
          </a:p>
          <a:p>
            <a:pPr marL="402336" lvl="1" indent="0">
              <a:buNone/>
            </a:pPr>
            <a:endParaRPr lang="en-US" sz="2000" dirty="0"/>
          </a:p>
        </p:txBody>
      </p:sp>
    </p:spTree>
    <p:extLst>
      <p:ext uri="{BB962C8B-B14F-4D97-AF65-F5344CB8AC3E}">
        <p14:creationId xmlns:p14="http://schemas.microsoft.com/office/powerpoint/2010/main" val="63945211"/>
      </p:ext>
    </p:extLst>
  </p:cSld>
  <p:clrMapOvr>
    <a:masterClrMapping/>
  </p:clrMapOvr>
  <mc:AlternateContent xmlns:mc="http://schemas.openxmlformats.org/markup-compatibility/2006" xmlns:p14="http://schemas.microsoft.com/office/powerpoint/2010/main">
    <mc:Choice Requires="p14">
      <p:transition spd="slow" p14:dur="2000" advTm="29543"/>
    </mc:Choice>
    <mc:Fallback xmlns="">
      <p:transition spd="slow" advTm="2954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8915400" cy="1143000"/>
          </a:xfrm>
        </p:spPr>
        <p:txBody>
          <a:bodyPr>
            <a:normAutofit/>
          </a:bodyPr>
          <a:lstStyle/>
          <a:p>
            <a:r>
              <a:rPr lang="en-US" dirty="0"/>
              <a:t>Physical Examination: </a:t>
            </a:r>
            <a:br>
              <a:rPr lang="en-US" dirty="0"/>
            </a:br>
            <a:r>
              <a:rPr lang="en-US" dirty="0"/>
              <a:t>Timing and Documentation</a:t>
            </a:r>
          </a:p>
        </p:txBody>
      </p:sp>
      <p:sp>
        <p:nvSpPr>
          <p:cNvPr id="3" name="Content Placeholder 2"/>
          <p:cNvSpPr>
            <a:spLocks noGrp="1"/>
          </p:cNvSpPr>
          <p:nvPr>
            <p:ph idx="1"/>
          </p:nvPr>
        </p:nvSpPr>
        <p:spPr>
          <a:xfrm>
            <a:off x="381000" y="2438400"/>
            <a:ext cx="8610600" cy="4038600"/>
          </a:xfrm>
        </p:spPr>
        <p:txBody>
          <a:bodyPr>
            <a:normAutofit/>
          </a:bodyPr>
          <a:lstStyle/>
          <a:p>
            <a:r>
              <a:rPr lang="en-US" sz="2000" dirty="0"/>
              <a:t>When: </a:t>
            </a:r>
          </a:p>
          <a:p>
            <a:pPr lvl="1"/>
            <a:r>
              <a:rPr lang="en-US" sz="1800" dirty="0"/>
              <a:t>Required at Screening and enrollment and, as indicated, at other times throughout study</a:t>
            </a:r>
          </a:p>
          <a:p>
            <a:r>
              <a:rPr lang="en-US" sz="2000" dirty="0"/>
              <a:t>Documentation: </a:t>
            </a:r>
          </a:p>
          <a:p>
            <a:pPr lvl="1"/>
            <a:r>
              <a:rPr lang="en-US" sz="1800" dirty="0"/>
              <a:t>Physical Exam CRF is recommended source document </a:t>
            </a:r>
          </a:p>
          <a:p>
            <a:pPr lvl="1"/>
            <a:r>
              <a:rPr lang="en-US" sz="1800" dirty="0"/>
              <a:t>Transcribe medically-relevant abnormal findings at Screening or Enrollment onto Baseline Medical History CRF</a:t>
            </a:r>
          </a:p>
          <a:p>
            <a:pPr lvl="1"/>
            <a:r>
              <a:rPr lang="en-US" sz="1800" dirty="0"/>
              <a:t>During follow-up, transcribe abnormalities onto AE CRF as needed</a:t>
            </a:r>
          </a:p>
          <a:p>
            <a:r>
              <a:rPr lang="en-US" sz="2000" dirty="0"/>
              <a:t>Cross-reference with Con Meds Log </a:t>
            </a:r>
          </a:p>
          <a:p>
            <a:endParaRPr lang="en-US" dirty="0"/>
          </a:p>
        </p:txBody>
      </p:sp>
    </p:spTree>
    <p:extLst>
      <p:ext uri="{BB962C8B-B14F-4D97-AF65-F5344CB8AC3E}">
        <p14:creationId xmlns:p14="http://schemas.microsoft.com/office/powerpoint/2010/main" val="2003716022"/>
      </p:ext>
    </p:extLst>
  </p:cSld>
  <p:clrMapOvr>
    <a:masterClrMapping/>
  </p:clrMapOvr>
  <mc:AlternateContent xmlns:mc="http://schemas.openxmlformats.org/markup-compatibility/2006" xmlns:p14="http://schemas.microsoft.com/office/powerpoint/2010/main">
    <mc:Choice Requires="p14">
      <p:transition spd="slow" p14:dur="2000" advTm="41565"/>
    </mc:Choice>
    <mc:Fallback xmlns="">
      <p:transition spd="slow" advTm="4156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Permanent Product Discontinuation</a:t>
            </a:r>
          </a:p>
        </p:txBody>
      </p:sp>
      <p:sp>
        <p:nvSpPr>
          <p:cNvPr id="3" name="Content Placeholder 2"/>
          <p:cNvSpPr>
            <a:spLocks noGrp="1"/>
          </p:cNvSpPr>
          <p:nvPr>
            <p:ph idx="1"/>
          </p:nvPr>
        </p:nvSpPr>
        <p:spPr>
          <a:xfrm>
            <a:off x="457200" y="2209800"/>
            <a:ext cx="8229600" cy="5181600"/>
          </a:xfrm>
        </p:spPr>
        <p:txBody>
          <a:bodyPr>
            <a:normAutofit/>
          </a:bodyPr>
          <a:lstStyle/>
          <a:p>
            <a:pPr lvl="1"/>
            <a:r>
              <a:rPr lang="en-US" sz="1900" dirty="0"/>
              <a:t>HIV acquisition</a:t>
            </a:r>
          </a:p>
          <a:p>
            <a:pPr lvl="1"/>
            <a:r>
              <a:rPr lang="en-US" sz="1900" dirty="0"/>
              <a:t>Pregnancy or breastfeeding</a:t>
            </a:r>
          </a:p>
          <a:p>
            <a:pPr lvl="1"/>
            <a:r>
              <a:rPr lang="en-US" sz="1900" dirty="0" err="1"/>
              <a:t>Anogenital</a:t>
            </a:r>
            <a:r>
              <a:rPr lang="en-US" sz="1900" dirty="0"/>
              <a:t> STIs</a:t>
            </a:r>
          </a:p>
          <a:p>
            <a:pPr lvl="1"/>
            <a:r>
              <a:rPr lang="en-US" sz="1900" dirty="0"/>
              <a:t>Participant unwillingness or inability to comply/adhere to study procedures.</a:t>
            </a:r>
          </a:p>
          <a:p>
            <a:pPr lvl="1"/>
            <a:r>
              <a:rPr lang="en-US" sz="1900" dirty="0"/>
              <a:t>Reported use of PEP or </a:t>
            </a:r>
            <a:r>
              <a:rPr lang="en-US" sz="1900" dirty="0" err="1"/>
              <a:t>PrEP</a:t>
            </a:r>
            <a:endParaRPr lang="en-US" sz="1900" dirty="0"/>
          </a:p>
          <a:p>
            <a:pPr lvl="1"/>
            <a:r>
              <a:rPr lang="en-US" sz="1900" dirty="0"/>
              <a:t>Anticoagulant use (warfarin, low molecular weight heparin, etc.)</a:t>
            </a:r>
          </a:p>
          <a:p>
            <a:pPr lvl="1"/>
            <a:r>
              <a:rPr lang="en-US" sz="1900" dirty="0"/>
              <a:t>Use of CYP3A inhibitors/inducers</a:t>
            </a:r>
          </a:p>
        </p:txBody>
      </p:sp>
    </p:spTree>
    <p:extLst>
      <p:ext uri="{BB962C8B-B14F-4D97-AF65-F5344CB8AC3E}">
        <p14:creationId xmlns:p14="http://schemas.microsoft.com/office/powerpoint/2010/main" val="600667291"/>
      </p:ext>
    </p:extLst>
  </p:cSld>
  <p:clrMapOvr>
    <a:masterClrMapping/>
  </p:clrMapOvr>
  <mc:AlternateContent xmlns:mc="http://schemas.openxmlformats.org/markup-compatibility/2006" xmlns:p14="http://schemas.microsoft.com/office/powerpoint/2010/main">
    <mc:Choice Requires="p14">
      <p:transition spd="slow" p14:dur="2000" advTm="45598"/>
    </mc:Choice>
    <mc:Fallback xmlns="">
      <p:transition spd="slow" advTm="4559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Product Holds</a:t>
            </a:r>
          </a:p>
        </p:txBody>
      </p:sp>
      <p:sp>
        <p:nvSpPr>
          <p:cNvPr id="3" name="Content Placeholder 2"/>
          <p:cNvSpPr>
            <a:spLocks noGrp="1"/>
          </p:cNvSpPr>
          <p:nvPr>
            <p:ph idx="1"/>
          </p:nvPr>
        </p:nvSpPr>
        <p:spPr/>
        <p:txBody>
          <a:bodyPr>
            <a:normAutofit/>
          </a:bodyPr>
          <a:lstStyle/>
          <a:p>
            <a:r>
              <a:rPr lang="en-US" sz="2400" dirty="0"/>
              <a:t>Product hold parameters</a:t>
            </a:r>
          </a:p>
          <a:p>
            <a:pPr lvl="1"/>
            <a:r>
              <a:rPr lang="en-US" sz="2400" dirty="0"/>
              <a:t>Grade 1 and 2 not related: continue</a:t>
            </a:r>
          </a:p>
          <a:p>
            <a:pPr lvl="1"/>
            <a:r>
              <a:rPr lang="en-US" sz="2400" dirty="0"/>
              <a:t>Grade 2 related: product hold and consult with PSRT</a:t>
            </a:r>
          </a:p>
          <a:p>
            <a:pPr lvl="1"/>
            <a:r>
              <a:rPr lang="en-US" sz="2400" dirty="0"/>
              <a:t>Grade 3 and higher: permanent product discontinuation and PSRT notification</a:t>
            </a:r>
            <a:endParaRPr lang="en-US" sz="2400" b="1" dirty="0"/>
          </a:p>
        </p:txBody>
      </p:sp>
    </p:spTree>
    <p:extLst>
      <p:ext uri="{BB962C8B-B14F-4D97-AF65-F5344CB8AC3E}">
        <p14:creationId xmlns:p14="http://schemas.microsoft.com/office/powerpoint/2010/main" val="136989875"/>
      </p:ext>
    </p:extLst>
  </p:cSld>
  <p:clrMapOvr>
    <a:masterClrMapping/>
  </p:clrMapOvr>
  <mc:AlternateContent xmlns:mc="http://schemas.openxmlformats.org/markup-compatibility/2006" xmlns:p14="http://schemas.microsoft.com/office/powerpoint/2010/main">
    <mc:Choice Requires="p14">
      <p:transition spd="slow" p14:dur="2000" advTm="29519"/>
    </mc:Choice>
    <mc:Fallback xmlns="">
      <p:transition spd="slow" advTm="2951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Prohibited Medications </a:t>
            </a:r>
          </a:p>
        </p:txBody>
      </p:sp>
      <p:pic>
        <p:nvPicPr>
          <p:cNvPr id="6" name="Picture 5">
            <a:extLst>
              <a:ext uri="{FF2B5EF4-FFF2-40B4-BE49-F238E27FC236}">
                <a16:creationId xmlns:a16="http://schemas.microsoft.com/office/drawing/2014/main" id="{0AE51EE9-0DE7-485E-9584-C27491C8DC47}"/>
              </a:ext>
            </a:extLst>
          </p:cNvPr>
          <p:cNvPicPr>
            <a:picLocks noChangeAspect="1"/>
          </p:cNvPicPr>
          <p:nvPr/>
        </p:nvPicPr>
        <p:blipFill>
          <a:blip r:embed="rId3"/>
          <a:stretch>
            <a:fillRect/>
          </a:stretch>
        </p:blipFill>
        <p:spPr>
          <a:xfrm>
            <a:off x="-14749" y="2605087"/>
            <a:ext cx="9158749" cy="2957513"/>
          </a:xfrm>
          <a:prstGeom prst="rect">
            <a:avLst/>
          </a:prstGeom>
        </p:spPr>
      </p:pic>
    </p:spTree>
    <p:extLst>
      <p:ext uri="{BB962C8B-B14F-4D97-AF65-F5344CB8AC3E}">
        <p14:creationId xmlns:p14="http://schemas.microsoft.com/office/powerpoint/2010/main" val="222620273"/>
      </p:ext>
    </p:extLst>
  </p:cSld>
  <p:clrMapOvr>
    <a:masterClrMapping/>
  </p:clrMapOvr>
  <mc:AlternateContent xmlns:mc="http://schemas.openxmlformats.org/markup-compatibility/2006" xmlns:p14="http://schemas.microsoft.com/office/powerpoint/2010/main">
    <mc:Choice Requires="p14">
      <p:transition spd="slow" p14:dur="2000" advTm="47205"/>
    </mc:Choice>
    <mc:Fallback xmlns="">
      <p:transition spd="slow" advTm="4720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Prohibited Practices</a:t>
            </a:r>
          </a:p>
        </p:txBody>
      </p:sp>
      <p:graphicFrame>
        <p:nvGraphicFramePr>
          <p:cNvPr id="10" name="Table 9">
            <a:extLst>
              <a:ext uri="{FF2B5EF4-FFF2-40B4-BE49-F238E27FC236}">
                <a16:creationId xmlns:a16="http://schemas.microsoft.com/office/drawing/2014/main" id="{7FD19683-C534-4A43-B7BD-05DBFAAD2E25}"/>
              </a:ext>
            </a:extLst>
          </p:cNvPr>
          <p:cNvGraphicFramePr>
            <a:graphicFrameLocks noGrp="1"/>
          </p:cNvGraphicFramePr>
          <p:nvPr>
            <p:extLst>
              <p:ext uri="{D42A27DB-BD31-4B8C-83A1-F6EECF244321}">
                <p14:modId xmlns:p14="http://schemas.microsoft.com/office/powerpoint/2010/main" val="2393984825"/>
              </p:ext>
            </p:extLst>
          </p:nvPr>
        </p:nvGraphicFramePr>
        <p:xfrm>
          <a:off x="304800" y="2438400"/>
          <a:ext cx="8382000" cy="4200758"/>
        </p:xfrm>
        <a:graphic>
          <a:graphicData uri="http://schemas.openxmlformats.org/drawingml/2006/table">
            <a:tbl>
              <a:tblPr firstRow="1" firstCol="1" bandRow="1">
                <a:tableStyleId>{616DA210-FB5B-4158-B5E0-FEB733F419BA}</a:tableStyleId>
              </a:tblPr>
              <a:tblGrid>
                <a:gridCol w="4968180">
                  <a:extLst>
                    <a:ext uri="{9D8B030D-6E8A-4147-A177-3AD203B41FA5}">
                      <a16:colId xmlns:a16="http://schemas.microsoft.com/office/drawing/2014/main" val="303218559"/>
                    </a:ext>
                  </a:extLst>
                </a:gridCol>
                <a:gridCol w="1047235">
                  <a:extLst>
                    <a:ext uri="{9D8B030D-6E8A-4147-A177-3AD203B41FA5}">
                      <a16:colId xmlns:a16="http://schemas.microsoft.com/office/drawing/2014/main" val="2701196135"/>
                    </a:ext>
                  </a:extLst>
                </a:gridCol>
                <a:gridCol w="1179170">
                  <a:extLst>
                    <a:ext uri="{9D8B030D-6E8A-4147-A177-3AD203B41FA5}">
                      <a16:colId xmlns:a16="http://schemas.microsoft.com/office/drawing/2014/main" val="21570349"/>
                    </a:ext>
                  </a:extLst>
                </a:gridCol>
                <a:gridCol w="1187415">
                  <a:extLst>
                    <a:ext uri="{9D8B030D-6E8A-4147-A177-3AD203B41FA5}">
                      <a16:colId xmlns:a16="http://schemas.microsoft.com/office/drawing/2014/main" val="3936933493"/>
                    </a:ext>
                  </a:extLst>
                </a:gridCol>
              </a:tblGrid>
              <a:tr h="910605">
                <a:tc>
                  <a:txBody>
                    <a:body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nchor="ctr"/>
                </a:tc>
                <a:tc>
                  <a:txBody>
                    <a:bodyPr/>
                    <a:lstStyle/>
                    <a:p>
                      <a:pPr marL="0" marR="0" algn="ctr">
                        <a:lnSpc>
                          <a:spcPct val="107000"/>
                        </a:lnSpc>
                        <a:spcBef>
                          <a:spcPts val="0"/>
                        </a:spcBef>
                        <a:spcAft>
                          <a:spcPts val="0"/>
                        </a:spcAft>
                      </a:pPr>
                      <a:r>
                        <a:rPr lang="en-US" sz="1400">
                          <a:effectLst/>
                        </a:rPr>
                        <a:t>Entire duration of Study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72 hrs </a:t>
                      </a:r>
                      <a:r>
                        <a:rPr lang="en-US" sz="1400" u="sng">
                          <a:effectLst/>
                        </a:rPr>
                        <a:t>prior</a:t>
                      </a:r>
                      <a:r>
                        <a:rPr lang="en-US" sz="1400">
                          <a:effectLst/>
                        </a:rPr>
                        <a:t> to study visits (V2-8a)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72 hrs </a:t>
                      </a:r>
                      <a:r>
                        <a:rPr lang="en-US" sz="1400" u="sng">
                          <a:effectLst/>
                        </a:rPr>
                        <a:t>after</a:t>
                      </a:r>
                      <a:r>
                        <a:rPr lang="en-US" sz="1400">
                          <a:effectLst/>
                        </a:rPr>
                        <a:t> study visits (V2-8a)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extLst>
                  <a:ext uri="{0D108BD9-81ED-4DB2-BD59-A6C34878D82A}">
                    <a16:rowId xmlns:a16="http://schemas.microsoft.com/office/drawing/2014/main" val="548608627"/>
                  </a:ext>
                </a:extLst>
              </a:tr>
              <a:tr h="249477">
                <a:tc>
                  <a:txBody>
                    <a:bodyPr/>
                    <a:lstStyle/>
                    <a:p>
                      <a:pPr marL="0" marR="0" algn="l">
                        <a:lnSpc>
                          <a:spcPct val="107000"/>
                        </a:lnSpc>
                        <a:spcBef>
                          <a:spcPts val="0"/>
                        </a:spcBef>
                        <a:spcAft>
                          <a:spcPts val="0"/>
                        </a:spcAft>
                      </a:pPr>
                      <a:r>
                        <a:rPr lang="en-US" sz="1400">
                          <a:effectLst/>
                        </a:rPr>
                        <a:t>Sexual Practices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extLst>
                  <a:ext uri="{0D108BD9-81ED-4DB2-BD59-A6C34878D82A}">
                    <a16:rowId xmlns:a16="http://schemas.microsoft.com/office/drawing/2014/main" val="585433545"/>
                  </a:ext>
                </a:extLst>
              </a:tr>
              <a:tr h="449330">
                <a:tc>
                  <a:txBody>
                    <a:bodyPr/>
                    <a:lstStyle/>
                    <a:p>
                      <a:pPr marL="45085" marR="0" algn="l">
                        <a:lnSpc>
                          <a:spcPct val="107000"/>
                        </a:lnSpc>
                        <a:spcBef>
                          <a:spcPts val="0"/>
                        </a:spcBef>
                        <a:spcAft>
                          <a:spcPts val="0"/>
                        </a:spcAft>
                      </a:pPr>
                      <a:r>
                        <a:rPr lang="en-US" sz="1400">
                          <a:effectLst/>
                        </a:rPr>
                        <a:t>Inserting any non-study products (including sex toys into the rectum)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extLst>
                  <a:ext uri="{0D108BD9-81ED-4DB2-BD59-A6C34878D82A}">
                    <a16:rowId xmlns:a16="http://schemas.microsoft.com/office/drawing/2014/main" val="4059287380"/>
                  </a:ext>
                </a:extLst>
              </a:tr>
              <a:tr h="249477">
                <a:tc>
                  <a:txBody>
                    <a:bodyPr/>
                    <a:lstStyle/>
                    <a:p>
                      <a:pPr marL="45085" marR="0" algn="l">
                        <a:lnSpc>
                          <a:spcPct val="107000"/>
                        </a:lnSpc>
                        <a:spcBef>
                          <a:spcPts val="0"/>
                        </a:spcBef>
                        <a:spcAft>
                          <a:spcPts val="0"/>
                        </a:spcAft>
                      </a:pPr>
                      <a:r>
                        <a:rPr lang="en-US" sz="1400">
                          <a:effectLst/>
                        </a:rPr>
                        <a:t>Receptive anal intercourse (RAI)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extLst>
                  <a:ext uri="{0D108BD9-81ED-4DB2-BD59-A6C34878D82A}">
                    <a16:rowId xmlns:a16="http://schemas.microsoft.com/office/drawing/2014/main" val="225883109"/>
                  </a:ext>
                </a:extLst>
              </a:tr>
              <a:tr h="249477">
                <a:tc>
                  <a:txBody>
                    <a:bodyPr/>
                    <a:lstStyle/>
                    <a:p>
                      <a:pPr marL="45085" marR="0" algn="l">
                        <a:lnSpc>
                          <a:spcPct val="107000"/>
                        </a:lnSpc>
                        <a:spcBef>
                          <a:spcPts val="0"/>
                        </a:spcBef>
                        <a:spcAft>
                          <a:spcPts val="0"/>
                        </a:spcAft>
                      </a:pPr>
                      <a:r>
                        <a:rPr lang="en-US" sz="1400">
                          <a:effectLst/>
                        </a:rPr>
                        <a:t>Rectal stimulation via fingers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extLst>
                  <a:ext uri="{0D108BD9-81ED-4DB2-BD59-A6C34878D82A}">
                    <a16:rowId xmlns:a16="http://schemas.microsoft.com/office/drawing/2014/main" val="2194075101"/>
                  </a:ext>
                </a:extLst>
              </a:tr>
              <a:tr h="249477">
                <a:tc>
                  <a:txBody>
                    <a:bodyPr/>
                    <a:lstStyle/>
                    <a:p>
                      <a:pPr marL="45085" marR="0" algn="l">
                        <a:lnSpc>
                          <a:spcPct val="107000"/>
                        </a:lnSpc>
                        <a:spcBef>
                          <a:spcPts val="0"/>
                        </a:spcBef>
                        <a:spcAft>
                          <a:spcPts val="0"/>
                        </a:spcAft>
                      </a:pPr>
                      <a:r>
                        <a:rPr lang="en-US" sz="1400">
                          <a:effectLst/>
                        </a:rPr>
                        <a:t>Receptive oral anogenital stimulation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extLst>
                  <a:ext uri="{0D108BD9-81ED-4DB2-BD59-A6C34878D82A}">
                    <a16:rowId xmlns:a16="http://schemas.microsoft.com/office/drawing/2014/main" val="2944493274"/>
                  </a:ext>
                </a:extLst>
              </a:tr>
              <a:tr h="1833155">
                <a:tc>
                  <a:txBody>
                    <a:bodyPr/>
                    <a:lstStyle/>
                    <a:p>
                      <a:pPr marL="45085" marR="0" algn="l">
                        <a:lnSpc>
                          <a:spcPct val="107000"/>
                        </a:lnSpc>
                        <a:spcBef>
                          <a:spcPts val="0"/>
                        </a:spcBef>
                        <a:spcAft>
                          <a:spcPts val="0"/>
                        </a:spcAft>
                      </a:pPr>
                      <a:r>
                        <a:rPr lang="en-US" sz="1400" dirty="0">
                          <a:effectLst/>
                        </a:rPr>
                        <a:t>FOR FEMALES: </a:t>
                      </a:r>
                    </a:p>
                    <a:p>
                      <a:pPr marL="45085" marR="0" algn="l">
                        <a:lnSpc>
                          <a:spcPct val="107000"/>
                        </a:lnSpc>
                        <a:spcBef>
                          <a:spcPts val="0"/>
                        </a:spcBef>
                        <a:spcAft>
                          <a:spcPts val="0"/>
                        </a:spcAft>
                      </a:pPr>
                      <a:r>
                        <a:rPr lang="en-US" sz="1400" dirty="0">
                          <a:effectLst/>
                        </a:rPr>
                        <a:t>Receptive penile-vaginal intercourse or inserting anything in the vagina including:</a:t>
                      </a:r>
                    </a:p>
                    <a:p>
                      <a:pPr marL="342900" marR="0" lvl="0" indent="-342900" algn="l">
                        <a:lnSpc>
                          <a:spcPct val="107000"/>
                        </a:lnSpc>
                        <a:spcBef>
                          <a:spcPts val="0"/>
                        </a:spcBef>
                        <a:spcAft>
                          <a:spcPts val="0"/>
                        </a:spcAft>
                        <a:buFont typeface="Symbol" panose="05050102010706020507" pitchFamily="18" charset="2"/>
                        <a:buChar char=""/>
                      </a:pPr>
                      <a:r>
                        <a:rPr lang="en-US" sz="1400" dirty="0">
                          <a:effectLst/>
                        </a:rPr>
                        <a:t>spermicides,</a:t>
                      </a:r>
                    </a:p>
                    <a:p>
                      <a:pPr marL="342900" marR="0" lvl="0" indent="-342900" algn="l">
                        <a:lnSpc>
                          <a:spcPct val="107000"/>
                        </a:lnSpc>
                        <a:spcBef>
                          <a:spcPts val="0"/>
                        </a:spcBef>
                        <a:spcAft>
                          <a:spcPts val="0"/>
                        </a:spcAft>
                        <a:buFont typeface="Symbol" panose="05050102010706020507" pitchFamily="18" charset="2"/>
                        <a:buChar char=""/>
                      </a:pPr>
                      <a:r>
                        <a:rPr lang="en-US" sz="1400" dirty="0">
                          <a:effectLst/>
                        </a:rPr>
                        <a:t>vaginal medications (including hormones)</a:t>
                      </a:r>
                    </a:p>
                    <a:p>
                      <a:pPr marL="342900" marR="0" lvl="0" indent="-342900" algn="l">
                        <a:lnSpc>
                          <a:spcPct val="107000"/>
                        </a:lnSpc>
                        <a:spcBef>
                          <a:spcPts val="0"/>
                        </a:spcBef>
                        <a:spcAft>
                          <a:spcPts val="0"/>
                        </a:spcAft>
                        <a:buFont typeface="Symbol" panose="05050102010706020507" pitchFamily="18" charset="2"/>
                        <a:buChar char=""/>
                      </a:pPr>
                      <a:r>
                        <a:rPr lang="en-US" sz="1400" dirty="0">
                          <a:effectLst/>
                        </a:rPr>
                        <a:t>vaginal douches, </a:t>
                      </a:r>
                    </a:p>
                    <a:p>
                      <a:pPr marL="342900" marR="0" lvl="0" indent="-342900" algn="l">
                        <a:lnSpc>
                          <a:spcPct val="107000"/>
                        </a:lnSpc>
                        <a:spcBef>
                          <a:spcPts val="0"/>
                        </a:spcBef>
                        <a:spcAft>
                          <a:spcPts val="0"/>
                        </a:spcAft>
                        <a:buFont typeface="Symbol" panose="05050102010706020507" pitchFamily="18" charset="2"/>
                        <a:buChar char=""/>
                      </a:pPr>
                      <a:r>
                        <a:rPr lang="en-US" sz="1400" dirty="0">
                          <a:effectLst/>
                        </a:rPr>
                        <a:t>lubricants and moisturizers, </a:t>
                      </a:r>
                    </a:p>
                    <a:p>
                      <a:pPr marL="342900" marR="0" lvl="0" indent="-342900" algn="l">
                        <a:lnSpc>
                          <a:spcPct val="107000"/>
                        </a:lnSpc>
                        <a:spcBef>
                          <a:spcPts val="0"/>
                        </a:spcBef>
                        <a:spcAft>
                          <a:spcPts val="0"/>
                        </a:spcAft>
                        <a:buFont typeface="Symbol" panose="05050102010706020507" pitchFamily="18" charset="2"/>
                        <a:buChar char=""/>
                      </a:pPr>
                      <a:r>
                        <a:rPr lang="en-US" sz="1400" dirty="0">
                          <a:effectLst/>
                        </a:rPr>
                        <a:t>sex toys (vibrators, dildos, etc.)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433" marR="67433" marT="0" marB="0"/>
                </a:tc>
                <a:extLst>
                  <a:ext uri="{0D108BD9-81ED-4DB2-BD59-A6C34878D82A}">
                    <a16:rowId xmlns:a16="http://schemas.microsoft.com/office/drawing/2014/main" val="3475761668"/>
                  </a:ext>
                </a:extLst>
              </a:tr>
            </a:tbl>
          </a:graphicData>
        </a:graphic>
      </p:graphicFrame>
    </p:spTree>
    <p:extLst>
      <p:ext uri="{BB962C8B-B14F-4D97-AF65-F5344CB8AC3E}">
        <p14:creationId xmlns:p14="http://schemas.microsoft.com/office/powerpoint/2010/main" val="9889441"/>
      </p:ext>
    </p:extLst>
  </p:cSld>
  <p:clrMapOvr>
    <a:masterClrMapping/>
  </p:clrMapOvr>
  <mc:AlternateContent xmlns:mc="http://schemas.openxmlformats.org/markup-compatibility/2006" xmlns:p14="http://schemas.microsoft.com/office/powerpoint/2010/main">
    <mc:Choice Requires="p14">
      <p:transition spd="slow" p14:dur="2000" advTm="75505"/>
    </mc:Choice>
    <mc:Fallback xmlns="">
      <p:transition spd="slow" advTm="755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 Components</a:t>
            </a:r>
          </a:p>
        </p:txBody>
      </p:sp>
      <p:sp>
        <p:nvSpPr>
          <p:cNvPr id="6" name="Content Placeholder 5"/>
          <p:cNvSpPr>
            <a:spLocks noGrp="1"/>
          </p:cNvSpPr>
          <p:nvPr>
            <p:ph sz="half" idx="2"/>
          </p:nvPr>
        </p:nvSpPr>
        <p:spPr>
          <a:xfrm>
            <a:off x="647700" y="2362200"/>
            <a:ext cx="3395472" cy="3995610"/>
          </a:xfrm>
        </p:spPr>
        <p:txBody>
          <a:bodyPr>
            <a:normAutofit/>
          </a:bodyPr>
          <a:lstStyle/>
          <a:p>
            <a:r>
              <a:rPr lang="en-US" dirty="0"/>
              <a:t>Temperature</a:t>
            </a:r>
          </a:p>
          <a:p>
            <a:r>
              <a:rPr lang="en-US" dirty="0"/>
              <a:t>Blood pressure</a:t>
            </a:r>
          </a:p>
          <a:p>
            <a:r>
              <a:rPr lang="en-US" dirty="0"/>
              <a:t>Pulse </a:t>
            </a:r>
          </a:p>
          <a:p>
            <a:r>
              <a:rPr lang="en-US" dirty="0"/>
              <a:t>Respirations</a:t>
            </a:r>
          </a:p>
          <a:p>
            <a:r>
              <a:rPr lang="en-US" dirty="0"/>
              <a:t>Weight</a:t>
            </a:r>
          </a:p>
          <a:p>
            <a:r>
              <a:rPr lang="en-US" dirty="0"/>
              <a:t>General Appearance</a:t>
            </a:r>
          </a:p>
          <a:p>
            <a:pPr marL="285750" indent="-285750"/>
            <a:r>
              <a:rPr lang="en-US" dirty="0"/>
              <a:t>Height</a:t>
            </a:r>
          </a:p>
          <a:p>
            <a:pPr marL="285750" indent="-285750"/>
            <a:r>
              <a:rPr lang="en-US" dirty="0"/>
              <a:t>Waist measurement</a:t>
            </a:r>
          </a:p>
        </p:txBody>
      </p:sp>
      <p:sp>
        <p:nvSpPr>
          <p:cNvPr id="8" name="Content Placeholder 5"/>
          <p:cNvSpPr>
            <a:spLocks noGrp="1"/>
          </p:cNvSpPr>
          <p:nvPr>
            <p:ph sz="quarter" idx="4"/>
          </p:nvPr>
        </p:nvSpPr>
        <p:spPr>
          <a:xfrm>
            <a:off x="5143500" y="2362200"/>
            <a:ext cx="3543300" cy="4876800"/>
          </a:xfrm>
        </p:spPr>
        <p:txBody>
          <a:bodyPr>
            <a:normAutofit/>
          </a:bodyPr>
          <a:lstStyle/>
          <a:p>
            <a:r>
              <a:rPr lang="en-US" dirty="0"/>
              <a:t>Abdomen</a:t>
            </a:r>
          </a:p>
          <a:p>
            <a:r>
              <a:rPr lang="en-US" dirty="0"/>
              <a:t>Lymph nodes</a:t>
            </a:r>
          </a:p>
          <a:p>
            <a:r>
              <a:rPr lang="en-US" dirty="0"/>
              <a:t>HEENT</a:t>
            </a:r>
          </a:p>
          <a:p>
            <a:r>
              <a:rPr lang="en-US" dirty="0"/>
              <a:t>Neck</a:t>
            </a:r>
          </a:p>
          <a:p>
            <a:r>
              <a:rPr lang="en-US" dirty="0"/>
              <a:t>Oral Mucosa</a:t>
            </a:r>
          </a:p>
          <a:p>
            <a:r>
              <a:rPr lang="en-US" dirty="0"/>
              <a:t>Heart</a:t>
            </a:r>
          </a:p>
          <a:p>
            <a:r>
              <a:rPr lang="en-US" dirty="0"/>
              <a:t>Lungs</a:t>
            </a:r>
          </a:p>
          <a:p>
            <a:r>
              <a:rPr lang="en-US" dirty="0"/>
              <a:t>Extremities</a:t>
            </a:r>
          </a:p>
          <a:p>
            <a:r>
              <a:rPr lang="en-US" dirty="0"/>
              <a:t>Neurological</a:t>
            </a:r>
          </a:p>
          <a:p>
            <a:r>
              <a:rPr lang="en-US" dirty="0"/>
              <a:t>Skin</a:t>
            </a:r>
          </a:p>
          <a:p>
            <a:endParaRPr lang="en-US" dirty="0"/>
          </a:p>
        </p:txBody>
      </p:sp>
    </p:spTree>
    <p:custDataLst>
      <p:tags r:id="rId1"/>
    </p:custDataLst>
    <p:extLst>
      <p:ext uri="{BB962C8B-B14F-4D97-AF65-F5344CB8AC3E}">
        <p14:creationId xmlns:p14="http://schemas.microsoft.com/office/powerpoint/2010/main" val="3458628478"/>
      </p:ext>
    </p:extLst>
  </p:cSld>
  <p:clrMapOvr>
    <a:masterClrMapping/>
  </p:clrMapOvr>
  <mc:AlternateContent xmlns:mc="http://schemas.openxmlformats.org/markup-compatibility/2006" xmlns:p14="http://schemas.microsoft.com/office/powerpoint/2010/main">
    <mc:Choice Requires="p14">
      <p:transition spd="slow" p14:dur="2000" advTm="43983"/>
    </mc:Choice>
    <mc:Fallback xmlns="">
      <p:transition spd="slow" advTm="43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6" end="6"/>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500" fill="hold"/>
                                        <p:tgtEl>
                                          <p:spTgt spid="6">
                                            <p:txEl>
                                              <p:pRg st="7" end="7"/>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dir="cw">
                                      <p:cBhvr override="childStyle">
                                        <p:cTn id="12" dur="500" fill="hold"/>
                                        <p:tgtEl>
                                          <p:spTgt spid="8">
                                            <p:txEl>
                                              <p:pRg st="0" end="0"/>
                                            </p:txEl>
                                          </p:spTgt>
                                        </p:tgtEl>
                                        <p:attrNameLst>
                                          <p:attrName>style.color</p:attrName>
                                        </p:attrNameLst>
                                      </p:cBhvr>
                                      <p:to>
                                        <a:schemeClr val="accent2"/>
                                      </p:to>
                                    </p:animClr>
                                  </p:childTnLst>
                                </p:cTn>
                              </p:par>
                              <p:par>
                                <p:cTn id="13" presetID="3" presetClass="emph" presetSubtype="2" fill="hold" grpId="0" nodeType="withEffect">
                                  <p:stCondLst>
                                    <p:cond delay="0"/>
                                  </p:stCondLst>
                                  <p:childTnLst>
                                    <p:animClr clrSpc="rgb" dir="cw">
                                      <p:cBhvr override="childStyle">
                                        <p:cTn id="14" dur="500" fill="hold"/>
                                        <p:tgtEl>
                                          <p:spTgt spid="8">
                                            <p:txEl>
                                              <p:pRg st="1" end="1"/>
                                            </p:txEl>
                                          </p:spTgt>
                                        </p:tgtEl>
                                        <p:attrNameLst>
                                          <p:attrName>style.color</p:attrName>
                                        </p:attrNameLst>
                                      </p:cBhvr>
                                      <p:to>
                                        <a:schemeClr val="accent2"/>
                                      </p:to>
                                    </p:animClr>
                                  </p:childTnLst>
                                </p:cTn>
                              </p:par>
                              <p:par>
                                <p:cTn id="15" presetID="3" presetClass="emph" presetSubtype="2" fill="hold" grpId="0" nodeType="withEffect">
                                  <p:stCondLst>
                                    <p:cond delay="0"/>
                                  </p:stCondLst>
                                  <p:childTnLst>
                                    <p:animClr clrSpc="rgb" dir="cw">
                                      <p:cBhvr override="childStyle">
                                        <p:cTn id="16" dur="500" fill="hold"/>
                                        <p:tgtEl>
                                          <p:spTgt spid="8">
                                            <p:txEl>
                                              <p:pRg st="2" end="2"/>
                                            </p:txEl>
                                          </p:spTgt>
                                        </p:tgtEl>
                                        <p:attrNameLst>
                                          <p:attrName>style.color</p:attrName>
                                        </p:attrNameLst>
                                      </p:cBhvr>
                                      <p:to>
                                        <a:schemeClr val="accent2"/>
                                      </p:to>
                                    </p:animClr>
                                  </p:childTnLst>
                                </p:cTn>
                              </p:par>
                              <p:par>
                                <p:cTn id="17" presetID="3" presetClass="emph" presetSubtype="2" fill="hold" grpId="0" nodeType="withEffect">
                                  <p:stCondLst>
                                    <p:cond delay="0"/>
                                  </p:stCondLst>
                                  <p:childTnLst>
                                    <p:animClr clrSpc="rgb" dir="cw">
                                      <p:cBhvr override="childStyle">
                                        <p:cTn id="18" dur="500" fill="hold"/>
                                        <p:tgtEl>
                                          <p:spTgt spid="8">
                                            <p:txEl>
                                              <p:pRg st="3" end="3"/>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8">
                                            <p:txEl>
                                              <p:pRg st="4" end="4"/>
                                            </p:txEl>
                                          </p:spTgt>
                                        </p:tgtEl>
                                        <p:attrNameLst>
                                          <p:attrName>style.color</p:attrName>
                                        </p:attrNameLst>
                                      </p:cBhvr>
                                      <p:to>
                                        <a:schemeClr val="accent2"/>
                                      </p:to>
                                    </p:animClr>
                                  </p:childTnLst>
                                </p:cTn>
                              </p:par>
                              <p:par>
                                <p:cTn id="23" presetID="3" presetClass="emph" presetSubtype="2" fill="hold" grpId="0" nodeType="withEffect">
                                  <p:stCondLst>
                                    <p:cond delay="0"/>
                                  </p:stCondLst>
                                  <p:childTnLst>
                                    <p:animClr clrSpc="rgb" dir="cw">
                                      <p:cBhvr override="childStyle">
                                        <p:cTn id="24" dur="500" fill="hold"/>
                                        <p:tgtEl>
                                          <p:spTgt spid="8">
                                            <p:txEl>
                                              <p:pRg st="5" end="5"/>
                                            </p:txEl>
                                          </p:spTgt>
                                        </p:tgtEl>
                                        <p:attrNameLst>
                                          <p:attrName>style.color</p:attrName>
                                        </p:attrNameLst>
                                      </p:cBhvr>
                                      <p:to>
                                        <a:schemeClr val="accent2"/>
                                      </p:to>
                                    </p:animClr>
                                  </p:childTnLst>
                                </p:cTn>
                              </p:par>
                              <p:par>
                                <p:cTn id="25" presetID="3" presetClass="emph" presetSubtype="2" fill="hold" grpId="0" nodeType="withEffect">
                                  <p:stCondLst>
                                    <p:cond delay="0"/>
                                  </p:stCondLst>
                                  <p:childTnLst>
                                    <p:animClr clrSpc="rgb" dir="cw">
                                      <p:cBhvr override="childStyle">
                                        <p:cTn id="26" dur="500" fill="hold"/>
                                        <p:tgtEl>
                                          <p:spTgt spid="8">
                                            <p:txEl>
                                              <p:pRg st="6" end="6"/>
                                            </p:txEl>
                                          </p:spTgt>
                                        </p:tgtEl>
                                        <p:attrNameLst>
                                          <p:attrName>style.color</p:attrName>
                                        </p:attrNameLst>
                                      </p:cBhvr>
                                      <p:to>
                                        <a:schemeClr val="accent2"/>
                                      </p:to>
                                    </p:animClr>
                                  </p:childTnLst>
                                </p:cTn>
                              </p:par>
                              <p:par>
                                <p:cTn id="27" presetID="3" presetClass="emph" presetSubtype="2" fill="hold" grpId="0" nodeType="withEffect">
                                  <p:stCondLst>
                                    <p:cond delay="0"/>
                                  </p:stCondLst>
                                  <p:childTnLst>
                                    <p:animClr clrSpc="rgb" dir="cw">
                                      <p:cBhvr override="childStyle">
                                        <p:cTn id="28" dur="500" fill="hold"/>
                                        <p:tgtEl>
                                          <p:spTgt spid="8">
                                            <p:txEl>
                                              <p:pRg st="7" end="7"/>
                                            </p:txEl>
                                          </p:spTgt>
                                        </p:tgtEl>
                                        <p:attrNameLst>
                                          <p:attrName>style.color</p:attrName>
                                        </p:attrNameLst>
                                      </p:cBhvr>
                                      <p:to>
                                        <a:schemeClr val="accent2"/>
                                      </p:to>
                                    </p:animClr>
                                  </p:childTnLst>
                                </p:cTn>
                              </p:par>
                              <p:par>
                                <p:cTn id="29" presetID="3" presetClass="emph" presetSubtype="2" fill="hold" grpId="0" nodeType="withEffect">
                                  <p:stCondLst>
                                    <p:cond delay="0"/>
                                  </p:stCondLst>
                                  <p:childTnLst>
                                    <p:animClr clrSpc="rgb" dir="cw">
                                      <p:cBhvr override="childStyle">
                                        <p:cTn id="30" dur="500" fill="hold"/>
                                        <p:tgtEl>
                                          <p:spTgt spid="8">
                                            <p:txEl>
                                              <p:pRg st="8" end="8"/>
                                            </p:txEl>
                                          </p:spTgt>
                                        </p:tgtEl>
                                        <p:attrNameLst>
                                          <p:attrName>style.color</p:attrName>
                                        </p:attrNameLst>
                                      </p:cBhvr>
                                      <p:to>
                                        <a:schemeClr val="accent2"/>
                                      </p:to>
                                    </p:animClr>
                                  </p:childTnLst>
                                </p:cTn>
                              </p:par>
                              <p:par>
                                <p:cTn id="31" presetID="3" presetClass="emph" presetSubtype="2" fill="hold" grpId="0" nodeType="withEffect">
                                  <p:stCondLst>
                                    <p:cond delay="0"/>
                                  </p:stCondLst>
                                  <p:childTnLst>
                                    <p:animClr clrSpc="rgb" dir="cw">
                                      <p:cBhvr override="childStyle">
                                        <p:cTn id="32" dur="500" fill="hold"/>
                                        <p:tgtEl>
                                          <p:spTgt spid="8">
                                            <p:txEl>
                                              <p:pRg st="9" end="9"/>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538" y="533400"/>
            <a:ext cx="8229600" cy="1143000"/>
          </a:xfrm>
        </p:spPr>
        <p:txBody>
          <a:bodyPr/>
          <a:lstStyle/>
          <a:p>
            <a:r>
              <a:rPr lang="en-US" dirty="0"/>
              <a:t>Pelvic Examination </a:t>
            </a:r>
          </a:p>
        </p:txBody>
      </p:sp>
      <p:sp>
        <p:nvSpPr>
          <p:cNvPr id="4" name="Content Placeholder 3"/>
          <p:cNvSpPr>
            <a:spLocks noGrp="1"/>
          </p:cNvSpPr>
          <p:nvPr>
            <p:ph sz="half" idx="2"/>
          </p:nvPr>
        </p:nvSpPr>
        <p:spPr>
          <a:xfrm>
            <a:off x="685800" y="2514600"/>
            <a:ext cx="7848600" cy="3733800"/>
          </a:xfrm>
        </p:spPr>
        <p:txBody>
          <a:bodyPr>
            <a:normAutofit/>
          </a:bodyPr>
          <a:lstStyle/>
          <a:p>
            <a:r>
              <a:rPr lang="en-US" sz="2000" dirty="0"/>
              <a:t>If indicated</a:t>
            </a:r>
          </a:p>
          <a:p>
            <a:pPr lvl="1"/>
            <a:r>
              <a:rPr lang="en-US" sz="1800" dirty="0">
                <a:solidFill>
                  <a:schemeClr val="tx1"/>
                </a:solidFill>
              </a:rPr>
              <a:t>Including at screening and beyond</a:t>
            </a:r>
          </a:p>
          <a:p>
            <a:endParaRPr lang="en-US" sz="2000" dirty="0"/>
          </a:p>
          <a:p>
            <a:r>
              <a:rPr lang="en-US" sz="2000" dirty="0"/>
              <a:t>Genital bleeding</a:t>
            </a:r>
          </a:p>
          <a:p>
            <a:pPr lvl="1"/>
            <a:r>
              <a:rPr lang="en-US" sz="1800" dirty="0"/>
              <a:t>attempt to avoid pelvic during menses</a:t>
            </a:r>
          </a:p>
          <a:p>
            <a:pPr lvl="1"/>
            <a:r>
              <a:rPr lang="en-US" sz="1800" dirty="0"/>
              <a:t>Mild bleeding secondary to speculum insertion is not an AE</a:t>
            </a:r>
          </a:p>
          <a:p>
            <a:pPr lvl="1"/>
            <a:endParaRPr lang="en-US" sz="1800" dirty="0"/>
          </a:p>
        </p:txBody>
      </p:sp>
    </p:spTree>
    <p:extLst>
      <p:ext uri="{BB962C8B-B14F-4D97-AF65-F5344CB8AC3E}">
        <p14:creationId xmlns:p14="http://schemas.microsoft.com/office/powerpoint/2010/main" val="2077090799"/>
      </p:ext>
    </p:extLst>
  </p:cSld>
  <p:clrMapOvr>
    <a:masterClrMapping/>
  </p:clrMapOvr>
  <mc:AlternateContent xmlns:mc="http://schemas.openxmlformats.org/markup-compatibility/2006" xmlns:p14="http://schemas.microsoft.com/office/powerpoint/2010/main">
    <mc:Choice Requires="p14">
      <p:transition spd="slow" p14:dur="2000" advTm="46855"/>
    </mc:Choice>
    <mc:Fallback xmlns="">
      <p:transition spd="slow" advTm="468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lstStyle/>
          <a:p>
            <a:r>
              <a:rPr lang="en-US" dirty="0"/>
              <a:t>Pelvic Exam Terminology</a:t>
            </a:r>
          </a:p>
        </p:txBody>
      </p:sp>
      <p:sp>
        <p:nvSpPr>
          <p:cNvPr id="4" name="Content Placeholder 3"/>
          <p:cNvSpPr>
            <a:spLocks noGrp="1"/>
          </p:cNvSpPr>
          <p:nvPr>
            <p:ph idx="1"/>
          </p:nvPr>
        </p:nvSpPr>
        <p:spPr>
          <a:xfrm>
            <a:off x="864382" y="2489200"/>
            <a:ext cx="7898618" cy="3530600"/>
          </a:xfrm>
        </p:spPr>
        <p:txBody>
          <a:bodyPr>
            <a:normAutofit/>
          </a:bodyPr>
          <a:lstStyle/>
          <a:p>
            <a:r>
              <a:rPr lang="en-US" sz="2400" dirty="0"/>
              <a:t>Use terms from the Pelvic Exam CRF or FGGT</a:t>
            </a:r>
          </a:p>
          <a:p>
            <a:r>
              <a:rPr lang="en-US" sz="2400" dirty="0"/>
              <a:t>Use routine QC/QA opportunities to help ensure consistency of terminology across staff and exams</a:t>
            </a:r>
          </a:p>
          <a:p>
            <a:r>
              <a:rPr lang="en-US" sz="2400" dirty="0"/>
              <a:t>Common Pelvic Finding Terms: </a:t>
            </a:r>
          </a:p>
          <a:p>
            <a:pPr lvl="1"/>
            <a:r>
              <a:rPr lang="en-US" sz="2000" dirty="0"/>
              <a:t>Erythema, Edema, </a:t>
            </a:r>
            <a:r>
              <a:rPr lang="en-US" sz="2000" dirty="0" err="1"/>
              <a:t>Petechiae</a:t>
            </a:r>
            <a:r>
              <a:rPr lang="en-US" sz="2000" dirty="0"/>
              <a:t>, Ecchymosis, Peeling, Ulceration, Abrasion and Laceration</a:t>
            </a:r>
          </a:p>
          <a:p>
            <a:endParaRPr lang="en-US" dirty="0"/>
          </a:p>
        </p:txBody>
      </p:sp>
    </p:spTree>
    <p:extLst>
      <p:ext uri="{BB962C8B-B14F-4D97-AF65-F5344CB8AC3E}">
        <p14:creationId xmlns:p14="http://schemas.microsoft.com/office/powerpoint/2010/main" val="3673891168"/>
      </p:ext>
    </p:extLst>
  </p:cSld>
  <p:clrMapOvr>
    <a:masterClrMapping/>
  </p:clrMapOvr>
  <mc:AlternateContent xmlns:mc="http://schemas.openxmlformats.org/markup-compatibility/2006" xmlns:p14="http://schemas.microsoft.com/office/powerpoint/2010/main">
    <mc:Choice Requires="p14">
      <p:transition spd="slow" p14:dur="2000" advTm="40535"/>
    </mc:Choice>
    <mc:Fallback xmlns="">
      <p:transition spd="slow" advTm="405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Pelvic Exam Technique</a:t>
            </a:r>
          </a:p>
        </p:txBody>
      </p:sp>
      <p:sp>
        <p:nvSpPr>
          <p:cNvPr id="3" name="Content Placeholder 2"/>
          <p:cNvSpPr>
            <a:spLocks noGrp="1"/>
          </p:cNvSpPr>
          <p:nvPr>
            <p:ph idx="1"/>
          </p:nvPr>
        </p:nvSpPr>
        <p:spPr>
          <a:xfrm>
            <a:off x="457200" y="2209800"/>
            <a:ext cx="8229600" cy="5181600"/>
          </a:xfrm>
        </p:spPr>
        <p:txBody>
          <a:bodyPr>
            <a:normAutofit/>
          </a:bodyPr>
          <a:lstStyle/>
          <a:p>
            <a:r>
              <a:rPr lang="en-US" sz="2300" dirty="0"/>
              <a:t>Naked eye examination – external genitalia</a:t>
            </a:r>
          </a:p>
          <a:p>
            <a:pPr lvl="1"/>
            <a:r>
              <a:rPr lang="en-US" sz="2300" dirty="0"/>
              <a:t>Palpate for inguinal lymphadenopathy</a:t>
            </a:r>
          </a:p>
          <a:p>
            <a:pPr lvl="1"/>
            <a:r>
              <a:rPr lang="en-US" sz="2300" dirty="0"/>
              <a:t>Do NOT insert the speculum before examining the external genitalia</a:t>
            </a:r>
          </a:p>
          <a:p>
            <a:r>
              <a:rPr lang="en-US" sz="2300" dirty="0"/>
              <a:t>Cervix and vagina – internal genitalia</a:t>
            </a:r>
          </a:p>
          <a:p>
            <a:pPr lvl="1"/>
            <a:r>
              <a:rPr lang="en-US" sz="2300" dirty="0"/>
              <a:t>Warm water speculum lubrication only</a:t>
            </a:r>
          </a:p>
          <a:p>
            <a:pPr lvl="1"/>
            <a:r>
              <a:rPr lang="en-US" sz="2300" dirty="0"/>
              <a:t>If cervix is poorly visualized, withdraw speculum conduct internal exam to establish position of the cervix and then re-insert the speculum</a:t>
            </a:r>
          </a:p>
          <a:p>
            <a:pPr marL="402336" lvl="1" indent="0">
              <a:buNone/>
            </a:pPr>
            <a:endParaRPr lang="en-US" sz="2600" dirty="0"/>
          </a:p>
        </p:txBody>
      </p:sp>
    </p:spTree>
    <p:extLst>
      <p:ext uri="{BB962C8B-B14F-4D97-AF65-F5344CB8AC3E}">
        <p14:creationId xmlns:p14="http://schemas.microsoft.com/office/powerpoint/2010/main" val="145272831"/>
      </p:ext>
    </p:extLst>
  </p:cSld>
  <p:clrMapOvr>
    <a:masterClrMapping/>
  </p:clrMapOvr>
  <mc:AlternateContent xmlns:mc="http://schemas.openxmlformats.org/markup-compatibility/2006" xmlns:p14="http://schemas.microsoft.com/office/powerpoint/2010/main">
    <mc:Choice Requires="p14">
      <p:transition spd="slow" p14:dur="2000" advTm="59482"/>
    </mc:Choice>
    <mc:Fallback xmlns="">
      <p:transition spd="slow" advTm="5948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Pelvic Exam Technique</a:t>
            </a:r>
          </a:p>
        </p:txBody>
      </p:sp>
      <p:sp>
        <p:nvSpPr>
          <p:cNvPr id="3" name="Content Placeholder 2"/>
          <p:cNvSpPr>
            <a:spLocks noGrp="1"/>
          </p:cNvSpPr>
          <p:nvPr>
            <p:ph idx="1"/>
          </p:nvPr>
        </p:nvSpPr>
        <p:spPr>
          <a:xfrm>
            <a:off x="457200" y="2209800"/>
            <a:ext cx="8229600" cy="5181600"/>
          </a:xfrm>
        </p:spPr>
        <p:txBody>
          <a:bodyPr>
            <a:normAutofit/>
          </a:bodyPr>
          <a:lstStyle/>
          <a:p>
            <a:r>
              <a:rPr lang="en-US" sz="2300" dirty="0"/>
              <a:t>Remove visual obstruction (mucus, etc.)</a:t>
            </a:r>
          </a:p>
          <a:p>
            <a:pPr lvl="1"/>
            <a:r>
              <a:rPr lang="en-US" sz="2400" dirty="0"/>
              <a:t>Gentle dabbing saline-moistened swab</a:t>
            </a:r>
          </a:p>
          <a:p>
            <a:pPr lvl="1"/>
            <a:r>
              <a:rPr lang="en-US" sz="2400" dirty="0"/>
              <a:t>Avoid local trauma/bleeding</a:t>
            </a:r>
          </a:p>
          <a:p>
            <a:r>
              <a:rPr lang="en-US" sz="2300" dirty="0"/>
              <a:t>Bimanual exam – when clinically indicated</a:t>
            </a:r>
          </a:p>
          <a:p>
            <a:r>
              <a:rPr lang="en-US" sz="2300" dirty="0"/>
              <a:t>Vaginal fluid samples are blindly collected (despite if pelvic is performed)</a:t>
            </a:r>
            <a:endParaRPr lang="en-US" sz="2400" dirty="0"/>
          </a:p>
          <a:p>
            <a:pPr lvl="1"/>
            <a:endParaRPr lang="en-US" sz="2100" dirty="0"/>
          </a:p>
        </p:txBody>
      </p:sp>
    </p:spTree>
    <p:extLst>
      <p:ext uri="{BB962C8B-B14F-4D97-AF65-F5344CB8AC3E}">
        <p14:creationId xmlns:p14="http://schemas.microsoft.com/office/powerpoint/2010/main" val="422873956"/>
      </p:ext>
    </p:extLst>
  </p:cSld>
  <p:clrMapOvr>
    <a:masterClrMapping/>
  </p:clrMapOvr>
  <mc:AlternateContent xmlns:mc="http://schemas.openxmlformats.org/markup-compatibility/2006" xmlns:p14="http://schemas.microsoft.com/office/powerpoint/2010/main">
    <mc:Choice Requires="p14">
      <p:transition spd="slow" p14:dur="2000" advTm="41126"/>
    </mc:Choice>
    <mc:Fallback xmlns="">
      <p:transition spd="slow" advTm="411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Pelvic Exam Findings</a:t>
            </a:r>
          </a:p>
        </p:txBody>
      </p:sp>
      <p:sp>
        <p:nvSpPr>
          <p:cNvPr id="3" name="Content Placeholder 2"/>
          <p:cNvSpPr>
            <a:spLocks noGrp="1"/>
          </p:cNvSpPr>
          <p:nvPr>
            <p:ph idx="1"/>
          </p:nvPr>
        </p:nvSpPr>
        <p:spPr>
          <a:xfrm>
            <a:off x="457200" y="2209800"/>
            <a:ext cx="8229600" cy="5181600"/>
          </a:xfrm>
        </p:spPr>
        <p:txBody>
          <a:bodyPr>
            <a:normAutofit/>
          </a:bodyPr>
          <a:lstStyle/>
          <a:p>
            <a:r>
              <a:rPr lang="en-US" sz="2300" dirty="0"/>
              <a:t>NORMAL</a:t>
            </a:r>
          </a:p>
          <a:p>
            <a:pPr lvl="1"/>
            <a:r>
              <a:rPr lang="en-US" sz="1800" dirty="0"/>
              <a:t>Gland openings</a:t>
            </a:r>
          </a:p>
          <a:p>
            <a:pPr lvl="1"/>
            <a:r>
              <a:rPr lang="en-US" sz="1800" dirty="0" err="1"/>
              <a:t>Nabothian</a:t>
            </a:r>
            <a:r>
              <a:rPr lang="en-US" sz="1800" dirty="0"/>
              <a:t> cysts</a:t>
            </a:r>
          </a:p>
          <a:p>
            <a:pPr lvl="1"/>
            <a:r>
              <a:rPr lang="en-US" sz="1800" dirty="0"/>
              <a:t>Mucus retention cysts</a:t>
            </a:r>
          </a:p>
          <a:p>
            <a:pPr lvl="1"/>
            <a:r>
              <a:rPr lang="en-US" sz="1800" dirty="0"/>
              <a:t>Gartner’s duct cysts</a:t>
            </a:r>
          </a:p>
          <a:p>
            <a:pPr lvl="1"/>
            <a:r>
              <a:rPr lang="en-US" sz="1800" dirty="0"/>
              <a:t>Blood vessel changes other than disruption</a:t>
            </a:r>
          </a:p>
          <a:p>
            <a:pPr lvl="1"/>
            <a:r>
              <a:rPr lang="en-US" sz="1800" dirty="0"/>
              <a:t>Skin tags</a:t>
            </a:r>
          </a:p>
          <a:p>
            <a:pPr lvl="1"/>
            <a:r>
              <a:rPr lang="en-US" sz="1800" dirty="0"/>
              <a:t>Scars</a:t>
            </a:r>
          </a:p>
          <a:p>
            <a:pPr lvl="1"/>
            <a:r>
              <a:rPr lang="en-US" sz="1800" dirty="0"/>
              <a:t>Cervical ectopy</a:t>
            </a:r>
          </a:p>
          <a:p>
            <a:pPr lvl="1"/>
            <a:r>
              <a:rPr lang="en-US" sz="1800" dirty="0"/>
              <a:t>IUCD strings </a:t>
            </a:r>
          </a:p>
          <a:p>
            <a:pPr lvl="1"/>
            <a:r>
              <a:rPr lang="en-US" sz="1800" dirty="0"/>
              <a:t>Some (scant) bleeding from speculum insertion/removal or biopsy </a:t>
            </a:r>
          </a:p>
        </p:txBody>
      </p:sp>
    </p:spTree>
    <p:extLst>
      <p:ext uri="{BB962C8B-B14F-4D97-AF65-F5344CB8AC3E}">
        <p14:creationId xmlns:p14="http://schemas.microsoft.com/office/powerpoint/2010/main" val="1264135918"/>
      </p:ext>
    </p:extLst>
  </p:cSld>
  <p:clrMapOvr>
    <a:masterClrMapping/>
  </p:clrMapOvr>
  <mc:AlternateContent xmlns:mc="http://schemas.openxmlformats.org/markup-compatibility/2006" xmlns:p14="http://schemas.microsoft.com/office/powerpoint/2010/main">
    <mc:Choice Requires="p14">
      <p:transition spd="slow" p14:dur="2000" advTm="34660"/>
    </mc:Choice>
    <mc:Fallback xmlns="">
      <p:transition spd="slow" advTm="3466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8.4|1.8|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3DD90FC4DDB47850D210F5A816319" ma:contentTypeVersion="" ma:contentTypeDescription="Create a new document." ma:contentTypeScope="" ma:versionID="e2951d219e550e2a2a9ac89617c4f55d">
  <xsd:schema xmlns:xsd="http://www.w3.org/2001/XMLSchema" xmlns:xs="http://www.w3.org/2001/XMLSchema" xmlns:p="http://schemas.microsoft.com/office/2006/metadata/properties" xmlns:ns2="975598FC-0B43-447B-B2FC-07CD0CEDA6BA" xmlns:ns3="975598fc-0b43-447b-b2fc-07cd0ceda6ba" targetNamespace="http://schemas.microsoft.com/office/2006/metadata/properties" ma:root="true" ma:fieldsID="cf626fbe08640bb730b145a794abe752" ns2:_="" ns3:_="">
    <xsd:import namespace="975598FC-0B43-447B-B2FC-07CD0CEDA6BA"/>
    <xsd:import namespace="975598fc-0b43-447b-b2fc-07cd0ceda6ba"/>
    <xsd:element name="properties">
      <xsd:complexType>
        <xsd:sequence>
          <xsd:element name="documentManagement">
            <xsd:complexType>
              <xsd:all>
                <xsd:element ref="ns2:TrainingType" minOccurs="0"/>
                <xsd:element ref="ns2:DocType" minOccurs="0"/>
                <xsd:element ref="ns2:Day" minOccurs="0"/>
                <xsd:element ref="ns2:Statu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598FC-0B43-447B-B2FC-07CD0CEDA6BA" elementFormDefault="qualified">
    <xsd:import namespace="http://schemas.microsoft.com/office/2006/documentManagement/types"/>
    <xsd:import namespace="http://schemas.microsoft.com/office/infopath/2007/PartnerControls"/>
    <xsd:element name="TrainingType" ma:index="8" nillable="true" ma:displayName="TrainingType" ma:format="Dropdown" ma:internalName="TrainingType">
      <xsd:simpleType>
        <xsd:restriction base="dms:Choice">
          <xsd:enumeration value="Study Specific"/>
          <xsd:enumeration value="Refresher"/>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internalName="Day">
      <xsd:simpleType>
        <xsd:restriction base="dms:Text">
          <xsd:maxLength value="255"/>
        </xsd:restriction>
      </xsd:simpleType>
    </xsd:element>
    <xsd:element name="Status" ma:index="11" nillable="true" ma:displayName="Status" ma:list="{E87F1074-72E7-4362-BE01-4DC326FF670D}"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75598fc-0b43-447b-b2fc-07cd0ceda6b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y xmlns="975598FC-0B43-447B-B2FC-07CD0CEDA6BA" xsi:nil="true"/>
    <TrainingType xmlns="975598FC-0B43-447B-B2FC-07CD0CEDA6BA" xsi:nil="true"/>
    <Status xmlns="975598FC-0B43-447B-B2FC-07CD0CEDA6BA" xsi:nil="true"/>
    <DocType xmlns="975598FC-0B43-447B-B2FC-07CD0CEDA6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36BC9-8D62-485A-982A-5D4ED75DA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598FC-0B43-447B-B2FC-07CD0CEDA6BA"/>
    <ds:schemaRef ds:uri="975598fc-0b43-447b-b2fc-07cd0ceda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479184-A9A1-4A79-A3B5-171A6D02F377}">
  <ds:schemaRefs>
    <ds:schemaRef ds:uri="975598FC-0B43-447B-B2FC-07CD0CEDA6BA"/>
    <ds:schemaRef ds:uri="http://purl.org/dc/elements/1.1/"/>
    <ds:schemaRef ds:uri="http://schemas.microsoft.com/office/2006/metadata/properties"/>
    <ds:schemaRef ds:uri="975598fc-0b43-447b-b2fc-07cd0ceda6b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E3FEF9B-DED0-4AE2-85BC-4D10842326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4647</TotalTime>
  <Words>1590</Words>
  <Application>Microsoft Office PowerPoint</Application>
  <PresentationFormat>On-screen Show (4:3)</PresentationFormat>
  <Paragraphs>293</Paragraphs>
  <Slides>33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Symbol</vt:lpstr>
      <vt:lpstr>Times New Roman</vt:lpstr>
      <vt:lpstr>Wingdings 3</vt:lpstr>
      <vt:lpstr>Ion Boardroom</vt:lpstr>
      <vt:lpstr>MTN-037 Safety </vt:lpstr>
      <vt:lpstr>Overview of Topics</vt:lpstr>
      <vt:lpstr>Physical Examination:  Timing and Documentation</vt:lpstr>
      <vt:lpstr>Physical Examination Components</vt:lpstr>
      <vt:lpstr>Pelvic Examination </vt:lpstr>
      <vt:lpstr>Pelvic Exam Terminology</vt:lpstr>
      <vt:lpstr>Pelvic Exam Technique</vt:lpstr>
      <vt:lpstr>Pelvic Exam Technique</vt:lpstr>
      <vt:lpstr>Pelvic Exam Findings</vt:lpstr>
      <vt:lpstr>Pelvic Exam Findings</vt:lpstr>
      <vt:lpstr>Pelvic Exam Findings</vt:lpstr>
      <vt:lpstr>Male Genital Exam</vt:lpstr>
      <vt:lpstr>Anorectal Exams</vt:lpstr>
      <vt:lpstr>Anorectal Biopsies</vt:lpstr>
      <vt:lpstr>Baseline Medical History</vt:lpstr>
      <vt:lpstr>Baseline Medical History Guide</vt:lpstr>
      <vt:lpstr>Baseline Bleeding</vt:lpstr>
      <vt:lpstr>PowerPoint Presentation</vt:lpstr>
      <vt:lpstr>Baseline Medical Conditions</vt:lpstr>
      <vt:lpstr>Follow-up Medical History</vt:lpstr>
      <vt:lpstr>Follow-up Medical History Documentation</vt:lpstr>
      <vt:lpstr>Reporting GU AEs</vt:lpstr>
      <vt:lpstr>STI Evaluations Performed</vt:lpstr>
      <vt:lpstr>Female participants</vt:lpstr>
      <vt:lpstr>Female participants</vt:lpstr>
      <vt:lpstr>UTI</vt:lpstr>
      <vt:lpstr>HIV testing</vt:lpstr>
      <vt:lpstr>HIV Reporting</vt:lpstr>
      <vt:lpstr>Concomitant Medications</vt:lpstr>
      <vt:lpstr>Permanent Product Discontinuation</vt:lpstr>
      <vt:lpstr>Product Holds</vt:lpstr>
      <vt:lpstr>Prohibited Medications </vt:lpstr>
      <vt:lpstr>Prohibited Practices</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Considerations</dc:title>
  <dc:creator>Sherri Johnson (US - DC)</dc:creator>
  <cp:lastModifiedBy>Rachel Scheckter</cp:lastModifiedBy>
  <cp:revision>287</cp:revision>
  <cp:lastPrinted>2013-08-30T12:45:15Z</cp:lastPrinted>
  <dcterms:created xsi:type="dcterms:W3CDTF">2013-08-14T16:33:45Z</dcterms:created>
  <dcterms:modified xsi:type="dcterms:W3CDTF">2018-04-16T12:23:50Z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0x010100E3A3DD90FC4DDB47850D210F5A816319</vt:lpwstr>
  </property>
</Properties>
</file>