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2.xml" ContentType="application/vnd.openxmlformats-officedocument.presentationml.tags+xml"/>
  <Override PartName="/ppt/notesSlides/notesSlide13.xml" ContentType="application/vnd.openxmlformats-officedocument.presentationml.notesSlide+xml"/>
  <Override PartName="/ppt/tags/tag3.xml" ContentType="application/vnd.openxmlformats-officedocument.presentationml.tags+xml"/>
  <Override PartName="/ppt/notesSlides/notesSlide14.xml" ContentType="application/vnd.openxmlformats-officedocument.presentationml.notesSlide+xml"/>
  <Override PartName="/ppt/comments/comment1.xml" ContentType="application/vnd.openxmlformats-officedocument.presentationml.comments+xml"/>
  <Override PartName="/ppt/tags/tag4.xml" ContentType="application/vnd.openxmlformats-officedocument.presentationml.tags+xml"/>
  <Override PartName="/ppt/notesSlides/notesSlide15.xml" ContentType="application/vnd.openxmlformats-officedocument.presentationml.notesSlide+xml"/>
  <Override PartName="/ppt/comments/comment2.xml" ContentType="application/vnd.openxmlformats-officedocument.presentationml.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4"/>
    <p:sldMasterId id="2147483759" r:id="rId5"/>
    <p:sldMasterId id="2147483767" r:id="rId6"/>
    <p:sldMasterId id="2147483775" r:id="rId7"/>
  </p:sldMasterIdLst>
  <p:notesMasterIdLst>
    <p:notesMasterId r:id="rId73"/>
  </p:notesMasterIdLst>
  <p:handoutMasterIdLst>
    <p:handoutMasterId r:id="rId74"/>
  </p:handoutMasterIdLst>
  <p:sldIdLst>
    <p:sldId id="278" r:id="rId8"/>
    <p:sldId id="419" r:id="rId9"/>
    <p:sldId id="462" r:id="rId10"/>
    <p:sldId id="420" r:id="rId11"/>
    <p:sldId id="496" r:id="rId12"/>
    <p:sldId id="423" r:id="rId13"/>
    <p:sldId id="424" r:id="rId14"/>
    <p:sldId id="425" r:id="rId15"/>
    <p:sldId id="429" r:id="rId16"/>
    <p:sldId id="426" r:id="rId17"/>
    <p:sldId id="468" r:id="rId18"/>
    <p:sldId id="463" r:id="rId19"/>
    <p:sldId id="464" r:id="rId20"/>
    <p:sldId id="466" r:id="rId21"/>
    <p:sldId id="467" r:id="rId22"/>
    <p:sldId id="427" r:id="rId23"/>
    <p:sldId id="428" r:id="rId24"/>
    <p:sldId id="497" r:id="rId25"/>
    <p:sldId id="498" r:id="rId26"/>
    <p:sldId id="459" r:id="rId27"/>
    <p:sldId id="499" r:id="rId28"/>
    <p:sldId id="500" r:id="rId29"/>
    <p:sldId id="504" r:id="rId30"/>
    <p:sldId id="503" r:id="rId31"/>
    <p:sldId id="501" r:id="rId32"/>
    <p:sldId id="502" r:id="rId33"/>
    <p:sldId id="442" r:id="rId34"/>
    <p:sldId id="443" r:id="rId35"/>
    <p:sldId id="444" r:id="rId36"/>
    <p:sldId id="445" r:id="rId37"/>
    <p:sldId id="446" r:id="rId38"/>
    <p:sldId id="447" r:id="rId39"/>
    <p:sldId id="452" r:id="rId40"/>
    <p:sldId id="453" r:id="rId41"/>
    <p:sldId id="448" r:id="rId42"/>
    <p:sldId id="449" r:id="rId43"/>
    <p:sldId id="450" r:id="rId44"/>
    <p:sldId id="451" r:id="rId45"/>
    <p:sldId id="469" r:id="rId46"/>
    <p:sldId id="470" r:id="rId47"/>
    <p:sldId id="471" r:id="rId48"/>
    <p:sldId id="472" r:id="rId49"/>
    <p:sldId id="473" r:id="rId50"/>
    <p:sldId id="474" r:id="rId51"/>
    <p:sldId id="475" r:id="rId52"/>
    <p:sldId id="476" r:id="rId53"/>
    <p:sldId id="477" r:id="rId54"/>
    <p:sldId id="478" r:id="rId55"/>
    <p:sldId id="479" r:id="rId56"/>
    <p:sldId id="480" r:id="rId57"/>
    <p:sldId id="481" r:id="rId58"/>
    <p:sldId id="482" r:id="rId59"/>
    <p:sldId id="483" r:id="rId60"/>
    <p:sldId id="484" r:id="rId61"/>
    <p:sldId id="485" r:id="rId62"/>
    <p:sldId id="486" r:id="rId63"/>
    <p:sldId id="487" r:id="rId64"/>
    <p:sldId id="488" r:id="rId65"/>
    <p:sldId id="489" r:id="rId66"/>
    <p:sldId id="490" r:id="rId67"/>
    <p:sldId id="491" r:id="rId68"/>
    <p:sldId id="492" r:id="rId69"/>
    <p:sldId id="493" r:id="rId70"/>
    <p:sldId id="494" r:id="rId71"/>
    <p:sldId id="495" r:id="rId7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ヒラギノ角ゴ Pro W3"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ヒラギノ角ゴ Pro W3"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ヒラギノ角ゴ Pro W3"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ヒラギノ角ゴ Pro W3"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ヒラギノ角ゴ Pro W3"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ヒラギノ角ゴ Pro W3"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ヒラギノ角ゴ Pro W3"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ヒラギノ角ゴ Pro W3"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ヒラギノ角ゴ Pro W3" charset="-128"/>
        <a:cs typeface="+mn-cs"/>
      </a:defRPr>
    </a:lvl9pPr>
  </p:defaultTextStyle>
  <p:extLst>
    <p:ext uri="{EFAFB233-063F-42B5-8137-9DF3F51BA10A}">
      <p15:sldGuideLst xmlns:p15="http://schemas.microsoft.com/office/powerpoint/2012/main">
        <p15:guide id="1" orient="horz" pos="1036">
          <p15:clr>
            <a:srgbClr val="A4A3A4"/>
          </p15:clr>
        </p15:guide>
        <p15:guide id="2" orient="horz" pos="3910">
          <p15:clr>
            <a:srgbClr val="A4A3A4"/>
          </p15:clr>
        </p15:guide>
        <p15:guide id="3" orient="horz" pos="840">
          <p15:clr>
            <a:srgbClr val="A4A3A4"/>
          </p15:clr>
        </p15:guide>
        <p15:guide id="4" orient="horz" pos="4168">
          <p15:clr>
            <a:srgbClr val="A4A3A4"/>
          </p15:clr>
        </p15:guide>
        <p15:guide id="5" pos="5325">
          <p15:clr>
            <a:srgbClr val="A4A3A4"/>
          </p15:clr>
        </p15:guide>
        <p15:guide id="6" pos="1567">
          <p15:clr>
            <a:srgbClr val="A4A3A4"/>
          </p15:clr>
        </p15:guide>
        <p15:guide id="7" pos="899">
          <p15:clr>
            <a:srgbClr val="A4A3A4"/>
          </p15:clr>
        </p15:guide>
        <p15:guide id="8" pos="29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ra McClure" initials="TM" lastIdx="5" clrIdx="0">
    <p:extLst>
      <p:ext uri="{19B8F6BF-5375-455C-9EA6-DF929625EA0E}">
        <p15:presenceInfo xmlns:p15="http://schemas.microsoft.com/office/powerpoint/2012/main" userId="S-1-5-21-3003367119-45151493-406046460-414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3B61"/>
    <a:srgbClr val="18243D"/>
    <a:srgbClr val="6FB433"/>
    <a:srgbClr val="CC006A"/>
    <a:srgbClr val="329F9B"/>
    <a:srgbClr val="5BABEB"/>
    <a:srgbClr val="57B8E5"/>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326" autoAdjust="0"/>
  </p:normalViewPr>
  <p:slideViewPr>
    <p:cSldViewPr snapToGrid="0">
      <p:cViewPr varScale="1">
        <p:scale>
          <a:sx n="96" d="100"/>
          <a:sy n="96" d="100"/>
        </p:scale>
        <p:origin x="1260" y="90"/>
      </p:cViewPr>
      <p:guideLst>
        <p:guide orient="horz" pos="1036"/>
        <p:guide orient="horz" pos="3910"/>
        <p:guide orient="horz" pos="840"/>
        <p:guide orient="horz" pos="4168"/>
        <p:guide pos="5325"/>
        <p:guide pos="1567"/>
        <p:guide pos="899"/>
        <p:guide pos="29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9" d="100"/>
          <a:sy n="89" d="100"/>
        </p:scale>
        <p:origin x="2772"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presProps" Target="presProps.xml"/><Relationship Id="rId7" Type="http://schemas.openxmlformats.org/officeDocument/2006/relationships/slideMaster" Target="slideMasters/slideMaster4.xml"/><Relationship Id="rId71"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handoutMaster" Target="handoutMasters/handoutMaster1.xml"/><Relationship Id="rId79"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slide" Target="slides/slide54.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notesMaster" Target="notesMasters/notesMaster1.xml"/><Relationship Id="rId78"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viewProps" Target="viewProps.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4-05T12:28:57.611" idx="3">
    <p:pos x="3807" y="2379"/>
    <p:text>Missing Pelvic Specimen Storage</p:text>
    <p:extLst>
      <p:ext uri="{C676402C-5697-4E1C-873F-D02D1690AC5C}">
        <p15:threadingInfo xmlns:p15="http://schemas.microsoft.com/office/powerpoint/2012/main" timeZoneBias="240"/>
      </p:ext>
    </p:extLst>
  </p:cm>
  <p:cm authorId="1" dt="2018-04-05T12:29:29.553" idx="4">
    <p:pos x="4007" y="1377"/>
    <p:text>Anorectal Exam and Sigmoidoscopy</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8-04-05T12:29:52.619" idx="5">
    <p:pos x="1972" y="1077"/>
    <p:text>Missing Pregnancy Test Results</p:text>
    <p:extLst>
      <p:ext uri="{C676402C-5697-4E1C-873F-D02D1690AC5C}">
        <p15:threadingInfo xmlns:p15="http://schemas.microsoft.com/office/powerpoint/2012/main" timeZoneBias="24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ea typeface="+mn-ea"/>
                <a:cs typeface="+mn-cs"/>
              </a:defRPr>
            </a:lvl1pPr>
          </a:lstStyle>
          <a:p>
            <a:pPr>
              <a:defRPr/>
            </a:pPr>
            <a:endParaRPr lang="en-US"/>
          </a:p>
        </p:txBody>
      </p:sp>
      <p:sp>
        <p:nvSpPr>
          <p:cNvPr id="27651"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ea typeface="+mn-ea"/>
                <a:cs typeface="+mn-cs"/>
              </a:defRPr>
            </a:lvl1pPr>
          </a:lstStyle>
          <a:p>
            <a:pPr>
              <a:defRPr/>
            </a:pPr>
            <a:endParaRPr lang="en-US"/>
          </a:p>
        </p:txBody>
      </p:sp>
      <p:sp>
        <p:nvSpPr>
          <p:cNvPr id="27652"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ea typeface="+mn-ea"/>
                <a:cs typeface="+mn-cs"/>
              </a:defRPr>
            </a:lvl1pPr>
          </a:lstStyle>
          <a:p>
            <a:pPr>
              <a:defRPr/>
            </a:pPr>
            <a:endParaRPr lang="en-US"/>
          </a:p>
        </p:txBody>
      </p:sp>
      <p:sp>
        <p:nvSpPr>
          <p:cNvPr id="27653"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B6BE37EF-A3E8-431E-8E5B-14EDAF668A3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Times New Roman" charset="0"/>
                <a:ea typeface="ヒラギノ角ゴ Pro W3" charset="0"/>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AD36BBCC-1429-4985-8A78-04379DCB63EE}" type="datetimeFigureOut">
              <a:rPr lang="en-US" altLang="en-US"/>
              <a:pPr>
                <a:defRPr/>
              </a:pPr>
              <a:t>4/5/2018</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Times New Roman" charset="0"/>
                <a:ea typeface="ヒラギノ角ゴ Pro W3" charset="0"/>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F478D4FE-53F0-4D2E-9D96-B0C15A6A749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ヒラギノ角ゴ Pro W3" charset="0"/>
        <a:cs typeface="ヒラギノ角ゴ Pro W3" charset="0"/>
      </a:defRPr>
    </a:lvl1pPr>
    <a:lvl2pPr marL="457200" algn="l" defTabSz="457200" rtl="0" eaLnBrk="0" fontAlgn="base" hangingPunct="0">
      <a:spcBef>
        <a:spcPct val="30000"/>
      </a:spcBef>
      <a:spcAft>
        <a:spcPct val="0"/>
      </a:spcAft>
      <a:defRPr sz="1200" kern="1200">
        <a:solidFill>
          <a:schemeClr val="tx1"/>
        </a:solidFill>
        <a:latin typeface="+mn-lt"/>
        <a:ea typeface="ヒラギノ角ゴ Pro W3" charset="0"/>
        <a:cs typeface="ヒラギノ角ゴ Pro W3" charset="0"/>
      </a:defRPr>
    </a:lvl2pPr>
    <a:lvl3pPr marL="914400" algn="l" defTabSz="457200" rtl="0" eaLnBrk="0" fontAlgn="base" hangingPunct="0">
      <a:spcBef>
        <a:spcPct val="30000"/>
      </a:spcBef>
      <a:spcAft>
        <a:spcPct val="0"/>
      </a:spcAft>
      <a:defRPr sz="1200" kern="1200">
        <a:solidFill>
          <a:schemeClr val="tx1"/>
        </a:solidFill>
        <a:latin typeface="+mn-lt"/>
        <a:ea typeface="ヒラギノ角ゴ Pro W3" charset="0"/>
        <a:cs typeface="ヒラギノ角ゴ Pro W3" charset="0"/>
      </a:defRPr>
    </a:lvl3pPr>
    <a:lvl4pPr marL="1371600" algn="l" defTabSz="457200" rtl="0" eaLnBrk="0" fontAlgn="base" hangingPunct="0">
      <a:spcBef>
        <a:spcPct val="30000"/>
      </a:spcBef>
      <a:spcAft>
        <a:spcPct val="0"/>
      </a:spcAft>
      <a:defRPr sz="1200" kern="1200">
        <a:solidFill>
          <a:schemeClr val="tx1"/>
        </a:solidFill>
        <a:latin typeface="+mn-lt"/>
        <a:ea typeface="ヒラギノ角ゴ Pro W3" charset="0"/>
        <a:cs typeface="ヒラギノ角ゴ Pro W3" charset="0"/>
      </a:defRPr>
    </a:lvl4pPr>
    <a:lvl5pPr marL="1828800" algn="l" defTabSz="457200" rtl="0" eaLnBrk="0" fontAlgn="base" hangingPunct="0">
      <a:spcBef>
        <a:spcPct val="30000"/>
      </a:spcBef>
      <a:spcAft>
        <a:spcPct val="0"/>
      </a:spcAft>
      <a:defRPr sz="1200" kern="1200">
        <a:solidFill>
          <a:schemeClr val="tx1"/>
        </a:solidFill>
        <a:latin typeface="+mn-lt"/>
        <a:ea typeface="ヒラギノ角ゴ Pro W3" charset="0"/>
        <a:cs typeface="ヒラギノ角ゴ Pro W3"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learn.mdsol.com/rave/edc/en/about-task-summaries-in-rave-edc-54820972.html"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Enrollment may be scheduled within</a:t>
            </a:r>
            <a:r>
              <a:rPr lang="en-US" baseline="0" dirty="0"/>
              <a:t> 45 days after initial Screening Visit. </a:t>
            </a:r>
          </a:p>
          <a:p>
            <a:r>
              <a:rPr lang="en-US" baseline="0" dirty="0"/>
              <a:t>Ideally, follow-up visits will occur on the target date. If visit cannot occur on target date, it should be completed within visit window. Some visits have visit windows while others do not. This is due to the timing of the visit (24 hour post dose visits)</a:t>
            </a:r>
          </a:p>
        </p:txBody>
      </p:sp>
      <p:sp>
        <p:nvSpPr>
          <p:cNvPr id="4" name="Slide Number Placeholder 3"/>
          <p:cNvSpPr>
            <a:spLocks noGrp="1"/>
          </p:cNvSpPr>
          <p:nvPr>
            <p:ph type="sldNum" sz="quarter" idx="10"/>
          </p:nvPr>
        </p:nvSpPr>
        <p:spPr/>
        <p:txBody>
          <a:bodyPr/>
          <a:lstStyle/>
          <a:p>
            <a:fld id="{D43EBE4B-BA55-4903-88A2-F431D3BED5CA}" type="slidenum">
              <a:rPr lang="en-US" smtClean="0"/>
              <a:pPr/>
              <a:t>5</a:t>
            </a:fld>
            <a:endParaRPr lang="en-US" dirty="0"/>
          </a:p>
        </p:txBody>
      </p:sp>
    </p:spTree>
    <p:extLst>
      <p:ext uri="{BB962C8B-B14F-4D97-AF65-F5344CB8AC3E}">
        <p14:creationId xmlns:p14="http://schemas.microsoft.com/office/powerpoint/2010/main" val="24116951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Split visits are not allowed for Enrollment.</a:t>
            </a:r>
            <a:r>
              <a:rPr lang="en-US" baseline="0" dirty="0"/>
              <a:t> All lab specimens must be collected on the same day and they cannot be split.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Needed to correlate</a:t>
            </a:r>
            <a:r>
              <a:rPr lang="en-US" baseline="0" dirty="0"/>
              <a:t> data points for analysis purposes</a:t>
            </a:r>
          </a:p>
          <a:p>
            <a:endParaRPr lang="en-US" dirty="0"/>
          </a:p>
        </p:txBody>
      </p:sp>
      <p:sp>
        <p:nvSpPr>
          <p:cNvPr id="4" name="Slide Number Placeholder 3"/>
          <p:cNvSpPr>
            <a:spLocks noGrp="1"/>
          </p:cNvSpPr>
          <p:nvPr>
            <p:ph type="sldNum" sz="quarter" idx="10"/>
          </p:nvPr>
        </p:nvSpPr>
        <p:spPr/>
        <p:txBody>
          <a:bodyPr/>
          <a:lstStyle/>
          <a:p>
            <a:fld id="{D43EBE4B-BA55-4903-88A2-F431D3BED5CA}" type="slidenum">
              <a:rPr lang="en-US" smtClean="0"/>
              <a:pPr/>
              <a:t>14</a:t>
            </a:fld>
            <a:endParaRPr lang="en-US" dirty="0"/>
          </a:p>
        </p:txBody>
      </p:sp>
    </p:spTree>
    <p:extLst>
      <p:ext uri="{BB962C8B-B14F-4D97-AF65-F5344CB8AC3E}">
        <p14:creationId xmlns:p14="http://schemas.microsoft.com/office/powerpoint/2010/main" val="5807506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PTIDs will be generated in</a:t>
            </a:r>
            <a:r>
              <a:rPr lang="en-US" altLang="en-US" baseline="0" dirty="0"/>
              <a:t> Medidata Rave </a:t>
            </a:r>
          </a:p>
          <a:p>
            <a:r>
              <a:rPr lang="en-US" altLang="en-US" baseline="0" dirty="0"/>
              <a:t>Each PTID is unique and assigned to single participant only at a given site (not assigned to any other participant at any site or in any study for which SCHARP is the SDMC. The first 3 digits will refer to the site ID. </a:t>
            </a:r>
            <a:endParaRPr lang="en-US" altLang="en-US" dirty="0"/>
          </a:p>
          <a:p>
            <a:r>
              <a:rPr lang="en-US" altLang="en-US" dirty="0"/>
              <a:t>PTID assignment is defined as completion of an entry on the MTN-033 PTID-Name Linkage Log for a given participant. </a:t>
            </a:r>
            <a:endParaRPr lang="en-US" dirty="0"/>
          </a:p>
        </p:txBody>
      </p:sp>
      <p:sp>
        <p:nvSpPr>
          <p:cNvPr id="4" name="Slide Number Placeholder 3"/>
          <p:cNvSpPr>
            <a:spLocks noGrp="1"/>
          </p:cNvSpPr>
          <p:nvPr>
            <p:ph type="sldNum" sz="quarter" idx="10"/>
          </p:nvPr>
        </p:nvSpPr>
        <p:spPr/>
        <p:txBody>
          <a:bodyPr/>
          <a:lstStyle/>
          <a:p>
            <a:fld id="{58EA83C3-4F95-4190-8379-F5EE4652D91D}" type="slidenum">
              <a:rPr lang="en-US" smtClean="0"/>
              <a:pPr/>
              <a:t>15</a:t>
            </a:fld>
            <a:endParaRPr lang="en-US"/>
          </a:p>
        </p:txBody>
      </p:sp>
    </p:spTree>
    <p:extLst>
      <p:ext uri="{BB962C8B-B14F-4D97-AF65-F5344CB8AC3E}">
        <p14:creationId xmlns:p14="http://schemas.microsoft.com/office/powerpoint/2010/main" val="12607607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altLang="en-US" dirty="0">
                <a:ea typeface="ＭＳ Ｐゴシック" pitchFamily="34" charset="-128"/>
              </a:rPr>
              <a:t>SCHARP will provide an </a:t>
            </a:r>
            <a:r>
              <a:rPr lang="en-GB" altLang="en-US" i="1" dirty="0">
                <a:ea typeface="ＭＳ Ｐゴシック" pitchFamily="34" charset="-128"/>
              </a:rPr>
              <a:t>electronic</a:t>
            </a:r>
            <a:r>
              <a:rPr lang="en-GB" altLang="en-US" dirty="0">
                <a:ea typeface="ＭＳ Ｐゴシック" pitchFamily="34" charset="-128"/>
              </a:rPr>
              <a:t> copy of a site-specific PTID Name Linkage Log to record each participant’s PTID and name. </a:t>
            </a:r>
          </a:p>
          <a:p>
            <a:pPr eaLnBrk="1" hangingPunct="1">
              <a:spcBef>
                <a:spcPct val="0"/>
              </a:spcBef>
            </a:pPr>
            <a:r>
              <a:rPr lang="en-GB" altLang="en-US" dirty="0">
                <a:ea typeface="ＭＳ Ｐゴシック" pitchFamily="34" charset="-128"/>
              </a:rPr>
              <a:t>Information</a:t>
            </a:r>
            <a:r>
              <a:rPr lang="en-GB" altLang="en-US" baseline="0" dirty="0">
                <a:ea typeface="ＭＳ Ｐゴシック" pitchFamily="34" charset="-128"/>
              </a:rPr>
              <a:t> </a:t>
            </a:r>
            <a:r>
              <a:rPr lang="en-GB" altLang="en-US" dirty="0">
                <a:ea typeface="ＭＳ Ｐゴシック" pitchFamily="34" charset="-128"/>
              </a:rPr>
              <a:t>on how to complete this log is specified in your site’s DM SOP.  Again, PTIDs are assigned to a participant using the PTID Name Linkage Log only to those prospective </a:t>
            </a:r>
            <a:r>
              <a:rPr lang="en-GB" altLang="en-US" dirty="0" err="1">
                <a:ea typeface="ＭＳ Ｐゴシック" pitchFamily="34" charset="-128"/>
              </a:rPr>
              <a:t>ppts</a:t>
            </a:r>
            <a:r>
              <a:rPr lang="en-GB" altLang="en-US" dirty="0">
                <a:ea typeface="ＭＳ Ｐゴシック" pitchFamily="34" charset="-128"/>
              </a:rPr>
              <a:t> who complete IC, regardless of whether they </a:t>
            </a:r>
            <a:r>
              <a:rPr lang="en-GB" altLang="en-US" dirty="0" err="1">
                <a:ea typeface="ＭＳ Ｐゴシック" pitchFamily="34" charset="-128"/>
              </a:rPr>
              <a:t>enroll</a:t>
            </a:r>
            <a:r>
              <a:rPr lang="en-GB" altLang="en-US" dirty="0">
                <a:ea typeface="ＭＳ Ｐゴシック" pitchFamily="34" charset="-128"/>
              </a:rPr>
              <a:t> in the study.  </a:t>
            </a:r>
            <a:r>
              <a:rPr lang="en-GB" altLang="en-US" dirty="0" err="1">
                <a:ea typeface="ＭＳ Ｐゴシック" pitchFamily="34" charset="-128"/>
              </a:rPr>
              <a:t>Ppts</a:t>
            </a:r>
            <a:r>
              <a:rPr lang="en-GB" altLang="en-US" dirty="0">
                <a:ea typeface="ＭＳ Ｐゴシック" pitchFamily="34" charset="-128"/>
              </a:rPr>
              <a:t> keep the same PTID even if complete multiple screening attempts. The PTID Name Linkage Log should always be stored in a double-locked area to protect </a:t>
            </a:r>
            <a:r>
              <a:rPr lang="en-GB" altLang="en-US" dirty="0" err="1">
                <a:ea typeface="ＭＳ Ｐゴシック" pitchFamily="34" charset="-128"/>
              </a:rPr>
              <a:t>ppt</a:t>
            </a:r>
            <a:r>
              <a:rPr lang="en-GB" altLang="en-US" dirty="0">
                <a:ea typeface="ＭＳ Ｐゴシック" pitchFamily="34" charset="-128"/>
              </a:rPr>
              <a:t> confidentiality and should be kept separate from </a:t>
            </a:r>
            <a:r>
              <a:rPr lang="en-GB" altLang="en-US" dirty="0" err="1">
                <a:ea typeface="ＭＳ Ｐゴシック" pitchFamily="34" charset="-128"/>
              </a:rPr>
              <a:t>ppt</a:t>
            </a:r>
            <a:r>
              <a:rPr lang="en-GB" altLang="en-US" dirty="0">
                <a:ea typeface="ＭＳ Ｐゴシック" pitchFamily="34" charset="-128"/>
              </a:rPr>
              <a:t> binders. </a:t>
            </a:r>
          </a:p>
          <a:p>
            <a:endParaRPr lang="en-US" dirty="0"/>
          </a:p>
        </p:txBody>
      </p:sp>
      <p:sp>
        <p:nvSpPr>
          <p:cNvPr id="4" name="Slide Number Placeholder 3"/>
          <p:cNvSpPr>
            <a:spLocks noGrp="1"/>
          </p:cNvSpPr>
          <p:nvPr>
            <p:ph type="sldNum" sz="quarter" idx="10"/>
          </p:nvPr>
        </p:nvSpPr>
        <p:spPr/>
        <p:txBody>
          <a:bodyPr/>
          <a:lstStyle/>
          <a:p>
            <a:fld id="{58EA83C3-4F95-4190-8379-F5EE4652D91D}" type="slidenum">
              <a:rPr lang="en-US" smtClean="0"/>
              <a:pPr/>
              <a:t>16</a:t>
            </a:fld>
            <a:endParaRPr lang="en-US"/>
          </a:p>
        </p:txBody>
      </p:sp>
    </p:spTree>
    <p:extLst>
      <p:ext uri="{BB962C8B-B14F-4D97-AF65-F5344CB8AC3E}">
        <p14:creationId xmlns:p14="http://schemas.microsoft.com/office/powerpoint/2010/main" val="33743249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EA83C3-4F95-4190-8379-F5EE4652D91D}" type="slidenum">
              <a:rPr lang="en-US" smtClean="0"/>
              <a:pPr/>
              <a:t>17</a:t>
            </a:fld>
            <a:endParaRPr lang="en-US"/>
          </a:p>
        </p:txBody>
      </p:sp>
    </p:spTree>
    <p:extLst>
      <p:ext uri="{BB962C8B-B14F-4D97-AF65-F5344CB8AC3E}">
        <p14:creationId xmlns:p14="http://schemas.microsoft.com/office/powerpoint/2010/main" val="22515659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EA83C3-4F95-4190-8379-F5EE4652D91D}" type="slidenum">
              <a:rPr lang="en-US" smtClean="0"/>
              <a:pPr/>
              <a:t>18</a:t>
            </a:fld>
            <a:endParaRPr lang="en-US"/>
          </a:p>
        </p:txBody>
      </p:sp>
    </p:spTree>
    <p:extLst>
      <p:ext uri="{BB962C8B-B14F-4D97-AF65-F5344CB8AC3E}">
        <p14:creationId xmlns:p14="http://schemas.microsoft.com/office/powerpoint/2010/main" val="1658779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i="1" dirty="0"/>
          </a:p>
        </p:txBody>
      </p:sp>
      <p:sp>
        <p:nvSpPr>
          <p:cNvPr id="4" name="Slide Number Placeholder 3"/>
          <p:cNvSpPr>
            <a:spLocks noGrp="1"/>
          </p:cNvSpPr>
          <p:nvPr>
            <p:ph type="sldNum" sz="quarter" idx="10"/>
          </p:nvPr>
        </p:nvSpPr>
        <p:spPr/>
        <p:txBody>
          <a:bodyPr/>
          <a:lstStyle/>
          <a:p>
            <a:fld id="{D43EBE4B-BA55-4903-88A2-F431D3BED5CA}" type="slidenum">
              <a:rPr lang="en-US" smtClean="0"/>
              <a:pPr/>
              <a:t>21</a:t>
            </a:fld>
            <a:endParaRPr lang="en-US" dirty="0"/>
          </a:p>
        </p:txBody>
      </p:sp>
    </p:spTree>
    <p:extLst>
      <p:ext uri="{BB962C8B-B14F-4D97-AF65-F5344CB8AC3E}">
        <p14:creationId xmlns:p14="http://schemas.microsoft.com/office/powerpoint/2010/main" val="30630643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3EBE4B-BA55-4903-88A2-F431D3BED5CA}" type="slidenum">
              <a:rPr lang="en-US" smtClean="0"/>
              <a:pPr/>
              <a:t>24</a:t>
            </a:fld>
            <a:endParaRPr lang="en-US" dirty="0"/>
          </a:p>
        </p:txBody>
      </p:sp>
    </p:spTree>
    <p:extLst>
      <p:ext uri="{BB962C8B-B14F-4D97-AF65-F5344CB8AC3E}">
        <p14:creationId xmlns:p14="http://schemas.microsoft.com/office/powerpoint/2010/main" val="28855247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3EBE4B-BA55-4903-88A2-F431D3BED5CA}" type="slidenum">
              <a:rPr lang="en-US" smtClean="0"/>
              <a:pPr/>
              <a:t>26</a:t>
            </a:fld>
            <a:endParaRPr lang="en-US" dirty="0"/>
          </a:p>
        </p:txBody>
      </p:sp>
    </p:spTree>
    <p:extLst>
      <p:ext uri="{BB962C8B-B14F-4D97-AF65-F5344CB8AC3E}">
        <p14:creationId xmlns:p14="http://schemas.microsoft.com/office/powerpoint/2010/main" val="18365675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ヒラギノ角ゴ Pro W3" charset="-128"/>
            </a:endParaRPr>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charset="-128"/>
              </a:defRPr>
            </a:lvl1pPr>
            <a:lvl2pPr marL="728663" indent="-279400">
              <a:defRPr sz="2400">
                <a:solidFill>
                  <a:schemeClr val="tx1"/>
                </a:solidFill>
                <a:latin typeface="Times New Roman" panose="02020603050405020304" pitchFamily="18" charset="0"/>
                <a:ea typeface="ヒラギノ角ゴ Pro W3" charset="-128"/>
              </a:defRPr>
            </a:lvl2pPr>
            <a:lvl3pPr marL="1120775" indent="-223838">
              <a:defRPr sz="2400">
                <a:solidFill>
                  <a:schemeClr val="tx1"/>
                </a:solidFill>
                <a:latin typeface="Times New Roman" panose="02020603050405020304" pitchFamily="18" charset="0"/>
                <a:ea typeface="ヒラギノ角ゴ Pro W3" charset="-128"/>
              </a:defRPr>
            </a:lvl3pPr>
            <a:lvl4pPr marL="1570038" indent="-223838">
              <a:defRPr sz="2400">
                <a:solidFill>
                  <a:schemeClr val="tx1"/>
                </a:solidFill>
                <a:latin typeface="Times New Roman" panose="02020603050405020304" pitchFamily="18" charset="0"/>
                <a:ea typeface="ヒラギノ角ゴ Pro W3" charset="-128"/>
              </a:defRPr>
            </a:lvl4pPr>
            <a:lvl5pPr marL="2017713" indent="-223838">
              <a:defRPr sz="2400">
                <a:solidFill>
                  <a:schemeClr val="tx1"/>
                </a:solidFill>
                <a:latin typeface="Times New Roman" panose="02020603050405020304" pitchFamily="18" charset="0"/>
                <a:ea typeface="ヒラギノ角ゴ Pro W3" charset="-128"/>
              </a:defRPr>
            </a:lvl5pPr>
            <a:lvl6pPr marL="2474913" indent="-223838"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6pPr>
            <a:lvl7pPr marL="2932113" indent="-223838"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7pPr>
            <a:lvl8pPr marL="3389313" indent="-223838"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8pPr>
            <a:lvl9pPr marL="3846513" indent="-223838"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9pPr>
          </a:lstStyle>
          <a:p>
            <a:fld id="{7D23AFBD-CE65-4AC2-A516-FAF96F7ADB26}" type="slidenum">
              <a:rPr lang="en-US" altLang="en-US" sz="1200" smtClean="0"/>
              <a:pPr/>
              <a:t>27</a:t>
            </a:fld>
            <a:endParaRPr lang="en-US" altLang="en-US" sz="1200"/>
          </a:p>
        </p:txBody>
      </p:sp>
    </p:spTree>
    <p:extLst>
      <p:ext uri="{BB962C8B-B14F-4D97-AF65-F5344CB8AC3E}">
        <p14:creationId xmlns:p14="http://schemas.microsoft.com/office/powerpoint/2010/main" val="37710872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ヒラギノ角ゴ Pro W3" charset="-128"/>
              </a:rPr>
              <a:t>Transition to discussing reports and data quality. </a:t>
            </a:r>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charset="-128"/>
              </a:defRPr>
            </a:lvl1pPr>
            <a:lvl2pPr marL="742950" indent="-285750">
              <a:defRPr sz="2400">
                <a:solidFill>
                  <a:schemeClr val="tx1"/>
                </a:solidFill>
                <a:latin typeface="Times New Roman" panose="02020603050405020304" pitchFamily="18" charset="0"/>
                <a:ea typeface="ヒラギノ角ゴ Pro W3" charset="-128"/>
              </a:defRPr>
            </a:lvl2pPr>
            <a:lvl3pPr marL="1143000" indent="-228600">
              <a:defRPr sz="2400">
                <a:solidFill>
                  <a:schemeClr val="tx1"/>
                </a:solidFill>
                <a:latin typeface="Times New Roman" panose="02020603050405020304" pitchFamily="18" charset="0"/>
                <a:ea typeface="ヒラギノ角ゴ Pro W3" charset="-128"/>
              </a:defRPr>
            </a:lvl3pPr>
            <a:lvl4pPr marL="1600200" indent="-228600">
              <a:defRPr sz="2400">
                <a:solidFill>
                  <a:schemeClr val="tx1"/>
                </a:solidFill>
                <a:latin typeface="Times New Roman" panose="02020603050405020304" pitchFamily="18" charset="0"/>
                <a:ea typeface="ヒラギノ角ゴ Pro W3" charset="-128"/>
              </a:defRPr>
            </a:lvl4pPr>
            <a:lvl5pPr marL="2057400" indent="-228600">
              <a:defRPr sz="2400">
                <a:solidFill>
                  <a:schemeClr val="tx1"/>
                </a:solidFill>
                <a:latin typeface="Times New Roman" panose="02020603050405020304"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9pPr>
          </a:lstStyle>
          <a:p>
            <a:fld id="{97847BEA-E145-43C8-9676-8BA0BF886CC2}" type="slidenum">
              <a:rPr lang="en-US" altLang="en-US" sz="1200" smtClean="0"/>
              <a:pPr/>
              <a:t>28</a:t>
            </a:fld>
            <a:endParaRPr lang="en-US" altLang="en-US" sz="1200"/>
          </a:p>
        </p:txBody>
      </p:sp>
    </p:spTree>
    <p:extLst>
      <p:ext uri="{BB962C8B-B14F-4D97-AF65-F5344CB8AC3E}">
        <p14:creationId xmlns:p14="http://schemas.microsoft.com/office/powerpoint/2010/main" val="3063689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cs typeface="Arial" pitchFamily="34" charset="0"/>
              </a:rPr>
              <a:t>Visit Codes are used t</a:t>
            </a:r>
            <a:r>
              <a:rPr lang="en-US" sz="1200" dirty="0">
                <a:solidFill>
                  <a:schemeClr val="tx1"/>
                </a:solidFill>
                <a:cs typeface="Arial" pitchFamily="34" charset="0"/>
              </a:rPr>
              <a:t>o indicate at which point in a </a:t>
            </a:r>
            <a:r>
              <a:rPr lang="en-US" sz="1200" dirty="0" err="1">
                <a:solidFill>
                  <a:schemeClr val="tx1"/>
                </a:solidFill>
                <a:cs typeface="Arial" pitchFamily="34" charset="0"/>
              </a:rPr>
              <a:t>ppt’s</a:t>
            </a:r>
            <a:r>
              <a:rPr lang="en-US" sz="1200" dirty="0">
                <a:solidFill>
                  <a:schemeClr val="tx1"/>
                </a:solidFill>
                <a:cs typeface="Arial" pitchFamily="34" charset="0"/>
              </a:rPr>
              <a:t> trial participation an event occurred</a:t>
            </a:r>
          </a:p>
          <a:p>
            <a:r>
              <a:rPr lang="en-US" dirty="0"/>
              <a:t>Do not need to enter</a:t>
            </a:r>
            <a:r>
              <a:rPr lang="en-US" baseline="0" dirty="0"/>
              <a:t> visit code on </a:t>
            </a:r>
            <a:r>
              <a:rPr lang="en-US" baseline="0" dirty="0" err="1"/>
              <a:t>eCRFs</a:t>
            </a:r>
            <a:r>
              <a:rPr lang="en-US" baseline="0" dirty="0"/>
              <a:t> as the forms for a given visit are within the pre-defined study visit folder. </a:t>
            </a:r>
            <a:endParaRPr lang="en-US" sz="1200" dirty="0">
              <a:cs typeface="Arial" pitchFamily="34" charset="0"/>
            </a:endParaRPr>
          </a:p>
          <a:p>
            <a:pPr>
              <a:lnSpc>
                <a:spcPct val="90000"/>
              </a:lnSpc>
            </a:pPr>
            <a:r>
              <a:rPr lang="en-US" sz="1200" dirty="0"/>
              <a:t>If an early termination visit is conducted, the </a:t>
            </a:r>
            <a:r>
              <a:rPr lang="en-US" sz="1200" u="sng" dirty="0"/>
              <a:t>visit code of the early termination visit will depend on where the participant is at in her visit schedule at the time of early termination.  </a:t>
            </a:r>
            <a:r>
              <a:rPr lang="en-US" sz="1200" u="none" dirty="0"/>
              <a:t>For</a:t>
            </a:r>
            <a:r>
              <a:rPr lang="en-US" sz="1200" u="none" baseline="0" dirty="0"/>
              <a:t> example, if a participant withdraws from the study at Visit 5, his or her early termination will be on that visit date and the visit code of the early termination visit will be 5.0. </a:t>
            </a:r>
            <a:endParaRPr lang="en-US" sz="1200" u="sng" dirty="0"/>
          </a:p>
          <a:p>
            <a:endParaRPr lang="en-US" dirty="0"/>
          </a:p>
        </p:txBody>
      </p:sp>
      <p:sp>
        <p:nvSpPr>
          <p:cNvPr id="4" name="Slide Number Placeholder 3"/>
          <p:cNvSpPr>
            <a:spLocks noGrp="1"/>
          </p:cNvSpPr>
          <p:nvPr>
            <p:ph type="sldNum" sz="quarter" idx="10"/>
          </p:nvPr>
        </p:nvSpPr>
        <p:spPr/>
        <p:txBody>
          <a:bodyPr/>
          <a:lstStyle/>
          <a:p>
            <a:fld id="{03266150-FA26-45B5-BF0B-186B42A09DC9}" type="slidenum">
              <a:rPr lang="en-US" smtClean="0"/>
              <a:t>6</a:t>
            </a:fld>
            <a:endParaRPr lang="en-US"/>
          </a:p>
        </p:txBody>
      </p:sp>
    </p:spTree>
    <p:extLst>
      <p:ext uri="{BB962C8B-B14F-4D97-AF65-F5344CB8AC3E}">
        <p14:creationId xmlns:p14="http://schemas.microsoft.com/office/powerpoint/2010/main" val="42868712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ヒラギノ角ゴ Pro W3" charset="-128"/>
            </a:endParaRPr>
          </a:p>
          <a:p>
            <a:endParaRPr lang="en-US" altLang="en-US">
              <a:ea typeface="ヒラギノ角ゴ Pro W3" charset="-128"/>
            </a:endParaRP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charset="-128"/>
              </a:defRPr>
            </a:lvl1pPr>
            <a:lvl2pPr marL="742950" indent="-285750">
              <a:defRPr sz="2400">
                <a:solidFill>
                  <a:schemeClr val="tx1"/>
                </a:solidFill>
                <a:latin typeface="Times New Roman" panose="02020603050405020304" pitchFamily="18" charset="0"/>
                <a:ea typeface="ヒラギノ角ゴ Pro W3" charset="-128"/>
              </a:defRPr>
            </a:lvl2pPr>
            <a:lvl3pPr marL="1143000" indent="-228600">
              <a:defRPr sz="2400">
                <a:solidFill>
                  <a:schemeClr val="tx1"/>
                </a:solidFill>
                <a:latin typeface="Times New Roman" panose="02020603050405020304" pitchFamily="18" charset="0"/>
                <a:ea typeface="ヒラギノ角ゴ Pro W3" charset="-128"/>
              </a:defRPr>
            </a:lvl3pPr>
            <a:lvl4pPr marL="1600200" indent="-228600">
              <a:defRPr sz="2400">
                <a:solidFill>
                  <a:schemeClr val="tx1"/>
                </a:solidFill>
                <a:latin typeface="Times New Roman" panose="02020603050405020304" pitchFamily="18" charset="0"/>
                <a:ea typeface="ヒラギノ角ゴ Pro W3" charset="-128"/>
              </a:defRPr>
            </a:lvl4pPr>
            <a:lvl5pPr marL="2057400" indent="-228600">
              <a:defRPr sz="2400">
                <a:solidFill>
                  <a:schemeClr val="tx1"/>
                </a:solidFill>
                <a:latin typeface="Times New Roman" panose="02020603050405020304"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9pPr>
          </a:lstStyle>
          <a:p>
            <a:fld id="{00118F96-C2E2-40B1-9639-E6720461C055}" type="slidenum">
              <a:rPr lang="en-US" altLang="en-US" sz="1200"/>
              <a:pPr/>
              <a:t>29</a:t>
            </a:fld>
            <a:endParaRPr lang="en-US" altLang="en-US" sz="1200"/>
          </a:p>
        </p:txBody>
      </p:sp>
    </p:spTree>
    <p:extLst>
      <p:ext uri="{BB962C8B-B14F-4D97-AF65-F5344CB8AC3E}">
        <p14:creationId xmlns:p14="http://schemas.microsoft.com/office/powerpoint/2010/main" val="19122797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ヒラギノ角ゴ Pro W3" charset="-128"/>
            </a:endParaRPr>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charset="-128"/>
              </a:defRPr>
            </a:lvl1pPr>
            <a:lvl2pPr marL="742950" indent="-285750">
              <a:defRPr sz="2400">
                <a:solidFill>
                  <a:schemeClr val="tx1"/>
                </a:solidFill>
                <a:latin typeface="Times New Roman" panose="02020603050405020304" pitchFamily="18" charset="0"/>
                <a:ea typeface="ヒラギノ角ゴ Pro W3" charset="-128"/>
              </a:defRPr>
            </a:lvl2pPr>
            <a:lvl3pPr marL="1143000" indent="-228600">
              <a:defRPr sz="2400">
                <a:solidFill>
                  <a:schemeClr val="tx1"/>
                </a:solidFill>
                <a:latin typeface="Times New Roman" panose="02020603050405020304" pitchFamily="18" charset="0"/>
                <a:ea typeface="ヒラギノ角ゴ Pro W3" charset="-128"/>
              </a:defRPr>
            </a:lvl3pPr>
            <a:lvl4pPr marL="1600200" indent="-228600">
              <a:defRPr sz="2400">
                <a:solidFill>
                  <a:schemeClr val="tx1"/>
                </a:solidFill>
                <a:latin typeface="Times New Roman" panose="02020603050405020304" pitchFamily="18" charset="0"/>
                <a:ea typeface="ヒラギノ角ゴ Pro W3" charset="-128"/>
              </a:defRPr>
            </a:lvl4pPr>
            <a:lvl5pPr marL="2057400" indent="-228600">
              <a:defRPr sz="2400">
                <a:solidFill>
                  <a:schemeClr val="tx1"/>
                </a:solidFill>
                <a:latin typeface="Times New Roman" panose="02020603050405020304"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9pPr>
          </a:lstStyle>
          <a:p>
            <a:fld id="{ABD9BB4D-973A-44C8-AF48-300F187981D7}" type="slidenum">
              <a:rPr lang="en-US" altLang="en-US" sz="1200" smtClean="0"/>
              <a:pPr/>
              <a:t>30</a:t>
            </a:fld>
            <a:endParaRPr lang="en-US" altLang="en-US" sz="1200"/>
          </a:p>
        </p:txBody>
      </p:sp>
    </p:spTree>
    <p:extLst>
      <p:ext uri="{BB962C8B-B14F-4D97-AF65-F5344CB8AC3E}">
        <p14:creationId xmlns:p14="http://schemas.microsoft.com/office/powerpoint/2010/main" val="37408345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ヒラギノ角ゴ Pro W3" charset="-128"/>
              </a:rPr>
              <a:t>Data metrics (QC reports) can be generated with Rave and exported as PDF or excel files. QC reports can be run by site, by participant, by form, by study visit, or by a specific item on an eCRF. Reports for queries generated just by the study Clinical Data Manager or the study monitor can also be generated as well as reports by query status (open, answered, closed, cancelled) or between a specific time period. </a:t>
            </a:r>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charset="-128"/>
              </a:defRPr>
            </a:lvl1pPr>
            <a:lvl2pPr marL="742950" indent="-285750">
              <a:defRPr sz="2400">
                <a:solidFill>
                  <a:schemeClr val="tx1"/>
                </a:solidFill>
                <a:latin typeface="Times New Roman" panose="02020603050405020304" pitchFamily="18" charset="0"/>
                <a:ea typeface="ヒラギノ角ゴ Pro W3" charset="-128"/>
              </a:defRPr>
            </a:lvl2pPr>
            <a:lvl3pPr marL="1143000" indent="-228600">
              <a:defRPr sz="2400">
                <a:solidFill>
                  <a:schemeClr val="tx1"/>
                </a:solidFill>
                <a:latin typeface="Times New Roman" panose="02020603050405020304" pitchFamily="18" charset="0"/>
                <a:ea typeface="ヒラギノ角ゴ Pro W3" charset="-128"/>
              </a:defRPr>
            </a:lvl3pPr>
            <a:lvl4pPr marL="1600200" indent="-228600">
              <a:defRPr sz="2400">
                <a:solidFill>
                  <a:schemeClr val="tx1"/>
                </a:solidFill>
                <a:latin typeface="Times New Roman" panose="02020603050405020304" pitchFamily="18" charset="0"/>
                <a:ea typeface="ヒラギノ角ゴ Pro W3" charset="-128"/>
              </a:defRPr>
            </a:lvl4pPr>
            <a:lvl5pPr marL="2057400" indent="-228600">
              <a:defRPr sz="2400">
                <a:solidFill>
                  <a:schemeClr val="tx1"/>
                </a:solidFill>
                <a:latin typeface="Times New Roman" panose="02020603050405020304"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9pPr>
          </a:lstStyle>
          <a:p>
            <a:fld id="{62DE8DDE-8288-455D-B051-78AECF9B1C94}" type="slidenum">
              <a:rPr lang="en-US" altLang="en-US" sz="1200" smtClean="0"/>
              <a:pPr/>
              <a:t>31</a:t>
            </a:fld>
            <a:endParaRPr lang="en-US" altLang="en-US" sz="1200"/>
          </a:p>
        </p:txBody>
      </p:sp>
    </p:spTree>
    <p:extLst>
      <p:ext uri="{BB962C8B-B14F-4D97-AF65-F5344CB8AC3E}">
        <p14:creationId xmlns:p14="http://schemas.microsoft.com/office/powerpoint/2010/main" val="26592670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ヒラギノ角ゴ Pro W3" charset="-128"/>
            </a:endParaRPr>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charset="-128"/>
              </a:defRPr>
            </a:lvl1pPr>
            <a:lvl2pPr marL="742950" indent="-285750">
              <a:defRPr sz="2400">
                <a:solidFill>
                  <a:schemeClr val="tx1"/>
                </a:solidFill>
                <a:latin typeface="Times New Roman" panose="02020603050405020304" pitchFamily="18" charset="0"/>
                <a:ea typeface="ヒラギノ角ゴ Pro W3" charset="-128"/>
              </a:defRPr>
            </a:lvl2pPr>
            <a:lvl3pPr marL="1143000" indent="-228600">
              <a:defRPr sz="2400">
                <a:solidFill>
                  <a:schemeClr val="tx1"/>
                </a:solidFill>
                <a:latin typeface="Times New Roman" panose="02020603050405020304" pitchFamily="18" charset="0"/>
                <a:ea typeface="ヒラギノ角ゴ Pro W3" charset="-128"/>
              </a:defRPr>
            </a:lvl3pPr>
            <a:lvl4pPr marL="1600200" indent="-228600">
              <a:defRPr sz="2400">
                <a:solidFill>
                  <a:schemeClr val="tx1"/>
                </a:solidFill>
                <a:latin typeface="Times New Roman" panose="02020603050405020304" pitchFamily="18" charset="0"/>
                <a:ea typeface="ヒラギノ角ゴ Pro W3" charset="-128"/>
              </a:defRPr>
            </a:lvl4pPr>
            <a:lvl5pPr marL="2057400" indent="-228600">
              <a:defRPr sz="2400">
                <a:solidFill>
                  <a:schemeClr val="tx1"/>
                </a:solidFill>
                <a:latin typeface="Times New Roman" panose="02020603050405020304"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9pPr>
          </a:lstStyle>
          <a:p>
            <a:fld id="{94A63563-CA6C-401D-A0F1-F51D98AF037A}" type="slidenum">
              <a:rPr lang="en-US" altLang="en-US" sz="1200" smtClean="0"/>
              <a:pPr/>
              <a:t>32</a:t>
            </a:fld>
            <a:endParaRPr lang="en-US" altLang="en-US" sz="1200"/>
          </a:p>
        </p:txBody>
      </p:sp>
    </p:spTree>
    <p:extLst>
      <p:ext uri="{BB962C8B-B14F-4D97-AF65-F5344CB8AC3E}">
        <p14:creationId xmlns:p14="http://schemas.microsoft.com/office/powerpoint/2010/main" val="25051667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ヒラギノ角ゴ Pro W3" charset="-128"/>
              </a:rPr>
              <a:t>PPD monitors can place manual queries for the site to review and address by updating the item in question and or providing a response to the query by providing additional information. SCHARP can also place queries within Rave as a communication tool between SCAHRP and PPD. </a:t>
            </a:r>
          </a:p>
          <a:p>
            <a:endParaRPr lang="en-US" altLang="en-US" dirty="0">
              <a:ea typeface="ヒラギノ角ゴ Pro W3" charset="-128"/>
            </a:endParaRPr>
          </a:p>
          <a:p>
            <a:r>
              <a:rPr lang="en-US" altLang="en-US" dirty="0">
                <a:ea typeface="ヒラギノ角ゴ Pro W3" charset="-128"/>
              </a:rPr>
              <a:t>Typically fields that are reviewed by the PPD monitors include inclusion</a:t>
            </a:r>
            <a:r>
              <a:rPr lang="en-US" altLang="en-US" baseline="0" dirty="0">
                <a:ea typeface="ヒラギノ角ゴ Pro W3" charset="-128"/>
              </a:rPr>
              <a:t> exclusion criteria </a:t>
            </a:r>
            <a:r>
              <a:rPr lang="en-US" altLang="en-US" dirty="0">
                <a:ea typeface="ヒラギノ角ゴ Pro W3" charset="-128"/>
              </a:rPr>
              <a:t>and primary endpoint data. </a:t>
            </a:r>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charset="-128"/>
              </a:defRPr>
            </a:lvl1pPr>
            <a:lvl2pPr marL="742950" indent="-285750">
              <a:defRPr sz="2400">
                <a:solidFill>
                  <a:schemeClr val="tx1"/>
                </a:solidFill>
                <a:latin typeface="Times New Roman" panose="02020603050405020304" pitchFamily="18" charset="0"/>
                <a:ea typeface="ヒラギノ角ゴ Pro W3" charset="-128"/>
              </a:defRPr>
            </a:lvl2pPr>
            <a:lvl3pPr marL="1143000" indent="-228600">
              <a:defRPr sz="2400">
                <a:solidFill>
                  <a:schemeClr val="tx1"/>
                </a:solidFill>
                <a:latin typeface="Times New Roman" panose="02020603050405020304" pitchFamily="18" charset="0"/>
                <a:ea typeface="ヒラギノ角ゴ Pro W3" charset="-128"/>
              </a:defRPr>
            </a:lvl3pPr>
            <a:lvl4pPr marL="1600200" indent="-228600">
              <a:defRPr sz="2400">
                <a:solidFill>
                  <a:schemeClr val="tx1"/>
                </a:solidFill>
                <a:latin typeface="Times New Roman" panose="02020603050405020304" pitchFamily="18" charset="0"/>
                <a:ea typeface="ヒラギノ角ゴ Pro W3" charset="-128"/>
              </a:defRPr>
            </a:lvl4pPr>
            <a:lvl5pPr marL="2057400" indent="-228600">
              <a:defRPr sz="2400">
                <a:solidFill>
                  <a:schemeClr val="tx1"/>
                </a:solidFill>
                <a:latin typeface="Times New Roman" panose="02020603050405020304"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9pPr>
          </a:lstStyle>
          <a:p>
            <a:fld id="{BBFB180F-CDB5-4DDC-8373-8E77AC9F7F0F}" type="slidenum">
              <a:rPr lang="en-US" altLang="en-US" sz="1200" smtClean="0"/>
              <a:pPr/>
              <a:t>33</a:t>
            </a:fld>
            <a:endParaRPr lang="en-US" altLang="en-US" sz="1200"/>
          </a:p>
        </p:txBody>
      </p:sp>
    </p:spTree>
    <p:extLst>
      <p:ext uri="{BB962C8B-B14F-4D97-AF65-F5344CB8AC3E}">
        <p14:creationId xmlns:p14="http://schemas.microsoft.com/office/powerpoint/2010/main" val="36460951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ヒラギノ角ゴ Pro W3" charset="-128"/>
              </a:rPr>
              <a:t>On the bottom left-side of your home page is a Resource Pane with links to relevant information, such as the AE Grading Table, Atlas portal, and MTN page.  The Resource Pane is a core feature in Rave for SCHARP network studies.  This means that some of the links will not be relevant to you.  For example, if you are a MTN site, you will not use the HVTN link.  </a:t>
            </a:r>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charset="-128"/>
              </a:defRPr>
            </a:lvl1pPr>
            <a:lvl2pPr marL="742950" indent="-285750">
              <a:defRPr sz="2400">
                <a:solidFill>
                  <a:schemeClr val="tx1"/>
                </a:solidFill>
                <a:latin typeface="Times New Roman" panose="02020603050405020304" pitchFamily="18" charset="0"/>
                <a:ea typeface="ヒラギノ角ゴ Pro W3" charset="-128"/>
              </a:defRPr>
            </a:lvl2pPr>
            <a:lvl3pPr marL="1143000" indent="-228600">
              <a:defRPr sz="2400">
                <a:solidFill>
                  <a:schemeClr val="tx1"/>
                </a:solidFill>
                <a:latin typeface="Times New Roman" panose="02020603050405020304" pitchFamily="18" charset="0"/>
                <a:ea typeface="ヒラギノ角ゴ Pro W3" charset="-128"/>
              </a:defRPr>
            </a:lvl3pPr>
            <a:lvl4pPr marL="1600200" indent="-228600">
              <a:defRPr sz="2400">
                <a:solidFill>
                  <a:schemeClr val="tx1"/>
                </a:solidFill>
                <a:latin typeface="Times New Roman" panose="02020603050405020304" pitchFamily="18" charset="0"/>
                <a:ea typeface="ヒラギノ角ゴ Pro W3" charset="-128"/>
              </a:defRPr>
            </a:lvl4pPr>
            <a:lvl5pPr marL="2057400" indent="-228600">
              <a:defRPr sz="2400">
                <a:solidFill>
                  <a:schemeClr val="tx1"/>
                </a:solidFill>
                <a:latin typeface="Times New Roman" panose="02020603050405020304"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9pPr>
          </a:lstStyle>
          <a:p>
            <a:fld id="{411FF4AA-44FB-42FD-A507-BC9D86387FE5}" type="slidenum">
              <a:rPr lang="en-US" altLang="en-US" sz="1200" smtClean="0"/>
              <a:pPr/>
              <a:t>34</a:t>
            </a:fld>
            <a:endParaRPr lang="en-US" altLang="en-US" sz="1200"/>
          </a:p>
        </p:txBody>
      </p:sp>
    </p:spTree>
    <p:extLst>
      <p:ext uri="{BB962C8B-B14F-4D97-AF65-F5344CB8AC3E}">
        <p14:creationId xmlns:p14="http://schemas.microsoft.com/office/powerpoint/2010/main" val="3181216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ヒラギノ角ゴ Pro W3" charset="-128"/>
              </a:rPr>
              <a:t>If you click on the Help button on the top right corner of the page, a drop down menu will appear with 4 different help topics to choose form:  Help on this page, Knowledge Space Home, Show me videos, and Help Center.</a:t>
            </a:r>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charset="-128"/>
              </a:defRPr>
            </a:lvl1pPr>
            <a:lvl2pPr marL="742950" indent="-285750">
              <a:defRPr sz="2400">
                <a:solidFill>
                  <a:schemeClr val="tx1"/>
                </a:solidFill>
                <a:latin typeface="Times New Roman" panose="02020603050405020304" pitchFamily="18" charset="0"/>
                <a:ea typeface="ヒラギノ角ゴ Pro W3" charset="-128"/>
              </a:defRPr>
            </a:lvl2pPr>
            <a:lvl3pPr marL="1143000" indent="-228600">
              <a:defRPr sz="2400">
                <a:solidFill>
                  <a:schemeClr val="tx1"/>
                </a:solidFill>
                <a:latin typeface="Times New Roman" panose="02020603050405020304" pitchFamily="18" charset="0"/>
                <a:ea typeface="ヒラギノ角ゴ Pro W3" charset="-128"/>
              </a:defRPr>
            </a:lvl3pPr>
            <a:lvl4pPr marL="1600200" indent="-228600">
              <a:defRPr sz="2400">
                <a:solidFill>
                  <a:schemeClr val="tx1"/>
                </a:solidFill>
                <a:latin typeface="Times New Roman" panose="02020603050405020304" pitchFamily="18" charset="0"/>
                <a:ea typeface="ヒラギノ角ゴ Pro W3" charset="-128"/>
              </a:defRPr>
            </a:lvl4pPr>
            <a:lvl5pPr marL="2057400" indent="-228600">
              <a:defRPr sz="2400">
                <a:solidFill>
                  <a:schemeClr val="tx1"/>
                </a:solidFill>
                <a:latin typeface="Times New Roman" panose="02020603050405020304"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9pPr>
          </a:lstStyle>
          <a:p>
            <a:fld id="{39E3A3F3-AAA2-48D2-8C8B-3AA0E11C38AC}" type="slidenum">
              <a:rPr lang="en-US" altLang="en-US" sz="1200" smtClean="0"/>
              <a:pPr/>
              <a:t>35</a:t>
            </a:fld>
            <a:endParaRPr lang="en-US" altLang="en-US" sz="1200"/>
          </a:p>
        </p:txBody>
      </p:sp>
    </p:spTree>
    <p:extLst>
      <p:ext uri="{BB962C8B-B14F-4D97-AF65-F5344CB8AC3E}">
        <p14:creationId xmlns:p14="http://schemas.microsoft.com/office/powerpoint/2010/main" val="11770654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4400" eaLnBrk="1" hangingPunct="1">
              <a:spcBef>
                <a:spcPct val="0"/>
              </a:spcBef>
            </a:pPr>
            <a:r>
              <a:rPr lang="en-US" altLang="en-US">
                <a:ea typeface="ヒラギノ角ゴ Pro W3" charset="-128"/>
              </a:rPr>
              <a:t>Every page in Rave has a Help button on the top right corner.  If you have a question about content on the page you are on, clicking on the help button will open a new window with help information.   For example, if you click on the help button when on a participant page, the window on this slide will open.  You can click on the links to the right to drill down for more information.  </a:t>
            </a:r>
          </a:p>
          <a:p>
            <a:pPr defTabSz="914400"/>
            <a:endParaRPr lang="en-US" altLang="en-US">
              <a:ea typeface="ヒラギノ角ゴ Pro W3" charset="-128"/>
            </a:endParaRPr>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charset="-128"/>
              </a:defRPr>
            </a:lvl1pPr>
            <a:lvl2pPr marL="742950" indent="-285750">
              <a:defRPr sz="2400">
                <a:solidFill>
                  <a:schemeClr val="tx1"/>
                </a:solidFill>
                <a:latin typeface="Times New Roman" panose="02020603050405020304" pitchFamily="18" charset="0"/>
                <a:ea typeface="ヒラギノ角ゴ Pro W3" charset="-128"/>
              </a:defRPr>
            </a:lvl2pPr>
            <a:lvl3pPr marL="1143000" indent="-228600">
              <a:defRPr sz="2400">
                <a:solidFill>
                  <a:schemeClr val="tx1"/>
                </a:solidFill>
                <a:latin typeface="Times New Roman" panose="02020603050405020304" pitchFamily="18" charset="0"/>
                <a:ea typeface="ヒラギノ角ゴ Pro W3" charset="-128"/>
              </a:defRPr>
            </a:lvl3pPr>
            <a:lvl4pPr marL="1600200" indent="-228600">
              <a:defRPr sz="2400">
                <a:solidFill>
                  <a:schemeClr val="tx1"/>
                </a:solidFill>
                <a:latin typeface="Times New Roman" panose="02020603050405020304" pitchFamily="18" charset="0"/>
                <a:ea typeface="ヒラギノ角ゴ Pro W3" charset="-128"/>
              </a:defRPr>
            </a:lvl4pPr>
            <a:lvl5pPr marL="2057400" indent="-228600">
              <a:defRPr sz="2400">
                <a:solidFill>
                  <a:schemeClr val="tx1"/>
                </a:solidFill>
                <a:latin typeface="Times New Roman" panose="02020603050405020304"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9pPr>
          </a:lstStyle>
          <a:p>
            <a:fld id="{54EC6717-1364-41A8-A33C-073171095F07}" type="slidenum">
              <a:rPr lang="en-US" altLang="en-US" sz="1200" smtClean="0"/>
              <a:pPr/>
              <a:t>36</a:t>
            </a:fld>
            <a:endParaRPr lang="en-US" altLang="en-US" sz="1200"/>
          </a:p>
        </p:txBody>
      </p:sp>
    </p:spTree>
    <p:extLst>
      <p:ext uri="{BB962C8B-B14F-4D97-AF65-F5344CB8AC3E}">
        <p14:creationId xmlns:p14="http://schemas.microsoft.com/office/powerpoint/2010/main" val="30652354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ヒラギノ角ゴ Pro W3" charset="-128"/>
              </a:rPr>
              <a:t>Will post Medidata Rave training slides</a:t>
            </a:r>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charset="-128"/>
              </a:defRPr>
            </a:lvl1pPr>
            <a:lvl2pPr marL="742950" indent="-285750">
              <a:defRPr sz="2400">
                <a:solidFill>
                  <a:schemeClr val="tx1"/>
                </a:solidFill>
                <a:latin typeface="Times New Roman" panose="02020603050405020304" pitchFamily="18" charset="0"/>
                <a:ea typeface="ヒラギノ角ゴ Pro W3" charset="-128"/>
              </a:defRPr>
            </a:lvl2pPr>
            <a:lvl3pPr marL="1143000" indent="-228600">
              <a:defRPr sz="2400">
                <a:solidFill>
                  <a:schemeClr val="tx1"/>
                </a:solidFill>
                <a:latin typeface="Times New Roman" panose="02020603050405020304" pitchFamily="18" charset="0"/>
                <a:ea typeface="ヒラギノ角ゴ Pro W3" charset="-128"/>
              </a:defRPr>
            </a:lvl3pPr>
            <a:lvl4pPr marL="1600200" indent="-228600">
              <a:defRPr sz="2400">
                <a:solidFill>
                  <a:schemeClr val="tx1"/>
                </a:solidFill>
                <a:latin typeface="Times New Roman" panose="02020603050405020304" pitchFamily="18" charset="0"/>
                <a:ea typeface="ヒラギノ角ゴ Pro W3" charset="-128"/>
              </a:defRPr>
            </a:lvl4pPr>
            <a:lvl5pPr marL="2057400" indent="-228600">
              <a:defRPr sz="2400">
                <a:solidFill>
                  <a:schemeClr val="tx1"/>
                </a:solidFill>
                <a:latin typeface="Times New Roman" panose="02020603050405020304"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9pPr>
          </a:lstStyle>
          <a:p>
            <a:fld id="{369B402D-493F-4190-84BA-0CEA4E7CE65D}" type="slidenum">
              <a:rPr lang="en-US" altLang="en-US" sz="1200" smtClean="0"/>
              <a:pPr/>
              <a:t>37</a:t>
            </a:fld>
            <a:endParaRPr lang="en-US" altLang="en-US" sz="1200"/>
          </a:p>
        </p:txBody>
      </p:sp>
    </p:spTree>
    <p:extLst>
      <p:ext uri="{BB962C8B-B14F-4D97-AF65-F5344CB8AC3E}">
        <p14:creationId xmlns:p14="http://schemas.microsoft.com/office/powerpoint/2010/main" val="23392800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ヒラギノ角ゴ Pro W3" charset="-128"/>
            </a:endParaRPr>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charset="-128"/>
              </a:defRPr>
            </a:lvl1pPr>
            <a:lvl2pPr marL="728663" indent="-279400">
              <a:defRPr sz="2400">
                <a:solidFill>
                  <a:schemeClr val="tx1"/>
                </a:solidFill>
                <a:latin typeface="Times New Roman" panose="02020603050405020304" pitchFamily="18" charset="0"/>
                <a:ea typeface="ヒラギノ角ゴ Pro W3" charset="-128"/>
              </a:defRPr>
            </a:lvl2pPr>
            <a:lvl3pPr marL="1120775" indent="-223838">
              <a:defRPr sz="2400">
                <a:solidFill>
                  <a:schemeClr val="tx1"/>
                </a:solidFill>
                <a:latin typeface="Times New Roman" panose="02020603050405020304" pitchFamily="18" charset="0"/>
                <a:ea typeface="ヒラギノ角ゴ Pro W3" charset="-128"/>
              </a:defRPr>
            </a:lvl3pPr>
            <a:lvl4pPr marL="1570038" indent="-223838">
              <a:defRPr sz="2400">
                <a:solidFill>
                  <a:schemeClr val="tx1"/>
                </a:solidFill>
                <a:latin typeface="Times New Roman" panose="02020603050405020304" pitchFamily="18" charset="0"/>
                <a:ea typeface="ヒラギノ角ゴ Pro W3" charset="-128"/>
              </a:defRPr>
            </a:lvl4pPr>
            <a:lvl5pPr marL="2017713" indent="-223838">
              <a:defRPr sz="2400">
                <a:solidFill>
                  <a:schemeClr val="tx1"/>
                </a:solidFill>
                <a:latin typeface="Times New Roman" panose="02020603050405020304" pitchFamily="18" charset="0"/>
                <a:ea typeface="ヒラギノ角ゴ Pro W3" charset="-128"/>
              </a:defRPr>
            </a:lvl5pPr>
            <a:lvl6pPr marL="2474913" indent="-223838"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6pPr>
            <a:lvl7pPr marL="2932113" indent="-223838"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7pPr>
            <a:lvl8pPr marL="3389313" indent="-223838"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8pPr>
            <a:lvl9pPr marL="3846513" indent="-223838"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9pPr>
          </a:lstStyle>
          <a:p>
            <a:fld id="{7D23AFBD-CE65-4AC2-A516-FAF96F7ADB26}" type="slidenum">
              <a:rPr lang="en-US" altLang="en-US" sz="1200" smtClean="0"/>
              <a:pPr/>
              <a:t>38</a:t>
            </a:fld>
            <a:endParaRPr lang="en-US" altLang="en-US" sz="1200"/>
          </a:p>
        </p:txBody>
      </p:sp>
    </p:spTree>
    <p:extLst>
      <p:ext uri="{BB962C8B-B14F-4D97-AF65-F5344CB8AC3E}">
        <p14:creationId xmlns:p14="http://schemas.microsoft.com/office/powerpoint/2010/main" val="76387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3EBE4B-BA55-4903-88A2-F431D3BED5CA}" type="slidenum">
              <a:rPr lang="en-US" smtClean="0"/>
              <a:pPr/>
              <a:t>7</a:t>
            </a:fld>
            <a:endParaRPr lang="en-US" dirty="0"/>
          </a:p>
        </p:txBody>
      </p:sp>
    </p:spTree>
    <p:extLst>
      <p:ext uri="{BB962C8B-B14F-4D97-AF65-F5344CB8AC3E}">
        <p14:creationId xmlns:p14="http://schemas.microsoft.com/office/powerpoint/2010/main" val="14880730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ヒラギノ角ゴ Pro W3" charset="-128"/>
              </a:rPr>
              <a:t>There are two main query types that you will see within Medidata Rave:</a:t>
            </a:r>
          </a:p>
          <a:p>
            <a:endParaRPr lang="en-US" altLang="en-US">
              <a:ea typeface="ヒラギノ角ゴ Pro W3" charset="-128"/>
            </a:endParaRPr>
          </a:p>
          <a:p>
            <a:r>
              <a:rPr lang="en-US" altLang="en-US" b="1">
                <a:ea typeface="ヒラギノ角ゴ Pro W3" charset="-128"/>
              </a:rPr>
              <a:t>System Queries</a:t>
            </a:r>
            <a:r>
              <a:rPr lang="en-US" altLang="en-US">
                <a:ea typeface="ヒラギノ角ゴ Pro W3" charset="-128"/>
              </a:rPr>
              <a:t> – Automatically generated by Rave EDC when there is an issue with submitted data, a required field is left blank, or when a data point does not conform to a pre-configured edit check . In addition to a correction to the form item itself, if needed, a generated query may also require a response within a text box in order to resolve the query. </a:t>
            </a:r>
          </a:p>
          <a:p>
            <a:pPr eaLnBrk="1" hangingPunct="1">
              <a:spcBef>
                <a:spcPct val="0"/>
              </a:spcBef>
            </a:pPr>
            <a:r>
              <a:rPr lang="en-US" altLang="en-US" b="1">
                <a:ea typeface="ヒラギノ角ゴ Pro W3" charset="-128"/>
              </a:rPr>
              <a:t>Manual Queries</a:t>
            </a:r>
            <a:r>
              <a:rPr lang="en-US" altLang="en-US">
                <a:ea typeface="ヒラギノ角ゴ Pro W3" charset="-128"/>
              </a:rPr>
              <a:t> – Opens on a specific form item by a SCHARP DM or site monitor, to site staff for clarification or correction on a submitted item or form.</a:t>
            </a:r>
          </a:p>
          <a:p>
            <a:endParaRPr lang="en-US" altLang="en-US">
              <a:ea typeface="ヒラギノ角ゴ Pro W3" charset="-128"/>
            </a:endParaRPr>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charset="-128"/>
              </a:defRPr>
            </a:lvl1pPr>
            <a:lvl2pPr marL="742950" indent="-285750">
              <a:defRPr sz="2400">
                <a:solidFill>
                  <a:schemeClr val="tx1"/>
                </a:solidFill>
                <a:latin typeface="Times New Roman" panose="02020603050405020304" pitchFamily="18" charset="0"/>
                <a:ea typeface="ヒラギノ角ゴ Pro W3" charset="-128"/>
              </a:defRPr>
            </a:lvl2pPr>
            <a:lvl3pPr marL="1143000" indent="-228600">
              <a:defRPr sz="2400">
                <a:solidFill>
                  <a:schemeClr val="tx1"/>
                </a:solidFill>
                <a:latin typeface="Times New Roman" panose="02020603050405020304" pitchFamily="18" charset="0"/>
                <a:ea typeface="ヒラギノ角ゴ Pro W3" charset="-128"/>
              </a:defRPr>
            </a:lvl3pPr>
            <a:lvl4pPr marL="1600200" indent="-228600">
              <a:defRPr sz="2400">
                <a:solidFill>
                  <a:schemeClr val="tx1"/>
                </a:solidFill>
                <a:latin typeface="Times New Roman" panose="02020603050405020304" pitchFamily="18" charset="0"/>
                <a:ea typeface="ヒラギノ角ゴ Pro W3" charset="-128"/>
              </a:defRPr>
            </a:lvl4pPr>
            <a:lvl5pPr marL="2057400" indent="-228600">
              <a:defRPr sz="2400">
                <a:solidFill>
                  <a:schemeClr val="tx1"/>
                </a:solidFill>
                <a:latin typeface="Times New Roman" panose="02020603050405020304"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9pPr>
          </a:lstStyle>
          <a:p>
            <a:fld id="{0EDE449C-44A5-41E5-B2AE-F7A4AC77DD94}" type="slidenum">
              <a:rPr lang="en-US" altLang="en-US" sz="1200" smtClean="0">
                <a:solidFill>
                  <a:srgbClr val="000000"/>
                </a:solidFill>
                <a:latin typeface="Calibri" panose="020F0502020204030204" pitchFamily="34" charset="0"/>
              </a:rPr>
              <a:pPr/>
              <a:t>39</a:t>
            </a:fld>
            <a:endParaRPr lang="en-US" altLang="en-US" sz="1200">
              <a:solidFill>
                <a:srgbClr val="000000"/>
              </a:solidFill>
              <a:latin typeface="Calibri" panose="020F0502020204030204" pitchFamily="34" charset="0"/>
            </a:endParaRPr>
          </a:p>
        </p:txBody>
      </p:sp>
    </p:spTree>
    <p:extLst>
      <p:ext uri="{BB962C8B-B14F-4D97-AF65-F5344CB8AC3E}">
        <p14:creationId xmlns:p14="http://schemas.microsoft.com/office/powerpoint/2010/main" val="2661290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ヒラギノ角ゴ Pro W3" charset="-128"/>
              </a:rPr>
              <a:t>The Task Summary shows any pending tasks (associated with the </a:t>
            </a:r>
            <a:r>
              <a:rPr lang="en-US" altLang="en-US">
                <a:ea typeface="ヒラギノ角ゴ Pro W3" charset="-128"/>
                <a:hlinkClick r:id="rId3"/>
              </a:rPr>
              <a:t>study</a:t>
            </a:r>
            <a:r>
              <a:rPr lang="en-US" altLang="en-US">
                <a:ea typeface="ヒラギノ角ゴ Pro W3" charset="-128"/>
              </a:rPr>
              <a:t>) to which the logged-in user has access (based on role and user privileges). Pending tasks are items needing attention right now, such as, non-conformant data,  open queries, those that require signature, and overdue data.</a:t>
            </a:r>
          </a:p>
          <a:p>
            <a:r>
              <a:rPr lang="en-US" altLang="en-US">
                <a:ea typeface="ヒラギノ角ゴ Pro W3" charset="-128"/>
              </a:rPr>
              <a:t>There is a task summary at the site level and participant level.</a:t>
            </a:r>
          </a:p>
          <a:p>
            <a:endParaRPr lang="en-US" altLang="en-US">
              <a:ea typeface="ヒラギノ角ゴ Pro W3" charset="-128"/>
            </a:endParaRPr>
          </a:p>
          <a:p>
            <a:endParaRPr lang="en-US" altLang="en-US">
              <a:ea typeface="ヒラギノ角ゴ Pro W3" charset="-128"/>
            </a:endParaRP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charset="-128"/>
              </a:defRPr>
            </a:lvl1pPr>
            <a:lvl2pPr marL="742950" indent="-285750">
              <a:defRPr sz="2400">
                <a:solidFill>
                  <a:schemeClr val="tx1"/>
                </a:solidFill>
                <a:latin typeface="Times New Roman" panose="02020603050405020304" pitchFamily="18" charset="0"/>
                <a:ea typeface="ヒラギノ角ゴ Pro W3" charset="-128"/>
              </a:defRPr>
            </a:lvl2pPr>
            <a:lvl3pPr marL="1143000" indent="-228600">
              <a:defRPr sz="2400">
                <a:solidFill>
                  <a:schemeClr val="tx1"/>
                </a:solidFill>
                <a:latin typeface="Times New Roman" panose="02020603050405020304" pitchFamily="18" charset="0"/>
                <a:ea typeface="ヒラギノ角ゴ Pro W3" charset="-128"/>
              </a:defRPr>
            </a:lvl3pPr>
            <a:lvl4pPr marL="1600200" indent="-228600">
              <a:defRPr sz="2400">
                <a:solidFill>
                  <a:schemeClr val="tx1"/>
                </a:solidFill>
                <a:latin typeface="Times New Roman" panose="02020603050405020304" pitchFamily="18" charset="0"/>
                <a:ea typeface="ヒラギノ角ゴ Pro W3" charset="-128"/>
              </a:defRPr>
            </a:lvl4pPr>
            <a:lvl5pPr marL="2057400" indent="-228600">
              <a:defRPr sz="2400">
                <a:solidFill>
                  <a:schemeClr val="tx1"/>
                </a:solidFill>
                <a:latin typeface="Times New Roman" panose="02020603050405020304"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9pPr>
          </a:lstStyle>
          <a:p>
            <a:fld id="{31845BA0-3330-454B-AC62-1A2B2C3B6B08}" type="slidenum">
              <a:rPr lang="en-US" altLang="en-US" sz="1200" smtClean="0"/>
              <a:pPr/>
              <a:t>40</a:t>
            </a:fld>
            <a:endParaRPr lang="en-US" altLang="en-US" sz="1200"/>
          </a:p>
        </p:txBody>
      </p:sp>
    </p:spTree>
    <p:extLst>
      <p:ext uri="{BB962C8B-B14F-4D97-AF65-F5344CB8AC3E}">
        <p14:creationId xmlns:p14="http://schemas.microsoft.com/office/powerpoint/2010/main" val="30404626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ea typeface="+mn-ea"/>
                <a:cs typeface="+mn-cs"/>
              </a:rPr>
              <a:t>The Task Summary section on a site level displays the number of subjects within the site that contain the selected item (for example, 13 participants within the site have CRFs with </a:t>
            </a:r>
            <a:r>
              <a:rPr lang="en-US" dirty="0" err="1">
                <a:ea typeface="+mn-ea"/>
                <a:cs typeface="+mn-cs"/>
              </a:rPr>
              <a:t>nonconformant</a:t>
            </a:r>
            <a:r>
              <a:rPr lang="en-US" dirty="0">
                <a:ea typeface="+mn-ea"/>
                <a:cs typeface="+mn-cs"/>
              </a:rPr>
              <a:t> data and 12 </a:t>
            </a:r>
            <a:r>
              <a:rPr lang="en-US" dirty="0" err="1">
                <a:ea typeface="+mn-ea"/>
                <a:cs typeface="+mn-cs"/>
              </a:rPr>
              <a:t>ppts</a:t>
            </a:r>
            <a:r>
              <a:rPr lang="en-US" dirty="0">
                <a:ea typeface="+mn-ea"/>
                <a:cs typeface="+mn-cs"/>
              </a:rPr>
              <a:t> with open queries). </a:t>
            </a:r>
            <a:r>
              <a:rPr lang="en-US" dirty="0"/>
              <a:t>The site level view provides a quick overview of what is happening at that moment at the site.</a:t>
            </a:r>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charset="-128"/>
              </a:defRPr>
            </a:lvl1pPr>
            <a:lvl2pPr marL="742950" indent="-285750">
              <a:defRPr sz="2400">
                <a:solidFill>
                  <a:schemeClr val="tx1"/>
                </a:solidFill>
                <a:latin typeface="Times New Roman" panose="02020603050405020304" pitchFamily="18" charset="0"/>
                <a:ea typeface="ヒラギノ角ゴ Pro W3" charset="-128"/>
              </a:defRPr>
            </a:lvl2pPr>
            <a:lvl3pPr marL="1143000" indent="-228600">
              <a:defRPr sz="2400">
                <a:solidFill>
                  <a:schemeClr val="tx1"/>
                </a:solidFill>
                <a:latin typeface="Times New Roman" panose="02020603050405020304" pitchFamily="18" charset="0"/>
                <a:ea typeface="ヒラギノ角ゴ Pro W3" charset="-128"/>
              </a:defRPr>
            </a:lvl3pPr>
            <a:lvl4pPr marL="1600200" indent="-228600">
              <a:defRPr sz="2400">
                <a:solidFill>
                  <a:schemeClr val="tx1"/>
                </a:solidFill>
                <a:latin typeface="Times New Roman" panose="02020603050405020304" pitchFamily="18" charset="0"/>
                <a:ea typeface="ヒラギノ角ゴ Pro W3" charset="-128"/>
              </a:defRPr>
            </a:lvl4pPr>
            <a:lvl5pPr marL="2057400" indent="-228600">
              <a:defRPr sz="2400">
                <a:solidFill>
                  <a:schemeClr val="tx1"/>
                </a:solidFill>
                <a:latin typeface="Times New Roman" panose="02020603050405020304"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9pPr>
          </a:lstStyle>
          <a:p>
            <a:fld id="{1EE5DBCE-D1FA-404C-8026-2DC716AC56AB}" type="slidenum">
              <a:rPr lang="en-US" altLang="en-US" sz="1200" smtClean="0"/>
              <a:pPr/>
              <a:t>41</a:t>
            </a:fld>
            <a:endParaRPr lang="en-US" altLang="en-US" sz="1200"/>
          </a:p>
        </p:txBody>
      </p:sp>
    </p:spTree>
    <p:extLst>
      <p:ext uri="{BB962C8B-B14F-4D97-AF65-F5344CB8AC3E}">
        <p14:creationId xmlns:p14="http://schemas.microsoft.com/office/powerpoint/2010/main" val="8623807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defTabSz="914400" eaLnBrk="1" fontAlgn="auto" hangingPunct="1">
              <a:spcBef>
                <a:spcPts val="0"/>
              </a:spcBef>
              <a:spcAft>
                <a:spcPts val="0"/>
              </a:spcAft>
              <a:defRPr/>
            </a:pPr>
            <a:r>
              <a:rPr lang="en-US" dirty="0">
                <a:ea typeface="+mn-ea"/>
                <a:cs typeface="+mn-cs"/>
              </a:rPr>
              <a:t>One can drill down from the Site level to the Participant level.  For example, if you expand the </a:t>
            </a:r>
            <a:r>
              <a:rPr lang="en-US" dirty="0" err="1">
                <a:ea typeface="+mn-ea"/>
                <a:cs typeface="+mn-cs"/>
              </a:rPr>
              <a:t>nonconformant</a:t>
            </a:r>
            <a:r>
              <a:rPr lang="en-US" dirty="0">
                <a:ea typeface="+mn-ea"/>
                <a:cs typeface="+mn-cs"/>
              </a:rPr>
              <a:t> data task, a listing of participants with </a:t>
            </a:r>
            <a:r>
              <a:rPr lang="en-US" dirty="0" err="1">
                <a:ea typeface="+mn-ea"/>
                <a:cs typeface="+mn-cs"/>
              </a:rPr>
              <a:t>nonconformant</a:t>
            </a:r>
            <a:r>
              <a:rPr lang="en-US" dirty="0">
                <a:ea typeface="+mn-ea"/>
                <a:cs typeface="+mn-cs"/>
              </a:rPr>
              <a:t> data will display.  When you click on one of the participants, the selected participant home page displays with the Task summary (participant level) opened to the  CRF(s) with </a:t>
            </a:r>
            <a:r>
              <a:rPr lang="en-US" dirty="0" err="1">
                <a:ea typeface="+mn-ea"/>
                <a:cs typeface="+mn-cs"/>
              </a:rPr>
              <a:t>NonConformant</a:t>
            </a:r>
            <a:r>
              <a:rPr lang="en-US" dirty="0">
                <a:ea typeface="+mn-ea"/>
                <a:cs typeface="+mn-cs"/>
              </a:rPr>
              <a:t> Data.</a:t>
            </a:r>
            <a:endParaRPr lang="en-US" dirty="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charset="-128"/>
              </a:defRPr>
            </a:lvl1pPr>
            <a:lvl2pPr marL="742950" indent="-285750">
              <a:defRPr sz="2400">
                <a:solidFill>
                  <a:schemeClr val="tx1"/>
                </a:solidFill>
                <a:latin typeface="Times New Roman" panose="02020603050405020304" pitchFamily="18" charset="0"/>
                <a:ea typeface="ヒラギノ角ゴ Pro W3" charset="-128"/>
              </a:defRPr>
            </a:lvl2pPr>
            <a:lvl3pPr marL="1143000" indent="-228600">
              <a:defRPr sz="2400">
                <a:solidFill>
                  <a:schemeClr val="tx1"/>
                </a:solidFill>
                <a:latin typeface="Times New Roman" panose="02020603050405020304" pitchFamily="18" charset="0"/>
                <a:ea typeface="ヒラギノ角ゴ Pro W3" charset="-128"/>
              </a:defRPr>
            </a:lvl3pPr>
            <a:lvl4pPr marL="1600200" indent="-228600">
              <a:defRPr sz="2400">
                <a:solidFill>
                  <a:schemeClr val="tx1"/>
                </a:solidFill>
                <a:latin typeface="Times New Roman" panose="02020603050405020304" pitchFamily="18" charset="0"/>
                <a:ea typeface="ヒラギノ角ゴ Pro W3" charset="-128"/>
              </a:defRPr>
            </a:lvl4pPr>
            <a:lvl5pPr marL="2057400" indent="-228600">
              <a:defRPr sz="2400">
                <a:solidFill>
                  <a:schemeClr val="tx1"/>
                </a:solidFill>
                <a:latin typeface="Times New Roman" panose="02020603050405020304"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9pPr>
          </a:lstStyle>
          <a:p>
            <a:fld id="{0A544A2B-C7C3-46BB-812B-2BAF8F913694}" type="slidenum">
              <a:rPr lang="en-US" altLang="en-US" sz="1200" smtClean="0"/>
              <a:pPr/>
              <a:t>42</a:t>
            </a:fld>
            <a:endParaRPr lang="en-US" altLang="en-US" sz="1200"/>
          </a:p>
        </p:txBody>
      </p:sp>
    </p:spTree>
    <p:extLst>
      <p:ext uri="{BB962C8B-B14F-4D97-AF65-F5344CB8AC3E}">
        <p14:creationId xmlns:p14="http://schemas.microsoft.com/office/powerpoint/2010/main" val="40014552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ヒラギノ角ゴ Pro W3" charset="-128"/>
              </a:rPr>
              <a:t>Clicking on the CRF listed under NonConformant Data will take you to that CRF where you can address the issue.</a:t>
            </a:r>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charset="-128"/>
              </a:defRPr>
            </a:lvl1pPr>
            <a:lvl2pPr marL="742950" indent="-285750">
              <a:defRPr sz="2400">
                <a:solidFill>
                  <a:schemeClr val="tx1"/>
                </a:solidFill>
                <a:latin typeface="Times New Roman" panose="02020603050405020304" pitchFamily="18" charset="0"/>
                <a:ea typeface="ヒラギノ角ゴ Pro W3" charset="-128"/>
              </a:defRPr>
            </a:lvl2pPr>
            <a:lvl3pPr marL="1143000" indent="-228600">
              <a:defRPr sz="2400">
                <a:solidFill>
                  <a:schemeClr val="tx1"/>
                </a:solidFill>
                <a:latin typeface="Times New Roman" panose="02020603050405020304" pitchFamily="18" charset="0"/>
                <a:ea typeface="ヒラギノ角ゴ Pro W3" charset="-128"/>
              </a:defRPr>
            </a:lvl3pPr>
            <a:lvl4pPr marL="1600200" indent="-228600">
              <a:defRPr sz="2400">
                <a:solidFill>
                  <a:schemeClr val="tx1"/>
                </a:solidFill>
                <a:latin typeface="Times New Roman" panose="02020603050405020304" pitchFamily="18" charset="0"/>
                <a:ea typeface="ヒラギノ角ゴ Pro W3" charset="-128"/>
              </a:defRPr>
            </a:lvl4pPr>
            <a:lvl5pPr marL="2057400" indent="-228600">
              <a:defRPr sz="2400">
                <a:solidFill>
                  <a:schemeClr val="tx1"/>
                </a:solidFill>
                <a:latin typeface="Times New Roman" panose="02020603050405020304"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9pPr>
          </a:lstStyle>
          <a:p>
            <a:fld id="{85EDF13E-4F92-4A6A-8693-0DD4C6F9EB4C}" type="slidenum">
              <a:rPr lang="en-US" altLang="en-US" sz="1200" smtClean="0"/>
              <a:pPr/>
              <a:t>43</a:t>
            </a:fld>
            <a:endParaRPr lang="en-US" altLang="en-US" sz="1200"/>
          </a:p>
        </p:txBody>
      </p:sp>
    </p:spTree>
    <p:extLst>
      <p:ext uri="{BB962C8B-B14F-4D97-AF65-F5344CB8AC3E}">
        <p14:creationId xmlns:p14="http://schemas.microsoft.com/office/powerpoint/2010/main" val="37857771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ea typeface="+mn-ea"/>
                <a:cs typeface="+mn-cs"/>
              </a:rPr>
              <a:t>From the Participant Level, you can also access forms with pending issues.  In the expanded Task Summary view for Open Queries, for example, you can click on “V1.0 Screening – Inclusion</a:t>
            </a:r>
            <a:r>
              <a:rPr lang="en-US" baseline="0" dirty="0">
                <a:ea typeface="+mn-ea"/>
                <a:cs typeface="+mn-cs"/>
              </a:rPr>
              <a:t> Exclusion Criteria</a:t>
            </a:r>
            <a:r>
              <a:rPr lang="en-US" dirty="0">
                <a:ea typeface="+mn-ea"/>
                <a:cs typeface="+mn-cs"/>
              </a:rPr>
              <a:t>” and the selected form displays.</a:t>
            </a:r>
            <a:endParaRPr lang="en-US" dirty="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charset="-128"/>
              </a:defRPr>
            </a:lvl1pPr>
            <a:lvl2pPr marL="742950" indent="-285750">
              <a:defRPr sz="2400">
                <a:solidFill>
                  <a:schemeClr val="tx1"/>
                </a:solidFill>
                <a:latin typeface="Times New Roman" panose="02020603050405020304" pitchFamily="18" charset="0"/>
                <a:ea typeface="ヒラギノ角ゴ Pro W3" charset="-128"/>
              </a:defRPr>
            </a:lvl2pPr>
            <a:lvl3pPr marL="1143000" indent="-228600">
              <a:defRPr sz="2400">
                <a:solidFill>
                  <a:schemeClr val="tx1"/>
                </a:solidFill>
                <a:latin typeface="Times New Roman" panose="02020603050405020304" pitchFamily="18" charset="0"/>
                <a:ea typeface="ヒラギノ角ゴ Pro W3" charset="-128"/>
              </a:defRPr>
            </a:lvl3pPr>
            <a:lvl4pPr marL="1600200" indent="-228600">
              <a:defRPr sz="2400">
                <a:solidFill>
                  <a:schemeClr val="tx1"/>
                </a:solidFill>
                <a:latin typeface="Times New Roman" panose="02020603050405020304" pitchFamily="18" charset="0"/>
                <a:ea typeface="ヒラギノ角ゴ Pro W3" charset="-128"/>
              </a:defRPr>
            </a:lvl4pPr>
            <a:lvl5pPr marL="2057400" indent="-228600">
              <a:defRPr sz="2400">
                <a:solidFill>
                  <a:schemeClr val="tx1"/>
                </a:solidFill>
                <a:latin typeface="Times New Roman" panose="02020603050405020304"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9pPr>
          </a:lstStyle>
          <a:p>
            <a:fld id="{AFD98F0D-619F-4769-B320-8EB5259BD949}" type="slidenum">
              <a:rPr lang="en-US" altLang="en-US" sz="1200" smtClean="0"/>
              <a:pPr/>
              <a:t>44</a:t>
            </a:fld>
            <a:endParaRPr lang="en-US" altLang="en-US" sz="1200"/>
          </a:p>
        </p:txBody>
      </p:sp>
    </p:spTree>
    <p:extLst>
      <p:ext uri="{BB962C8B-B14F-4D97-AF65-F5344CB8AC3E}">
        <p14:creationId xmlns:p14="http://schemas.microsoft.com/office/powerpoint/2010/main" val="4139840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ヒラギノ角ゴ Pro W3" charset="-128"/>
              </a:rPr>
              <a:t>You can enter the correct missing data, in this case, and click save to resolve the query.  </a:t>
            </a: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charset="-128"/>
              </a:defRPr>
            </a:lvl1pPr>
            <a:lvl2pPr marL="742950" indent="-285750">
              <a:defRPr sz="2400">
                <a:solidFill>
                  <a:schemeClr val="tx1"/>
                </a:solidFill>
                <a:latin typeface="Times New Roman" panose="02020603050405020304" pitchFamily="18" charset="0"/>
                <a:ea typeface="ヒラギノ角ゴ Pro W3" charset="-128"/>
              </a:defRPr>
            </a:lvl2pPr>
            <a:lvl3pPr marL="1143000" indent="-228600">
              <a:defRPr sz="2400">
                <a:solidFill>
                  <a:schemeClr val="tx1"/>
                </a:solidFill>
                <a:latin typeface="Times New Roman" panose="02020603050405020304" pitchFamily="18" charset="0"/>
                <a:ea typeface="ヒラギノ角ゴ Pro W3" charset="-128"/>
              </a:defRPr>
            </a:lvl3pPr>
            <a:lvl4pPr marL="1600200" indent="-228600">
              <a:defRPr sz="2400">
                <a:solidFill>
                  <a:schemeClr val="tx1"/>
                </a:solidFill>
                <a:latin typeface="Times New Roman" panose="02020603050405020304" pitchFamily="18" charset="0"/>
                <a:ea typeface="ヒラギノ角ゴ Pro W3" charset="-128"/>
              </a:defRPr>
            </a:lvl4pPr>
            <a:lvl5pPr marL="2057400" indent="-228600">
              <a:defRPr sz="2400">
                <a:solidFill>
                  <a:schemeClr val="tx1"/>
                </a:solidFill>
                <a:latin typeface="Times New Roman" panose="02020603050405020304"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9pPr>
          </a:lstStyle>
          <a:p>
            <a:fld id="{B21F7F29-41A2-49DF-A4B6-E89952C29817}" type="slidenum">
              <a:rPr lang="en-US" altLang="en-US" sz="1200" smtClean="0"/>
              <a:pPr/>
              <a:t>45</a:t>
            </a:fld>
            <a:endParaRPr lang="en-US" altLang="en-US" sz="1200"/>
          </a:p>
        </p:txBody>
      </p:sp>
    </p:spTree>
    <p:extLst>
      <p:ext uri="{BB962C8B-B14F-4D97-AF65-F5344CB8AC3E}">
        <p14:creationId xmlns:p14="http://schemas.microsoft.com/office/powerpoint/2010/main" val="24188954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t>System and manual queries </a:t>
            </a:r>
            <a:r>
              <a:rPr lang="en-US" dirty="0">
                <a:ea typeface="+mn-ea"/>
                <a:cs typeface="+mn-cs"/>
              </a:rPr>
              <a:t>consist of a text box and the option to require an explanation regarding the queried data. A query displays on the form page and is highlighted in pink or red, with a query message and the data entry field open for editing. The question mark icon will appear as well if a outstanding query has been placed on an item. If the data entered in non-conformant (e.g., if the response is not in the correct format (missing digits, units, </a:t>
            </a:r>
            <a:r>
              <a:rPr lang="en-US" dirty="0" err="1">
                <a:ea typeface="+mn-ea"/>
                <a:cs typeface="+mn-cs"/>
              </a:rPr>
              <a:t>etc</a:t>
            </a:r>
            <a:r>
              <a:rPr lang="en-US" dirty="0">
                <a:ea typeface="+mn-ea"/>
                <a:cs typeface="+mn-cs"/>
              </a:rPr>
              <a:t>), a red triangle will appear as the icon for that item. </a:t>
            </a:r>
          </a:p>
          <a:p>
            <a:pPr>
              <a:defRPr/>
            </a:pPr>
            <a:br>
              <a:rPr lang="en-US" dirty="0">
                <a:ea typeface="+mn-ea"/>
                <a:cs typeface="+mn-cs"/>
              </a:rPr>
            </a:br>
            <a:r>
              <a:rPr lang="en-US" dirty="0">
                <a:ea typeface="+mn-ea"/>
                <a:cs typeface="+mn-cs"/>
              </a:rPr>
              <a:t>A system query typically will resolve automatically when the data value is corrected and the form is resaved. Some system queries allow for site staff to enter in a response when resolving a query as well. A yellow delta symbol will appear to indicate that the data point has been changed from the initial value entered. </a:t>
            </a:r>
          </a:p>
          <a:p>
            <a:pPr>
              <a:defRPr/>
            </a:pPr>
            <a:endParaRPr lang="en-US" dirty="0">
              <a:ea typeface="+mn-ea"/>
              <a:cs typeface="+mn-cs"/>
            </a:endParaRPr>
          </a:p>
          <a:p>
            <a:pPr>
              <a:defRPr/>
            </a:pPr>
            <a:endParaRPr lang="en-US" dirty="0">
              <a:ea typeface="+mn-ea"/>
              <a:cs typeface="+mn-cs"/>
            </a:endParaRPr>
          </a:p>
          <a:p>
            <a:pPr>
              <a:defRPr/>
            </a:pPr>
            <a:endParaRPr lang="en-US" dirty="0">
              <a:ea typeface="+mn-ea"/>
              <a:cs typeface="+mn-cs"/>
            </a:endParaRPr>
          </a:p>
          <a:p>
            <a:pPr>
              <a:defRPr/>
            </a:pPr>
            <a:endParaRPr lang="en-US" dirty="0">
              <a:ea typeface="+mn-ea"/>
              <a:cs typeface="+mn-cs"/>
            </a:endParaRPr>
          </a:p>
          <a:p>
            <a:pPr>
              <a:defRPr/>
            </a:pPr>
            <a:endParaRPr lang="en-US" dirty="0">
              <a:ea typeface="+mn-ea"/>
              <a:cs typeface="+mn-cs"/>
            </a:endParaRPr>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charset="-128"/>
              </a:defRPr>
            </a:lvl1pPr>
            <a:lvl2pPr marL="742950" indent="-285750">
              <a:defRPr sz="2400">
                <a:solidFill>
                  <a:schemeClr val="tx1"/>
                </a:solidFill>
                <a:latin typeface="Times New Roman" panose="02020603050405020304" pitchFamily="18" charset="0"/>
                <a:ea typeface="ヒラギノ角ゴ Pro W3" charset="-128"/>
              </a:defRPr>
            </a:lvl2pPr>
            <a:lvl3pPr marL="1143000" indent="-228600">
              <a:defRPr sz="2400">
                <a:solidFill>
                  <a:schemeClr val="tx1"/>
                </a:solidFill>
                <a:latin typeface="Times New Roman" panose="02020603050405020304" pitchFamily="18" charset="0"/>
                <a:ea typeface="ヒラギノ角ゴ Pro W3" charset="-128"/>
              </a:defRPr>
            </a:lvl3pPr>
            <a:lvl4pPr marL="1600200" indent="-228600">
              <a:defRPr sz="2400">
                <a:solidFill>
                  <a:schemeClr val="tx1"/>
                </a:solidFill>
                <a:latin typeface="Times New Roman" panose="02020603050405020304" pitchFamily="18" charset="0"/>
                <a:ea typeface="ヒラギノ角ゴ Pro W3" charset="-128"/>
              </a:defRPr>
            </a:lvl4pPr>
            <a:lvl5pPr marL="2057400" indent="-228600">
              <a:defRPr sz="2400">
                <a:solidFill>
                  <a:schemeClr val="tx1"/>
                </a:solidFill>
                <a:latin typeface="Times New Roman" panose="02020603050405020304"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9pPr>
          </a:lstStyle>
          <a:p>
            <a:fld id="{9BC116FA-E422-420B-9EC7-F0FE178F17D4}" type="slidenum">
              <a:rPr lang="en-US" altLang="en-US" sz="1200" smtClean="0">
                <a:solidFill>
                  <a:srgbClr val="000000"/>
                </a:solidFill>
                <a:latin typeface="Calibri" panose="020F0502020204030204" pitchFamily="34" charset="0"/>
              </a:rPr>
              <a:pPr/>
              <a:t>46</a:t>
            </a:fld>
            <a:endParaRPr lang="en-US" altLang="en-US" sz="1200">
              <a:solidFill>
                <a:srgbClr val="000000"/>
              </a:solidFill>
              <a:latin typeface="Calibri" panose="020F0502020204030204" pitchFamily="34" charset="0"/>
            </a:endParaRPr>
          </a:p>
        </p:txBody>
      </p:sp>
    </p:spTree>
    <p:extLst>
      <p:ext uri="{BB962C8B-B14F-4D97-AF65-F5344CB8AC3E}">
        <p14:creationId xmlns:p14="http://schemas.microsoft.com/office/powerpoint/2010/main" val="23249250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ヒラギノ角ゴ Pro W3" charset="-128"/>
              </a:rPr>
              <a:t>System queries also allow for the option for site staff to enter in a response when resolving a query. If the site would like to include additional clarifying information for the data manager to review or if the Rave user would like additional guidance on how to resolve the query, a comment can entered into the text field provided for SCHARP to review. A query response is NOT required, however, when addressing system queries. For example, in the first example on this slide, the a response requiring the participant's weight is missing. This system query for missing data can be resolved by entering in the response for this item and re-saving the page. A response to the query is not required. Once the item has been updated with the participant’s weight, the query will be resolved by the system. Note however, that a Rave user opt to provide a response to the query, SCHARP will review the response and updated field before the query can be closed. </a:t>
            </a:r>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charset="-128"/>
              </a:defRPr>
            </a:lvl1pPr>
            <a:lvl2pPr marL="742950" indent="-285750">
              <a:defRPr sz="2400">
                <a:solidFill>
                  <a:schemeClr val="tx1"/>
                </a:solidFill>
                <a:latin typeface="Times New Roman" panose="02020603050405020304" pitchFamily="18" charset="0"/>
                <a:ea typeface="ヒラギノ角ゴ Pro W3" charset="-128"/>
              </a:defRPr>
            </a:lvl2pPr>
            <a:lvl3pPr marL="1143000" indent="-228600">
              <a:defRPr sz="2400">
                <a:solidFill>
                  <a:schemeClr val="tx1"/>
                </a:solidFill>
                <a:latin typeface="Times New Roman" panose="02020603050405020304" pitchFamily="18" charset="0"/>
                <a:ea typeface="ヒラギノ角ゴ Pro W3" charset="-128"/>
              </a:defRPr>
            </a:lvl3pPr>
            <a:lvl4pPr marL="1600200" indent="-228600">
              <a:defRPr sz="2400">
                <a:solidFill>
                  <a:schemeClr val="tx1"/>
                </a:solidFill>
                <a:latin typeface="Times New Roman" panose="02020603050405020304" pitchFamily="18" charset="0"/>
                <a:ea typeface="ヒラギノ角ゴ Pro W3" charset="-128"/>
              </a:defRPr>
            </a:lvl4pPr>
            <a:lvl5pPr marL="2057400" indent="-228600">
              <a:defRPr sz="2400">
                <a:solidFill>
                  <a:schemeClr val="tx1"/>
                </a:solidFill>
                <a:latin typeface="Times New Roman" panose="02020603050405020304"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9pPr>
          </a:lstStyle>
          <a:p>
            <a:fld id="{5E00DD44-F8AC-44B0-A01E-EED90D76FC76}" type="slidenum">
              <a:rPr lang="en-US" altLang="en-US" sz="1200" smtClean="0">
                <a:solidFill>
                  <a:srgbClr val="000000"/>
                </a:solidFill>
                <a:latin typeface="Calibri" panose="020F0502020204030204" pitchFamily="34" charset="0"/>
              </a:rPr>
              <a:pPr/>
              <a:t>47</a:t>
            </a:fld>
            <a:endParaRPr lang="en-US" altLang="en-US" sz="1200">
              <a:solidFill>
                <a:srgbClr val="000000"/>
              </a:solidFill>
              <a:latin typeface="Calibri" panose="020F0502020204030204" pitchFamily="34" charset="0"/>
            </a:endParaRPr>
          </a:p>
        </p:txBody>
      </p:sp>
    </p:spTree>
    <p:extLst>
      <p:ext uri="{BB962C8B-B14F-4D97-AF65-F5344CB8AC3E}">
        <p14:creationId xmlns:p14="http://schemas.microsoft.com/office/powerpoint/2010/main" val="3360734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defTabSz="914400" eaLnBrk="1" fontAlgn="auto" hangingPunct="1">
              <a:spcBef>
                <a:spcPts val="0"/>
              </a:spcBef>
              <a:spcAft>
                <a:spcPts val="0"/>
              </a:spcAft>
              <a:defRPr/>
            </a:pPr>
            <a:r>
              <a:rPr lang="en-US" dirty="0">
                <a:ea typeface="+mn-ea"/>
                <a:cs typeface="+mn-cs"/>
              </a:rPr>
              <a:t>If a manual query has been placed on an a specific form item by SCHARP or a PPD monitor for site staff to review, the query will be displayed on the form page and will be highlighted in pink or red, with a query message specifying the details of the QC. The existing data entry field automatically will be open for editing. To resolve manual queries, update the data entry field and re-save the page. </a:t>
            </a:r>
          </a:p>
          <a:p>
            <a:pPr defTabSz="914400" eaLnBrk="1" fontAlgn="auto" hangingPunct="1">
              <a:spcBef>
                <a:spcPts val="0"/>
              </a:spcBef>
              <a:spcAft>
                <a:spcPts val="0"/>
              </a:spcAft>
              <a:defRPr/>
            </a:pPr>
            <a:endParaRPr lang="en-US" dirty="0">
              <a:ea typeface="+mn-ea"/>
              <a:cs typeface="+mn-cs"/>
            </a:endParaRPr>
          </a:p>
          <a:p>
            <a:pPr defTabSz="914400" eaLnBrk="1" fontAlgn="auto" hangingPunct="1">
              <a:spcBef>
                <a:spcPts val="0"/>
              </a:spcBef>
              <a:spcAft>
                <a:spcPts val="0"/>
              </a:spcAft>
              <a:defRPr/>
            </a:pPr>
            <a:r>
              <a:rPr lang="en-US" dirty="0">
                <a:ea typeface="+mn-ea"/>
                <a:cs typeface="+mn-cs"/>
              </a:rPr>
              <a:t>SCHARP will then review the updated item as well as the query response and close the query when the discrepancy is resolved. In cases where a query response is not required, an update to the data field will resolve the query without a manual review by SCHARP. </a:t>
            </a:r>
          </a:p>
          <a:p>
            <a:pPr defTabSz="914400" eaLnBrk="1" fontAlgn="auto" hangingPunct="1">
              <a:spcBef>
                <a:spcPts val="0"/>
              </a:spcBef>
              <a:spcAft>
                <a:spcPts val="0"/>
              </a:spcAft>
              <a:defRPr/>
            </a:pPr>
            <a:endParaRPr lang="en-US" dirty="0"/>
          </a:p>
          <a:p>
            <a:pPr defTabSz="914400" eaLnBrk="1" fontAlgn="auto" hangingPunct="1">
              <a:spcBef>
                <a:spcPts val="0"/>
              </a:spcBef>
              <a:spcAft>
                <a:spcPts val="0"/>
              </a:spcAft>
              <a:defRPr/>
            </a:pPr>
            <a:r>
              <a:rPr lang="en-US" dirty="0"/>
              <a:t>In this example, a manual query has been opened by the Data Manager to clarify whether an AE had been reported at the specified visit for this participant. The query was then resolved after the site confirmed that an AE was reported for this participant and completed the corresponding AE form on the AE log. </a:t>
            </a:r>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charset="-128"/>
              </a:defRPr>
            </a:lvl1pPr>
            <a:lvl2pPr marL="742950" indent="-285750">
              <a:defRPr sz="2400">
                <a:solidFill>
                  <a:schemeClr val="tx1"/>
                </a:solidFill>
                <a:latin typeface="Times New Roman" panose="02020603050405020304" pitchFamily="18" charset="0"/>
                <a:ea typeface="ヒラギノ角ゴ Pro W3" charset="-128"/>
              </a:defRPr>
            </a:lvl2pPr>
            <a:lvl3pPr marL="1143000" indent="-228600">
              <a:defRPr sz="2400">
                <a:solidFill>
                  <a:schemeClr val="tx1"/>
                </a:solidFill>
                <a:latin typeface="Times New Roman" panose="02020603050405020304" pitchFamily="18" charset="0"/>
                <a:ea typeface="ヒラギノ角ゴ Pro W3" charset="-128"/>
              </a:defRPr>
            </a:lvl3pPr>
            <a:lvl4pPr marL="1600200" indent="-228600">
              <a:defRPr sz="2400">
                <a:solidFill>
                  <a:schemeClr val="tx1"/>
                </a:solidFill>
                <a:latin typeface="Times New Roman" panose="02020603050405020304" pitchFamily="18" charset="0"/>
                <a:ea typeface="ヒラギノ角ゴ Pro W3" charset="-128"/>
              </a:defRPr>
            </a:lvl4pPr>
            <a:lvl5pPr marL="2057400" indent="-228600">
              <a:defRPr sz="2400">
                <a:solidFill>
                  <a:schemeClr val="tx1"/>
                </a:solidFill>
                <a:latin typeface="Times New Roman" panose="02020603050405020304"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9pPr>
          </a:lstStyle>
          <a:p>
            <a:fld id="{0C96142C-4B5C-4A80-85C6-A73E3A21754F}" type="slidenum">
              <a:rPr lang="en-US" altLang="en-US" sz="1200" smtClean="0">
                <a:solidFill>
                  <a:srgbClr val="000000"/>
                </a:solidFill>
                <a:latin typeface="Calibri" panose="020F0502020204030204" pitchFamily="34" charset="0"/>
              </a:rPr>
              <a:pPr/>
              <a:t>48</a:t>
            </a:fld>
            <a:endParaRPr lang="en-US" altLang="en-US" sz="1200">
              <a:solidFill>
                <a:srgbClr val="000000"/>
              </a:solidFill>
              <a:latin typeface="Calibri" panose="020F0502020204030204" pitchFamily="34" charset="0"/>
            </a:endParaRPr>
          </a:p>
        </p:txBody>
      </p:sp>
    </p:spTree>
    <p:extLst>
      <p:ext uri="{BB962C8B-B14F-4D97-AF65-F5344CB8AC3E}">
        <p14:creationId xmlns:p14="http://schemas.microsoft.com/office/powerpoint/2010/main" val="3701155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ea typeface="ＭＳ Ｐゴシック" pitchFamily="34" charset="-128"/>
              </a:rPr>
              <a:t>This is available in the second tab of the visit window calendar tool. Tool is posted on MTN web site.</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ea typeface="ＭＳ Ｐゴシック" pitchFamily="34" charset="-128"/>
              </a:rPr>
              <a:t>Allows</a:t>
            </a:r>
            <a:r>
              <a:rPr lang="en-US" altLang="en-US" baseline="0" dirty="0">
                <a:ea typeface="ＭＳ Ｐゴシック" pitchFamily="34" charset="-128"/>
              </a:rPr>
              <a:t> sites to enter the Screening Visit Date and calculate last day to enroll based on the 45-day screening visit window. </a:t>
            </a:r>
            <a:endParaRPr lang="en-US" altLang="en-US" dirty="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58EA83C3-4F95-4190-8379-F5EE4652D91D}" type="slidenum">
              <a:rPr lang="en-US" smtClean="0"/>
              <a:pPr/>
              <a:t>8</a:t>
            </a:fld>
            <a:endParaRPr lang="en-US"/>
          </a:p>
        </p:txBody>
      </p:sp>
    </p:spTree>
    <p:extLst>
      <p:ext uri="{BB962C8B-B14F-4D97-AF65-F5344CB8AC3E}">
        <p14:creationId xmlns:p14="http://schemas.microsoft.com/office/powerpoint/2010/main" val="10559394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ea typeface="+mn-ea"/>
                <a:cs typeface="+mn-cs"/>
              </a:rPr>
              <a:t>All changes made and queries applied and resolved to a data point are tracked in an audit trail. Any changes that all users at the site, at SCHARP, and by study monitors make to the form data and/or folders on the task list are tracked in an audit trail.</a:t>
            </a:r>
          </a:p>
          <a:p>
            <a:pPr>
              <a:defRPr/>
            </a:pPr>
            <a:endParaRPr lang="en-US" dirty="0">
              <a:ea typeface="+mn-ea"/>
              <a:cs typeface="+mn-cs"/>
            </a:endParaRPr>
          </a:p>
          <a:p>
            <a:pPr>
              <a:defRPr/>
            </a:pPr>
            <a:r>
              <a:rPr lang="en-US" dirty="0">
                <a:ea typeface="+mn-ea"/>
                <a:cs typeface="+mn-cs"/>
              </a:rPr>
              <a:t>The audit trail includes information on:</a:t>
            </a:r>
          </a:p>
          <a:p>
            <a:pPr>
              <a:defRPr/>
            </a:pPr>
            <a:r>
              <a:rPr lang="en-US" dirty="0">
                <a:ea typeface="+mn-ea"/>
                <a:cs typeface="+mn-cs"/>
              </a:rPr>
              <a:t>Action performed on the field.</a:t>
            </a:r>
          </a:p>
          <a:p>
            <a:pPr>
              <a:defRPr/>
            </a:pPr>
            <a:r>
              <a:rPr lang="en-US" dirty="0">
                <a:ea typeface="+mn-ea"/>
                <a:cs typeface="+mn-cs"/>
              </a:rPr>
              <a:t>User First Name, Last Name, User System ID, and Login Name of the user that performed the action. The login and user system ID are unique identifiers for each user in Rave EDC.</a:t>
            </a:r>
          </a:p>
          <a:p>
            <a:pPr>
              <a:defRPr/>
            </a:pPr>
            <a:r>
              <a:rPr lang="en-US" dirty="0">
                <a:ea typeface="+mn-ea"/>
                <a:cs typeface="+mn-cs"/>
              </a:rPr>
              <a:t>The time and date of the action.</a:t>
            </a:r>
          </a:p>
          <a:p>
            <a:pPr>
              <a:defRPr/>
            </a:pPr>
            <a:endParaRPr lang="en-US" dirty="0">
              <a:ea typeface="+mn-ea"/>
              <a:cs typeface="+mn-cs"/>
            </a:endParaRPr>
          </a:p>
          <a:p>
            <a:pPr>
              <a:defRPr/>
            </a:pPr>
            <a:r>
              <a:rPr lang="en-US" dirty="0">
                <a:ea typeface="+mn-ea"/>
                <a:cs typeface="+mn-cs"/>
              </a:rPr>
              <a:t>If your action results in more than one audit, each audit has its own distinct date time stamp. This is true even if your action generates two entries simultaneously.</a:t>
            </a:r>
          </a:p>
          <a:p>
            <a:pPr>
              <a:defRPr/>
            </a:pPr>
            <a:endParaRPr lang="en-US" dirty="0">
              <a:ea typeface="+mn-ea"/>
              <a:cs typeface="+mn-cs"/>
            </a:endParaRPr>
          </a:p>
          <a:p>
            <a:pPr>
              <a:defRPr/>
            </a:pPr>
            <a:r>
              <a:rPr lang="en-US" dirty="0">
                <a:ea typeface="+mn-ea"/>
                <a:cs typeface="+mn-cs"/>
              </a:rPr>
              <a:t>Navigate to a </a:t>
            </a:r>
            <a:r>
              <a:rPr lang="en-US" b="1" dirty="0">
                <a:ea typeface="+mn-ea"/>
                <a:cs typeface="+mn-cs"/>
              </a:rPr>
              <a:t>Study &gt; Site &gt; Subject</a:t>
            </a:r>
            <a:r>
              <a:rPr lang="en-US" dirty="0">
                <a:ea typeface="+mn-ea"/>
                <a:cs typeface="+mn-cs"/>
              </a:rPr>
              <a:t> &gt; a complete form.</a:t>
            </a:r>
          </a:p>
          <a:p>
            <a:pPr>
              <a:defRPr/>
            </a:pPr>
            <a:r>
              <a:rPr lang="en-US" dirty="0">
                <a:ea typeface="+mn-ea"/>
                <a:cs typeface="+mn-cs"/>
              </a:rPr>
              <a:t>Click </a:t>
            </a:r>
            <a:r>
              <a:rPr lang="en-US" b="1" dirty="0">
                <a:ea typeface="+mn-ea"/>
                <a:cs typeface="+mn-cs"/>
              </a:rPr>
              <a:t>Data Status</a:t>
            </a:r>
            <a:r>
              <a:rPr lang="en-US" dirty="0">
                <a:ea typeface="+mn-ea"/>
                <a:cs typeface="+mn-cs"/>
              </a:rPr>
              <a:t>  for a data field to view the audit trail for the field.</a:t>
            </a:r>
          </a:p>
          <a:p>
            <a:pPr>
              <a:defRPr/>
            </a:pPr>
            <a:endParaRPr lang="en-US" dirty="0">
              <a:ea typeface="+mn-ea"/>
              <a:cs typeface="+mn-cs"/>
            </a:endParaRPr>
          </a:p>
          <a:p>
            <a:pPr>
              <a:defRPr/>
            </a:pPr>
            <a:br>
              <a:rPr lang="en-US" dirty="0"/>
            </a:br>
            <a:endParaRPr lang="en-US" dirty="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charset="-128"/>
              </a:defRPr>
            </a:lvl1pPr>
            <a:lvl2pPr marL="742950" indent="-285750">
              <a:defRPr sz="2400">
                <a:solidFill>
                  <a:schemeClr val="tx1"/>
                </a:solidFill>
                <a:latin typeface="Times New Roman" panose="02020603050405020304" pitchFamily="18" charset="0"/>
                <a:ea typeface="ヒラギノ角ゴ Pro W3" charset="-128"/>
              </a:defRPr>
            </a:lvl2pPr>
            <a:lvl3pPr marL="1143000" indent="-228600">
              <a:defRPr sz="2400">
                <a:solidFill>
                  <a:schemeClr val="tx1"/>
                </a:solidFill>
                <a:latin typeface="Times New Roman" panose="02020603050405020304" pitchFamily="18" charset="0"/>
                <a:ea typeface="ヒラギノ角ゴ Pro W3" charset="-128"/>
              </a:defRPr>
            </a:lvl3pPr>
            <a:lvl4pPr marL="1600200" indent="-228600">
              <a:defRPr sz="2400">
                <a:solidFill>
                  <a:schemeClr val="tx1"/>
                </a:solidFill>
                <a:latin typeface="Times New Roman" panose="02020603050405020304" pitchFamily="18" charset="0"/>
                <a:ea typeface="ヒラギノ角ゴ Pro W3" charset="-128"/>
              </a:defRPr>
            </a:lvl4pPr>
            <a:lvl5pPr marL="2057400" indent="-228600">
              <a:defRPr sz="2400">
                <a:solidFill>
                  <a:schemeClr val="tx1"/>
                </a:solidFill>
                <a:latin typeface="Times New Roman" panose="02020603050405020304"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9pPr>
          </a:lstStyle>
          <a:p>
            <a:fld id="{0E4318A0-9143-47A4-A335-0E6D487AA018}" type="slidenum">
              <a:rPr lang="en-US" altLang="en-US" sz="1200" smtClean="0"/>
              <a:pPr/>
              <a:t>49</a:t>
            </a:fld>
            <a:endParaRPr lang="en-US" altLang="en-US" sz="1200"/>
          </a:p>
        </p:txBody>
      </p:sp>
    </p:spTree>
    <p:extLst>
      <p:ext uri="{BB962C8B-B14F-4D97-AF65-F5344CB8AC3E}">
        <p14:creationId xmlns:p14="http://schemas.microsoft.com/office/powerpoint/2010/main" val="4553882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ヒラギノ角ゴ Pro W3" charset="-128"/>
              </a:rPr>
              <a:t>If you do not see the Query Management link in the sidebar, please contact the SCHARP study CDM</a:t>
            </a:r>
            <a:r>
              <a:rPr lang="en-US" altLang="en-US" baseline="0" dirty="0">
                <a:ea typeface="ヒラギノ角ゴ Pro W3" charset="-128"/>
              </a:rPr>
              <a:t> to request that this module be added to the applicable accounts. An eLearning is required in order to have access to this module. </a:t>
            </a:r>
            <a:endParaRPr lang="en-US" altLang="en-US" dirty="0">
              <a:ea typeface="ヒラギノ角ゴ Pro W3" charset="-128"/>
            </a:endParaRP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charset="-128"/>
              </a:defRPr>
            </a:lvl1pPr>
            <a:lvl2pPr marL="742950" indent="-285750">
              <a:defRPr sz="2400">
                <a:solidFill>
                  <a:schemeClr val="tx1"/>
                </a:solidFill>
                <a:latin typeface="Times New Roman" panose="02020603050405020304" pitchFamily="18" charset="0"/>
                <a:ea typeface="ヒラギノ角ゴ Pro W3" charset="-128"/>
              </a:defRPr>
            </a:lvl2pPr>
            <a:lvl3pPr marL="1143000" indent="-228600">
              <a:defRPr sz="2400">
                <a:solidFill>
                  <a:schemeClr val="tx1"/>
                </a:solidFill>
                <a:latin typeface="Times New Roman" panose="02020603050405020304" pitchFamily="18" charset="0"/>
                <a:ea typeface="ヒラギノ角ゴ Pro W3" charset="-128"/>
              </a:defRPr>
            </a:lvl3pPr>
            <a:lvl4pPr marL="1600200" indent="-228600">
              <a:defRPr sz="2400">
                <a:solidFill>
                  <a:schemeClr val="tx1"/>
                </a:solidFill>
                <a:latin typeface="Times New Roman" panose="02020603050405020304" pitchFamily="18" charset="0"/>
                <a:ea typeface="ヒラギノ角ゴ Pro W3" charset="-128"/>
              </a:defRPr>
            </a:lvl4pPr>
            <a:lvl5pPr marL="2057400" indent="-228600">
              <a:defRPr sz="2400">
                <a:solidFill>
                  <a:schemeClr val="tx1"/>
                </a:solidFill>
                <a:latin typeface="Times New Roman" panose="02020603050405020304"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9pPr>
          </a:lstStyle>
          <a:p>
            <a:fld id="{328DB413-6468-45C6-9912-5985C758FA37}" type="slidenum">
              <a:rPr lang="en-US" altLang="en-US" sz="1200"/>
              <a:pPr/>
              <a:t>50</a:t>
            </a:fld>
            <a:endParaRPr lang="en-US" altLang="en-US" sz="1200"/>
          </a:p>
        </p:txBody>
      </p:sp>
    </p:spTree>
    <p:extLst>
      <p:ext uri="{BB962C8B-B14F-4D97-AF65-F5344CB8AC3E}">
        <p14:creationId xmlns:p14="http://schemas.microsoft.com/office/powerpoint/2010/main" val="36202727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ヒラギノ角ゴ Pro W3" charset="-128"/>
              </a:rPr>
              <a:t>Specify your search criteria in Advanced Search, using the dropdowns. </a:t>
            </a:r>
          </a:p>
          <a:p>
            <a:r>
              <a:rPr lang="en-US" altLang="en-US">
                <a:ea typeface="ヒラギノ角ゴ Pro W3" charset="-128"/>
              </a:rPr>
              <a:t>Study and Site group are required. </a:t>
            </a:r>
          </a:p>
          <a:p>
            <a:r>
              <a:rPr lang="en-US" altLang="en-US">
                <a:ea typeface="ヒラギノ角ゴ Pro W3" charset="-128"/>
              </a:rPr>
              <a:t>Click Search after criteria have been set. </a:t>
            </a: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charset="-128"/>
              </a:defRPr>
            </a:lvl1pPr>
            <a:lvl2pPr marL="742950" indent="-285750">
              <a:defRPr sz="2400">
                <a:solidFill>
                  <a:schemeClr val="tx1"/>
                </a:solidFill>
                <a:latin typeface="Times New Roman" panose="02020603050405020304" pitchFamily="18" charset="0"/>
                <a:ea typeface="ヒラギノ角ゴ Pro W3" charset="-128"/>
              </a:defRPr>
            </a:lvl2pPr>
            <a:lvl3pPr marL="1143000" indent="-228600">
              <a:defRPr sz="2400">
                <a:solidFill>
                  <a:schemeClr val="tx1"/>
                </a:solidFill>
                <a:latin typeface="Times New Roman" panose="02020603050405020304" pitchFamily="18" charset="0"/>
                <a:ea typeface="ヒラギノ角ゴ Pro W3" charset="-128"/>
              </a:defRPr>
            </a:lvl3pPr>
            <a:lvl4pPr marL="1600200" indent="-228600">
              <a:defRPr sz="2400">
                <a:solidFill>
                  <a:schemeClr val="tx1"/>
                </a:solidFill>
                <a:latin typeface="Times New Roman" panose="02020603050405020304" pitchFamily="18" charset="0"/>
                <a:ea typeface="ヒラギノ角ゴ Pro W3" charset="-128"/>
              </a:defRPr>
            </a:lvl4pPr>
            <a:lvl5pPr marL="2057400" indent="-228600">
              <a:defRPr sz="2400">
                <a:solidFill>
                  <a:schemeClr val="tx1"/>
                </a:solidFill>
                <a:latin typeface="Times New Roman" panose="02020603050405020304"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9pPr>
          </a:lstStyle>
          <a:p>
            <a:fld id="{60F7FE28-05A4-4661-A3C8-382FC9888D60}" type="slidenum">
              <a:rPr lang="en-US" altLang="en-US" sz="1200"/>
              <a:pPr/>
              <a:t>51</a:t>
            </a:fld>
            <a:endParaRPr lang="en-US" altLang="en-US" sz="1200"/>
          </a:p>
        </p:txBody>
      </p:sp>
    </p:spTree>
    <p:extLst>
      <p:ext uri="{BB962C8B-B14F-4D97-AF65-F5344CB8AC3E}">
        <p14:creationId xmlns:p14="http://schemas.microsoft.com/office/powerpoint/2010/main" val="198371089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ヒラギノ角ゴ Pro W3" charset="-128"/>
              </a:rPr>
              <a:t>Specify your search criteria in Advanced Search, using the dropdowns. </a:t>
            </a:r>
          </a:p>
          <a:p>
            <a:r>
              <a:rPr lang="en-US" altLang="en-US">
                <a:ea typeface="ヒラギノ角ゴ Pro W3" charset="-128"/>
              </a:rPr>
              <a:t>Study and Site group are required. </a:t>
            </a:r>
          </a:p>
          <a:p>
            <a:r>
              <a:rPr lang="en-US" altLang="en-US">
                <a:ea typeface="ヒラギノ角ゴ Pro W3" charset="-128"/>
              </a:rPr>
              <a:t>Click Search after criteria have been set. </a:t>
            </a: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charset="-128"/>
              </a:defRPr>
            </a:lvl1pPr>
            <a:lvl2pPr marL="742950" indent="-285750">
              <a:defRPr sz="2400">
                <a:solidFill>
                  <a:schemeClr val="tx1"/>
                </a:solidFill>
                <a:latin typeface="Times New Roman" panose="02020603050405020304" pitchFamily="18" charset="0"/>
                <a:ea typeface="ヒラギノ角ゴ Pro W3" charset="-128"/>
              </a:defRPr>
            </a:lvl2pPr>
            <a:lvl3pPr marL="1143000" indent="-228600">
              <a:defRPr sz="2400">
                <a:solidFill>
                  <a:schemeClr val="tx1"/>
                </a:solidFill>
                <a:latin typeface="Times New Roman" panose="02020603050405020304" pitchFamily="18" charset="0"/>
                <a:ea typeface="ヒラギノ角ゴ Pro W3" charset="-128"/>
              </a:defRPr>
            </a:lvl3pPr>
            <a:lvl4pPr marL="1600200" indent="-228600">
              <a:defRPr sz="2400">
                <a:solidFill>
                  <a:schemeClr val="tx1"/>
                </a:solidFill>
                <a:latin typeface="Times New Roman" panose="02020603050405020304" pitchFamily="18" charset="0"/>
                <a:ea typeface="ヒラギノ角ゴ Pro W3" charset="-128"/>
              </a:defRPr>
            </a:lvl4pPr>
            <a:lvl5pPr marL="2057400" indent="-228600">
              <a:defRPr sz="2400">
                <a:solidFill>
                  <a:schemeClr val="tx1"/>
                </a:solidFill>
                <a:latin typeface="Times New Roman" panose="02020603050405020304"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9pPr>
          </a:lstStyle>
          <a:p>
            <a:fld id="{60F7FE28-05A4-4661-A3C8-382FC9888D60}" type="slidenum">
              <a:rPr lang="en-US" altLang="en-US" sz="1200"/>
              <a:pPr/>
              <a:t>52</a:t>
            </a:fld>
            <a:endParaRPr lang="en-US" altLang="en-US" sz="1200"/>
          </a:p>
        </p:txBody>
      </p:sp>
    </p:spTree>
    <p:extLst>
      <p:ext uri="{BB962C8B-B14F-4D97-AF65-F5344CB8AC3E}">
        <p14:creationId xmlns:p14="http://schemas.microsoft.com/office/powerpoint/2010/main" val="222738069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ヒラギノ角ゴ Pro W3" charset="-128"/>
            </a:endParaRP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charset="-128"/>
              </a:defRPr>
            </a:lvl1pPr>
            <a:lvl2pPr marL="742950" indent="-285750">
              <a:defRPr sz="2400">
                <a:solidFill>
                  <a:schemeClr val="tx1"/>
                </a:solidFill>
                <a:latin typeface="Times New Roman" panose="02020603050405020304" pitchFamily="18" charset="0"/>
                <a:ea typeface="ヒラギノ角ゴ Pro W3" charset="-128"/>
              </a:defRPr>
            </a:lvl2pPr>
            <a:lvl3pPr marL="1143000" indent="-228600">
              <a:defRPr sz="2400">
                <a:solidFill>
                  <a:schemeClr val="tx1"/>
                </a:solidFill>
                <a:latin typeface="Times New Roman" panose="02020603050405020304" pitchFamily="18" charset="0"/>
                <a:ea typeface="ヒラギノ角ゴ Pro W3" charset="-128"/>
              </a:defRPr>
            </a:lvl3pPr>
            <a:lvl4pPr marL="1600200" indent="-228600">
              <a:defRPr sz="2400">
                <a:solidFill>
                  <a:schemeClr val="tx1"/>
                </a:solidFill>
                <a:latin typeface="Times New Roman" panose="02020603050405020304" pitchFamily="18" charset="0"/>
                <a:ea typeface="ヒラギノ角ゴ Pro W3" charset="-128"/>
              </a:defRPr>
            </a:lvl4pPr>
            <a:lvl5pPr marL="2057400" indent="-228600">
              <a:defRPr sz="2400">
                <a:solidFill>
                  <a:schemeClr val="tx1"/>
                </a:solidFill>
                <a:latin typeface="Times New Roman" panose="02020603050405020304"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9pPr>
          </a:lstStyle>
          <a:p>
            <a:fld id="{896146D0-742F-4329-A140-40D1E902F03C}" type="slidenum">
              <a:rPr lang="en-US" altLang="en-US" sz="1200"/>
              <a:pPr/>
              <a:t>53</a:t>
            </a:fld>
            <a:endParaRPr lang="en-US" altLang="en-US" sz="1200"/>
          </a:p>
        </p:txBody>
      </p:sp>
    </p:spTree>
    <p:extLst>
      <p:ext uri="{BB962C8B-B14F-4D97-AF65-F5344CB8AC3E}">
        <p14:creationId xmlns:p14="http://schemas.microsoft.com/office/powerpoint/2010/main" val="52306324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ヒラギノ角ゴ Pro W3" charset="-128"/>
              </a:rPr>
              <a:t>Clicking on the specific form per row will navigate to the specific form for the query to be resolved. </a:t>
            </a: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charset="-128"/>
              </a:defRPr>
            </a:lvl1pPr>
            <a:lvl2pPr marL="742950" indent="-285750">
              <a:defRPr sz="2400">
                <a:solidFill>
                  <a:schemeClr val="tx1"/>
                </a:solidFill>
                <a:latin typeface="Times New Roman" panose="02020603050405020304" pitchFamily="18" charset="0"/>
                <a:ea typeface="ヒラギノ角ゴ Pro W3" charset="-128"/>
              </a:defRPr>
            </a:lvl2pPr>
            <a:lvl3pPr marL="1143000" indent="-228600">
              <a:defRPr sz="2400">
                <a:solidFill>
                  <a:schemeClr val="tx1"/>
                </a:solidFill>
                <a:latin typeface="Times New Roman" panose="02020603050405020304" pitchFamily="18" charset="0"/>
                <a:ea typeface="ヒラギノ角ゴ Pro W3" charset="-128"/>
              </a:defRPr>
            </a:lvl3pPr>
            <a:lvl4pPr marL="1600200" indent="-228600">
              <a:defRPr sz="2400">
                <a:solidFill>
                  <a:schemeClr val="tx1"/>
                </a:solidFill>
                <a:latin typeface="Times New Roman" panose="02020603050405020304" pitchFamily="18" charset="0"/>
                <a:ea typeface="ヒラギノ角ゴ Pro W3" charset="-128"/>
              </a:defRPr>
            </a:lvl4pPr>
            <a:lvl5pPr marL="2057400" indent="-228600">
              <a:defRPr sz="2400">
                <a:solidFill>
                  <a:schemeClr val="tx1"/>
                </a:solidFill>
                <a:latin typeface="Times New Roman" panose="02020603050405020304"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9pPr>
          </a:lstStyle>
          <a:p>
            <a:fld id="{2B6204AD-CB7E-41B5-9710-10D271468192}" type="slidenum">
              <a:rPr lang="en-US" altLang="en-US" sz="1200"/>
              <a:pPr/>
              <a:t>55</a:t>
            </a:fld>
            <a:endParaRPr lang="en-US" altLang="en-US" sz="1200"/>
          </a:p>
        </p:txBody>
      </p:sp>
    </p:spTree>
    <p:extLst>
      <p:ext uri="{BB962C8B-B14F-4D97-AF65-F5344CB8AC3E}">
        <p14:creationId xmlns:p14="http://schemas.microsoft.com/office/powerpoint/2010/main" val="6233590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ヒラギノ角ゴ Pro W3" charset="-128"/>
              </a:rPr>
              <a:t>After searching and locating the queries, you can manage queries by updating the data and answering them. Update the data on the form as applicable. For a manual query (i.e. placed by SCHARP or PPD), make sure to enter a query response in the text box that displays.</a:t>
            </a:r>
          </a:p>
          <a:p>
            <a:r>
              <a:rPr lang="en-US" altLang="en-US">
                <a:ea typeface="ヒラギノ角ゴ Pro W3" charset="-128"/>
              </a:rPr>
              <a:t>For system queries, a manual response is not required if the data conforms to what is expected. </a:t>
            </a:r>
          </a:p>
          <a:p>
            <a:r>
              <a:rPr lang="en-US" altLang="en-US">
                <a:ea typeface="ヒラギノ角ゴ Pro W3" charset="-128"/>
              </a:rPr>
              <a:t>After the data has been updated via the pencil icon, navigate back to Query Management. </a:t>
            </a:r>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charset="-128"/>
              </a:defRPr>
            </a:lvl1pPr>
            <a:lvl2pPr marL="742950" indent="-285750">
              <a:defRPr sz="2400">
                <a:solidFill>
                  <a:schemeClr val="tx1"/>
                </a:solidFill>
                <a:latin typeface="Times New Roman" panose="02020603050405020304" pitchFamily="18" charset="0"/>
                <a:ea typeface="ヒラギノ角ゴ Pro W3" charset="-128"/>
              </a:defRPr>
            </a:lvl2pPr>
            <a:lvl3pPr marL="1143000" indent="-228600">
              <a:defRPr sz="2400">
                <a:solidFill>
                  <a:schemeClr val="tx1"/>
                </a:solidFill>
                <a:latin typeface="Times New Roman" panose="02020603050405020304" pitchFamily="18" charset="0"/>
                <a:ea typeface="ヒラギノ角ゴ Pro W3" charset="-128"/>
              </a:defRPr>
            </a:lvl3pPr>
            <a:lvl4pPr marL="1600200" indent="-228600">
              <a:defRPr sz="2400">
                <a:solidFill>
                  <a:schemeClr val="tx1"/>
                </a:solidFill>
                <a:latin typeface="Times New Roman" panose="02020603050405020304" pitchFamily="18" charset="0"/>
                <a:ea typeface="ヒラギノ角ゴ Pro W3" charset="-128"/>
              </a:defRPr>
            </a:lvl4pPr>
            <a:lvl5pPr marL="2057400" indent="-228600">
              <a:defRPr sz="2400">
                <a:solidFill>
                  <a:schemeClr val="tx1"/>
                </a:solidFill>
                <a:latin typeface="Times New Roman" panose="02020603050405020304"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9pPr>
          </a:lstStyle>
          <a:p>
            <a:fld id="{322870BF-17CB-42AF-91A0-0192CE87828F}" type="slidenum">
              <a:rPr lang="en-US" altLang="en-US" sz="1200"/>
              <a:pPr/>
              <a:t>56</a:t>
            </a:fld>
            <a:endParaRPr lang="en-US" altLang="en-US" sz="1200"/>
          </a:p>
        </p:txBody>
      </p:sp>
    </p:spTree>
    <p:extLst>
      <p:ext uri="{BB962C8B-B14F-4D97-AF65-F5344CB8AC3E}">
        <p14:creationId xmlns:p14="http://schemas.microsoft.com/office/powerpoint/2010/main" val="266931913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ヒラギノ角ゴ Pro W3" charset="-128"/>
            </a:endParaRP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charset="-128"/>
              </a:defRPr>
            </a:lvl1pPr>
            <a:lvl2pPr marL="742950" indent="-285750">
              <a:defRPr sz="2400">
                <a:solidFill>
                  <a:schemeClr val="tx1"/>
                </a:solidFill>
                <a:latin typeface="Times New Roman" panose="02020603050405020304" pitchFamily="18" charset="0"/>
                <a:ea typeface="ヒラギノ角ゴ Pro W3" charset="-128"/>
              </a:defRPr>
            </a:lvl2pPr>
            <a:lvl3pPr marL="1143000" indent="-228600">
              <a:defRPr sz="2400">
                <a:solidFill>
                  <a:schemeClr val="tx1"/>
                </a:solidFill>
                <a:latin typeface="Times New Roman" panose="02020603050405020304" pitchFamily="18" charset="0"/>
                <a:ea typeface="ヒラギノ角ゴ Pro W3" charset="-128"/>
              </a:defRPr>
            </a:lvl3pPr>
            <a:lvl4pPr marL="1600200" indent="-228600">
              <a:defRPr sz="2400">
                <a:solidFill>
                  <a:schemeClr val="tx1"/>
                </a:solidFill>
                <a:latin typeface="Times New Roman" panose="02020603050405020304" pitchFamily="18" charset="0"/>
                <a:ea typeface="ヒラギノ角ゴ Pro W3" charset="-128"/>
              </a:defRPr>
            </a:lvl4pPr>
            <a:lvl5pPr marL="2057400" indent="-228600">
              <a:defRPr sz="2400">
                <a:solidFill>
                  <a:schemeClr val="tx1"/>
                </a:solidFill>
                <a:latin typeface="Times New Roman" panose="02020603050405020304"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9pPr>
          </a:lstStyle>
          <a:p>
            <a:fld id="{2B5FF981-23F9-43A0-AA64-A0645A7F3983}" type="slidenum">
              <a:rPr lang="en-US" altLang="en-US" sz="1200"/>
              <a:pPr/>
              <a:t>57</a:t>
            </a:fld>
            <a:endParaRPr lang="en-US" altLang="en-US" sz="1200"/>
          </a:p>
        </p:txBody>
      </p:sp>
    </p:spTree>
    <p:extLst>
      <p:ext uri="{BB962C8B-B14F-4D97-AF65-F5344CB8AC3E}">
        <p14:creationId xmlns:p14="http://schemas.microsoft.com/office/powerpoint/2010/main" val="154451068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ヒラギノ角ゴ Pro W3" charset="-128"/>
            </a:endParaRP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charset="-128"/>
              </a:defRPr>
            </a:lvl1pPr>
            <a:lvl2pPr marL="742950" indent="-285750">
              <a:defRPr sz="2400">
                <a:solidFill>
                  <a:schemeClr val="tx1"/>
                </a:solidFill>
                <a:latin typeface="Times New Roman" panose="02020603050405020304" pitchFamily="18" charset="0"/>
                <a:ea typeface="ヒラギノ角ゴ Pro W3" charset="-128"/>
              </a:defRPr>
            </a:lvl2pPr>
            <a:lvl3pPr marL="1143000" indent="-228600">
              <a:defRPr sz="2400">
                <a:solidFill>
                  <a:schemeClr val="tx1"/>
                </a:solidFill>
                <a:latin typeface="Times New Roman" panose="02020603050405020304" pitchFamily="18" charset="0"/>
                <a:ea typeface="ヒラギノ角ゴ Pro W3" charset="-128"/>
              </a:defRPr>
            </a:lvl3pPr>
            <a:lvl4pPr marL="1600200" indent="-228600">
              <a:defRPr sz="2400">
                <a:solidFill>
                  <a:schemeClr val="tx1"/>
                </a:solidFill>
                <a:latin typeface="Times New Roman" panose="02020603050405020304" pitchFamily="18" charset="0"/>
                <a:ea typeface="ヒラギノ角ゴ Pro W3" charset="-128"/>
              </a:defRPr>
            </a:lvl4pPr>
            <a:lvl5pPr marL="2057400" indent="-228600">
              <a:defRPr sz="2400">
                <a:solidFill>
                  <a:schemeClr val="tx1"/>
                </a:solidFill>
                <a:latin typeface="Times New Roman" panose="02020603050405020304"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9pPr>
          </a:lstStyle>
          <a:p>
            <a:fld id="{3CD3F475-A4E1-4AD3-B33D-AC464A2905C3}" type="slidenum">
              <a:rPr lang="en-US" altLang="en-US" sz="1200"/>
              <a:pPr/>
              <a:t>58</a:t>
            </a:fld>
            <a:endParaRPr lang="en-US" altLang="en-US" sz="1200"/>
          </a:p>
        </p:txBody>
      </p:sp>
    </p:spTree>
    <p:extLst>
      <p:ext uri="{BB962C8B-B14F-4D97-AF65-F5344CB8AC3E}">
        <p14:creationId xmlns:p14="http://schemas.microsoft.com/office/powerpoint/2010/main" val="429414176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ヒラギノ角ゴ Pro W3" charset="-128"/>
              </a:rPr>
              <a:t>SCHARP ticketing system will track progress as we proceed with user access administration. </a:t>
            </a: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charset="-128"/>
              </a:defRPr>
            </a:lvl1pPr>
            <a:lvl2pPr marL="742950" indent="-285750">
              <a:defRPr sz="2400">
                <a:solidFill>
                  <a:schemeClr val="tx1"/>
                </a:solidFill>
                <a:latin typeface="Times New Roman" panose="02020603050405020304" pitchFamily="18" charset="0"/>
                <a:ea typeface="ヒラギノ角ゴ Pro W3" charset="-128"/>
              </a:defRPr>
            </a:lvl2pPr>
            <a:lvl3pPr marL="1143000" indent="-228600">
              <a:defRPr sz="2400">
                <a:solidFill>
                  <a:schemeClr val="tx1"/>
                </a:solidFill>
                <a:latin typeface="Times New Roman" panose="02020603050405020304" pitchFamily="18" charset="0"/>
                <a:ea typeface="ヒラギノ角ゴ Pro W3" charset="-128"/>
              </a:defRPr>
            </a:lvl3pPr>
            <a:lvl4pPr marL="1600200" indent="-228600">
              <a:defRPr sz="2400">
                <a:solidFill>
                  <a:schemeClr val="tx1"/>
                </a:solidFill>
                <a:latin typeface="Times New Roman" panose="02020603050405020304" pitchFamily="18" charset="0"/>
                <a:ea typeface="ヒラギノ角ゴ Pro W3" charset="-128"/>
              </a:defRPr>
            </a:lvl4pPr>
            <a:lvl5pPr marL="2057400" indent="-228600">
              <a:defRPr sz="2400">
                <a:solidFill>
                  <a:schemeClr val="tx1"/>
                </a:solidFill>
                <a:latin typeface="Times New Roman" panose="02020603050405020304"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9pPr>
          </a:lstStyle>
          <a:p>
            <a:fld id="{C26461E9-5974-458E-A316-4D214A1D564B}" type="slidenum">
              <a:rPr lang="en-US" altLang="en-US" sz="1200" smtClean="0"/>
              <a:pPr/>
              <a:t>59</a:t>
            </a:fld>
            <a:endParaRPr lang="en-US" altLang="en-US" sz="1200"/>
          </a:p>
        </p:txBody>
      </p:sp>
    </p:spTree>
    <p:extLst>
      <p:ext uri="{BB962C8B-B14F-4D97-AF65-F5344CB8AC3E}">
        <p14:creationId xmlns:p14="http://schemas.microsoft.com/office/powerpoint/2010/main" val="3942567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0990">
              <a:defRPr/>
            </a:pPr>
            <a:r>
              <a:rPr lang="en-US" b="0" i="0" dirty="0"/>
              <a:t>An</a:t>
            </a:r>
            <a:r>
              <a:rPr lang="en-US" b="0" i="0" baseline="0" dirty="0"/>
              <a:t> actual visit date for Visit 3 and 5 must be entered to generate target dates/windows for remaining f/u visits. </a:t>
            </a:r>
          </a:p>
          <a:p>
            <a:pPr defTabSz="920990">
              <a:defRPr/>
            </a:pPr>
            <a:endParaRPr lang="en-US" b="0" i="0" dirty="0"/>
          </a:p>
        </p:txBody>
      </p:sp>
      <p:sp>
        <p:nvSpPr>
          <p:cNvPr id="4" name="Slide Number Placeholder 3"/>
          <p:cNvSpPr>
            <a:spLocks noGrp="1"/>
          </p:cNvSpPr>
          <p:nvPr>
            <p:ph type="sldNum" sz="quarter" idx="10"/>
          </p:nvPr>
        </p:nvSpPr>
        <p:spPr/>
        <p:txBody>
          <a:bodyPr/>
          <a:lstStyle/>
          <a:p>
            <a:fld id="{D43EBE4B-BA55-4903-88A2-F431D3BED5CA}" type="slidenum">
              <a:rPr lang="en-US" smtClean="0"/>
              <a:pPr/>
              <a:t>9</a:t>
            </a:fld>
            <a:endParaRPr lang="en-US" dirty="0"/>
          </a:p>
        </p:txBody>
      </p:sp>
    </p:spTree>
    <p:extLst>
      <p:ext uri="{BB962C8B-B14F-4D97-AF65-F5344CB8AC3E}">
        <p14:creationId xmlns:p14="http://schemas.microsoft.com/office/powerpoint/2010/main" val="346573758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ヒラギノ角ゴ Pro W3" charset="-128"/>
            </a:endParaRP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charset="-128"/>
              </a:defRPr>
            </a:lvl1pPr>
            <a:lvl2pPr marL="742950" indent="-285750">
              <a:defRPr sz="2400">
                <a:solidFill>
                  <a:schemeClr val="tx1"/>
                </a:solidFill>
                <a:latin typeface="Times New Roman" panose="02020603050405020304" pitchFamily="18" charset="0"/>
                <a:ea typeface="ヒラギノ角ゴ Pro W3" charset="-128"/>
              </a:defRPr>
            </a:lvl2pPr>
            <a:lvl3pPr marL="1143000" indent="-228600">
              <a:defRPr sz="2400">
                <a:solidFill>
                  <a:schemeClr val="tx1"/>
                </a:solidFill>
                <a:latin typeface="Times New Roman" panose="02020603050405020304" pitchFamily="18" charset="0"/>
                <a:ea typeface="ヒラギノ角ゴ Pro W3" charset="-128"/>
              </a:defRPr>
            </a:lvl3pPr>
            <a:lvl4pPr marL="1600200" indent="-228600">
              <a:defRPr sz="2400">
                <a:solidFill>
                  <a:schemeClr val="tx1"/>
                </a:solidFill>
                <a:latin typeface="Times New Roman" panose="02020603050405020304" pitchFamily="18" charset="0"/>
                <a:ea typeface="ヒラギノ角ゴ Pro W3" charset="-128"/>
              </a:defRPr>
            </a:lvl4pPr>
            <a:lvl5pPr marL="2057400" indent="-228600">
              <a:defRPr sz="2400">
                <a:solidFill>
                  <a:schemeClr val="tx1"/>
                </a:solidFill>
                <a:latin typeface="Times New Roman" panose="02020603050405020304"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9pPr>
          </a:lstStyle>
          <a:p>
            <a:fld id="{5AB10665-23E6-44DB-B5AF-4372718FDBE5}" type="slidenum">
              <a:rPr lang="en-US" altLang="en-US" sz="1200" smtClean="0"/>
              <a:pPr/>
              <a:t>60</a:t>
            </a:fld>
            <a:endParaRPr lang="en-US" altLang="en-US" sz="1200"/>
          </a:p>
        </p:txBody>
      </p:sp>
    </p:spTree>
    <p:extLst>
      <p:ext uri="{BB962C8B-B14F-4D97-AF65-F5344CB8AC3E}">
        <p14:creationId xmlns:p14="http://schemas.microsoft.com/office/powerpoint/2010/main" val="241125894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sz="1100" dirty="0">
                <a:ea typeface="+mn-ea"/>
                <a:cs typeface="+mn-cs"/>
              </a:rPr>
              <a:t>The Grid View provides an alternate display of a participant’s folders and forms in a grid format. The Grid View allows you to find and display participant visits and associated forms, including the status of specific forms. Forms without status icons have no saved data. The Grid View allows authorized Rave users such as site/</a:t>
            </a:r>
            <a:r>
              <a:rPr lang="en-US" sz="1100" dirty="0" err="1">
                <a:ea typeface="+mn-ea"/>
                <a:cs typeface="+mn-cs"/>
              </a:rPr>
              <a:t>PPD</a:t>
            </a:r>
            <a:r>
              <a:rPr lang="en-US" sz="1100" dirty="0">
                <a:ea typeface="+mn-ea"/>
                <a:cs typeface="+mn-cs"/>
              </a:rPr>
              <a:t> monitors, site investigators, and SCHARP data managers to quickly perform activities, such as, verify, freeze, sign-off, and lock on multiple forms at a time.</a:t>
            </a:r>
            <a:endParaRPr lang="en-US" sz="1100" dirty="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charset="-128"/>
              </a:defRPr>
            </a:lvl1pPr>
            <a:lvl2pPr marL="742950" indent="-285750">
              <a:defRPr sz="2400">
                <a:solidFill>
                  <a:schemeClr val="tx1"/>
                </a:solidFill>
                <a:latin typeface="Times New Roman" panose="02020603050405020304" pitchFamily="18" charset="0"/>
                <a:ea typeface="ヒラギノ角ゴ Pro W3" charset="-128"/>
              </a:defRPr>
            </a:lvl2pPr>
            <a:lvl3pPr marL="1143000" indent="-228600">
              <a:defRPr sz="2400">
                <a:solidFill>
                  <a:schemeClr val="tx1"/>
                </a:solidFill>
                <a:latin typeface="Times New Roman" panose="02020603050405020304" pitchFamily="18" charset="0"/>
                <a:ea typeface="ヒラギノ角ゴ Pro W3" charset="-128"/>
              </a:defRPr>
            </a:lvl3pPr>
            <a:lvl4pPr marL="1600200" indent="-228600">
              <a:defRPr sz="2400">
                <a:solidFill>
                  <a:schemeClr val="tx1"/>
                </a:solidFill>
                <a:latin typeface="Times New Roman" panose="02020603050405020304" pitchFamily="18" charset="0"/>
                <a:ea typeface="ヒラギノ角ゴ Pro W3" charset="-128"/>
              </a:defRPr>
            </a:lvl4pPr>
            <a:lvl5pPr marL="2057400" indent="-228600">
              <a:defRPr sz="2400">
                <a:solidFill>
                  <a:schemeClr val="tx1"/>
                </a:solidFill>
                <a:latin typeface="Times New Roman" panose="02020603050405020304"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9pPr>
          </a:lstStyle>
          <a:p>
            <a:fld id="{F09D5088-BC5F-4B5B-B826-404F09005898}" type="slidenum">
              <a:rPr lang="en-US" altLang="en-US" sz="1200" smtClean="0"/>
              <a:pPr/>
              <a:t>61</a:t>
            </a:fld>
            <a:endParaRPr lang="en-US" altLang="en-US" sz="1200"/>
          </a:p>
        </p:txBody>
      </p:sp>
    </p:spTree>
    <p:extLst>
      <p:ext uri="{BB962C8B-B14F-4D97-AF65-F5344CB8AC3E}">
        <p14:creationId xmlns:p14="http://schemas.microsoft.com/office/powerpoint/2010/main" val="19203484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ヒラギノ角ゴ Pro W3" charset="-128"/>
              </a:rPr>
              <a:t>To access the participant grid view, navigate to the “Grid View” link located in the upper right hand side of each participant’s home (or calendar) page.  This gives a good snapshot/overview of forms completed for ppt. </a:t>
            </a: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charset="-128"/>
              </a:defRPr>
            </a:lvl1pPr>
            <a:lvl2pPr marL="742950" indent="-285750">
              <a:defRPr sz="2400">
                <a:solidFill>
                  <a:schemeClr val="tx1"/>
                </a:solidFill>
                <a:latin typeface="Times New Roman" panose="02020603050405020304" pitchFamily="18" charset="0"/>
                <a:ea typeface="ヒラギノ角ゴ Pro W3" charset="-128"/>
              </a:defRPr>
            </a:lvl2pPr>
            <a:lvl3pPr marL="1143000" indent="-228600">
              <a:defRPr sz="2400">
                <a:solidFill>
                  <a:schemeClr val="tx1"/>
                </a:solidFill>
                <a:latin typeface="Times New Roman" panose="02020603050405020304" pitchFamily="18" charset="0"/>
                <a:ea typeface="ヒラギノ角ゴ Pro W3" charset="-128"/>
              </a:defRPr>
            </a:lvl3pPr>
            <a:lvl4pPr marL="1600200" indent="-228600">
              <a:defRPr sz="2400">
                <a:solidFill>
                  <a:schemeClr val="tx1"/>
                </a:solidFill>
                <a:latin typeface="Times New Roman" panose="02020603050405020304" pitchFamily="18" charset="0"/>
                <a:ea typeface="ヒラギノ角ゴ Pro W3" charset="-128"/>
              </a:defRPr>
            </a:lvl4pPr>
            <a:lvl5pPr marL="2057400" indent="-228600">
              <a:defRPr sz="2400">
                <a:solidFill>
                  <a:schemeClr val="tx1"/>
                </a:solidFill>
                <a:latin typeface="Times New Roman" panose="02020603050405020304"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9pPr>
          </a:lstStyle>
          <a:p>
            <a:fld id="{A6CA1F92-5CA3-46E9-864D-66ACFE614C06}" type="slidenum">
              <a:rPr lang="en-US" altLang="en-US" sz="1200" smtClean="0"/>
              <a:pPr/>
              <a:t>62</a:t>
            </a:fld>
            <a:endParaRPr lang="en-US" altLang="en-US" sz="1200"/>
          </a:p>
        </p:txBody>
      </p:sp>
    </p:spTree>
    <p:extLst>
      <p:ext uri="{BB962C8B-B14F-4D97-AF65-F5344CB8AC3E}">
        <p14:creationId xmlns:p14="http://schemas.microsoft.com/office/powerpoint/2010/main" val="403041066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defTabSz="914400" eaLnBrk="1" fontAlgn="auto" hangingPunct="1">
              <a:spcBef>
                <a:spcPts val="0"/>
              </a:spcBef>
              <a:spcAft>
                <a:spcPts val="0"/>
              </a:spcAft>
              <a:defRPr/>
            </a:pPr>
            <a:r>
              <a:rPr lang="en-US" dirty="0"/>
              <a:t>Here you will see that the grid view allows for you to view all folders and forms for a participant. Forms that have been completed or are expected to be completed will appear with an icon. If a form or a folder is not in participant’s visit folder, the cell will appear empty. For example, forms not required at Screening are left blank. </a:t>
            </a:r>
          </a:p>
          <a:p>
            <a:pPr defTabSz="914400" eaLnBrk="1" fontAlgn="auto" hangingPunct="1">
              <a:spcBef>
                <a:spcPts val="0"/>
              </a:spcBef>
              <a:spcAft>
                <a:spcPts val="0"/>
              </a:spcAft>
              <a:defRPr/>
            </a:pPr>
            <a:endParaRPr lang="en-US" dirty="0"/>
          </a:p>
          <a:p>
            <a:pPr>
              <a:defRPr/>
            </a:pPr>
            <a:r>
              <a:rPr lang="en-US" dirty="0">
                <a:ea typeface="+mn-ea"/>
                <a:cs typeface="+mn-cs"/>
              </a:rPr>
              <a:t>The same status icons that we reviewed for each item within an </a:t>
            </a:r>
            <a:r>
              <a:rPr lang="en-US" dirty="0" err="1">
                <a:ea typeface="+mn-ea"/>
                <a:cs typeface="+mn-cs"/>
              </a:rPr>
              <a:t>eCRF</a:t>
            </a:r>
            <a:r>
              <a:rPr lang="en-US" dirty="0">
                <a:ea typeface="+mn-ea"/>
                <a:cs typeface="+mn-cs"/>
              </a:rPr>
              <a:t> appears within Grid View as well. These icons show whether the form is completed, is overdue, locked, has queries, and so on. </a:t>
            </a:r>
          </a:p>
          <a:p>
            <a:pPr>
              <a:defRPr/>
            </a:pPr>
            <a:endParaRPr lang="en-US" dirty="0">
              <a:ea typeface="+mn-ea"/>
              <a:cs typeface="+mn-cs"/>
            </a:endParaRPr>
          </a:p>
          <a:p>
            <a:pPr>
              <a:defRPr/>
            </a:pPr>
            <a:r>
              <a:rPr lang="en-US" dirty="0">
                <a:ea typeface="+mn-ea"/>
                <a:cs typeface="+mn-cs"/>
              </a:rPr>
              <a:t>You can navigate to the page view of each form listed to view the data recorded on each form by clicking on the icon. </a:t>
            </a:r>
            <a:endParaRPr lang="en-US" dirty="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charset="-128"/>
              </a:defRPr>
            </a:lvl1pPr>
            <a:lvl2pPr marL="742950" indent="-285750">
              <a:defRPr sz="2400">
                <a:solidFill>
                  <a:schemeClr val="tx1"/>
                </a:solidFill>
                <a:latin typeface="Times New Roman" panose="02020603050405020304" pitchFamily="18" charset="0"/>
                <a:ea typeface="ヒラギノ角ゴ Pro W3" charset="-128"/>
              </a:defRPr>
            </a:lvl2pPr>
            <a:lvl3pPr marL="1143000" indent="-228600">
              <a:defRPr sz="2400">
                <a:solidFill>
                  <a:schemeClr val="tx1"/>
                </a:solidFill>
                <a:latin typeface="Times New Roman" panose="02020603050405020304" pitchFamily="18" charset="0"/>
                <a:ea typeface="ヒラギノ角ゴ Pro W3" charset="-128"/>
              </a:defRPr>
            </a:lvl3pPr>
            <a:lvl4pPr marL="1600200" indent="-228600">
              <a:defRPr sz="2400">
                <a:solidFill>
                  <a:schemeClr val="tx1"/>
                </a:solidFill>
                <a:latin typeface="Times New Roman" panose="02020603050405020304" pitchFamily="18" charset="0"/>
                <a:ea typeface="ヒラギノ角ゴ Pro W3" charset="-128"/>
              </a:defRPr>
            </a:lvl4pPr>
            <a:lvl5pPr marL="2057400" indent="-228600">
              <a:defRPr sz="2400">
                <a:solidFill>
                  <a:schemeClr val="tx1"/>
                </a:solidFill>
                <a:latin typeface="Times New Roman" panose="02020603050405020304"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9pPr>
          </a:lstStyle>
          <a:p>
            <a:fld id="{5D464F48-9B90-4684-99FA-AFCDAEFF768A}" type="slidenum">
              <a:rPr lang="en-US" altLang="en-US" sz="1200" smtClean="0"/>
              <a:pPr/>
              <a:t>63</a:t>
            </a:fld>
            <a:endParaRPr lang="en-US" altLang="en-US" sz="1200"/>
          </a:p>
        </p:txBody>
      </p:sp>
    </p:spTree>
    <p:extLst>
      <p:ext uri="{BB962C8B-B14F-4D97-AF65-F5344CB8AC3E}">
        <p14:creationId xmlns:p14="http://schemas.microsoft.com/office/powerpoint/2010/main" val="217100501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ヒラギノ角ゴ Pro W3" charset="-128"/>
              </a:rPr>
              <a:t>Site Investigators of Record (IoR) will electronically sign a form within Rave to verify the completeness and accurateness of the study data once data has been entered for that form and all queries associated with the form have been resolved. Site investigators can use the participant grid view to sign-off on multiple forms at a time. Each completed form within Rave must be electronically signed by the site investigator verifying completeness and accurateness of the study data. While investigators have the option to sign off on eCRFs at any point during the study once all queries have been resolved and prior to database lock, we recommend that form sign off towards the end of the study and during the study close out period for greatest efficiency. If forms are updated after an initial sign-off by the IoR, the eSignature is broken and the investigator will need to complete a second sign off of the form. The study SCHARP Clinical Data Manager will provide instruction on the optimal time for IoRs to provide eSignatures during study close out to avoid the need for multiple sign-offs for a given CRF. </a:t>
            </a:r>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charset="-128"/>
              </a:defRPr>
            </a:lvl1pPr>
            <a:lvl2pPr marL="742950" indent="-285750">
              <a:defRPr sz="2400">
                <a:solidFill>
                  <a:schemeClr val="tx1"/>
                </a:solidFill>
                <a:latin typeface="Times New Roman" panose="02020603050405020304" pitchFamily="18" charset="0"/>
                <a:ea typeface="ヒラギノ角ゴ Pro W3" charset="-128"/>
              </a:defRPr>
            </a:lvl2pPr>
            <a:lvl3pPr marL="1143000" indent="-228600">
              <a:defRPr sz="2400">
                <a:solidFill>
                  <a:schemeClr val="tx1"/>
                </a:solidFill>
                <a:latin typeface="Times New Roman" panose="02020603050405020304" pitchFamily="18" charset="0"/>
                <a:ea typeface="ヒラギノ角ゴ Pro W3" charset="-128"/>
              </a:defRPr>
            </a:lvl3pPr>
            <a:lvl4pPr marL="1600200" indent="-228600">
              <a:defRPr sz="2400">
                <a:solidFill>
                  <a:schemeClr val="tx1"/>
                </a:solidFill>
                <a:latin typeface="Times New Roman" panose="02020603050405020304" pitchFamily="18" charset="0"/>
                <a:ea typeface="ヒラギノ角ゴ Pro W3" charset="-128"/>
              </a:defRPr>
            </a:lvl4pPr>
            <a:lvl5pPr marL="2057400" indent="-228600">
              <a:defRPr sz="2400">
                <a:solidFill>
                  <a:schemeClr val="tx1"/>
                </a:solidFill>
                <a:latin typeface="Times New Roman" panose="02020603050405020304"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9pPr>
          </a:lstStyle>
          <a:p>
            <a:fld id="{0356586A-4F28-4024-A210-C81E4347EAA0}" type="slidenum">
              <a:rPr lang="en-US" altLang="en-US" sz="1200" smtClean="0"/>
              <a:pPr/>
              <a:t>64</a:t>
            </a:fld>
            <a:endParaRPr lang="en-US" altLang="en-US" sz="1200"/>
          </a:p>
        </p:txBody>
      </p:sp>
    </p:spTree>
    <p:extLst>
      <p:ext uri="{BB962C8B-B14F-4D97-AF65-F5344CB8AC3E}">
        <p14:creationId xmlns:p14="http://schemas.microsoft.com/office/powerpoint/2010/main" val="1102099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3EBE4B-BA55-4903-88A2-F431D3BED5CA}" type="slidenum">
              <a:rPr lang="en-US" smtClean="0"/>
              <a:pPr/>
              <a:t>10</a:t>
            </a:fld>
            <a:endParaRPr lang="en-US" dirty="0"/>
          </a:p>
        </p:txBody>
      </p:sp>
    </p:spTree>
    <p:extLst>
      <p:ext uri="{BB962C8B-B14F-4D97-AF65-F5344CB8AC3E}">
        <p14:creationId xmlns:p14="http://schemas.microsoft.com/office/powerpoint/2010/main" val="3560297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3EBE4B-BA55-4903-88A2-F431D3BED5CA}" type="slidenum">
              <a:rPr lang="en-US" smtClean="0"/>
              <a:pPr/>
              <a:t>11</a:t>
            </a:fld>
            <a:endParaRPr lang="en-US" dirty="0"/>
          </a:p>
        </p:txBody>
      </p:sp>
    </p:spTree>
    <p:extLst>
      <p:ext uri="{BB962C8B-B14F-4D97-AF65-F5344CB8AC3E}">
        <p14:creationId xmlns:p14="http://schemas.microsoft.com/office/powerpoint/2010/main" val="5448204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xfrm>
            <a:off x="1184275" y="703263"/>
            <a:ext cx="4686300" cy="35147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defTabSz="938540">
              <a:spcBef>
                <a:spcPct val="0"/>
              </a:spcBef>
              <a:defRPr/>
            </a:pPr>
            <a:r>
              <a:rPr lang="en-US" altLang="en-US" dirty="0">
                <a:latin typeface="Calibri" panose="020F0502020204030204" pitchFamily="34" charset="0"/>
              </a:rPr>
              <a:t>Required procedures: Procedures required during an interim visit will depend on the reason for the visit. </a:t>
            </a:r>
            <a:r>
              <a:rPr lang="en-US" sz="1200" kern="1200" dirty="0">
                <a:solidFill>
                  <a:schemeClr val="tx2"/>
                </a:solidFill>
                <a:effectLst/>
                <a:latin typeface="+mn-lt"/>
                <a:ea typeface="+mn-ea"/>
                <a:cs typeface="+mn-cs"/>
              </a:rPr>
              <a:t>For example, if a participant presents to the site to report an AE, all clinically-related procedures to assess the AE and required documentation would be the required procedures for that interim visit. </a:t>
            </a:r>
            <a:endParaRPr lang="en-US" altLang="en-US" sz="2700" dirty="0">
              <a:latin typeface="Calibri" panose="020F0502020204030204" pitchFamily="34" charset="0"/>
            </a:endParaRPr>
          </a:p>
          <a:p>
            <a:pPr eaLnBrk="1" hangingPunct="1">
              <a:spcBef>
                <a:spcPct val="0"/>
              </a:spcBef>
            </a:pPr>
            <a:endParaRPr lang="en-US" altLang="en-US" dirty="0"/>
          </a:p>
        </p:txBody>
      </p:sp>
      <p:sp>
        <p:nvSpPr>
          <p:cNvPr id="5120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entury Schoolbook" pitchFamily="18" charset="0"/>
                <a:cs typeface="Arial" panose="020B0604020202020204" pitchFamily="34" charset="0"/>
              </a:defRPr>
            </a:lvl1pPr>
            <a:lvl2pPr marL="762564" indent="-293294" eaLnBrk="0" hangingPunct="0">
              <a:defRPr>
                <a:solidFill>
                  <a:schemeClr val="tx1"/>
                </a:solidFill>
                <a:latin typeface="Century Schoolbook" pitchFamily="18" charset="0"/>
                <a:cs typeface="Arial" panose="020B0604020202020204" pitchFamily="34" charset="0"/>
              </a:defRPr>
            </a:lvl2pPr>
            <a:lvl3pPr marL="1173175" indent="-234635" eaLnBrk="0" hangingPunct="0">
              <a:defRPr>
                <a:solidFill>
                  <a:schemeClr val="tx1"/>
                </a:solidFill>
                <a:latin typeface="Century Schoolbook" pitchFamily="18" charset="0"/>
                <a:cs typeface="Arial" panose="020B0604020202020204" pitchFamily="34" charset="0"/>
              </a:defRPr>
            </a:lvl3pPr>
            <a:lvl4pPr marL="1642445" indent="-234635" eaLnBrk="0" hangingPunct="0">
              <a:defRPr>
                <a:solidFill>
                  <a:schemeClr val="tx1"/>
                </a:solidFill>
                <a:latin typeface="Century Schoolbook" pitchFamily="18" charset="0"/>
                <a:cs typeface="Arial" panose="020B0604020202020204" pitchFamily="34" charset="0"/>
              </a:defRPr>
            </a:lvl4pPr>
            <a:lvl5pPr marL="2111715" indent="-234635" eaLnBrk="0" hangingPunct="0">
              <a:defRPr>
                <a:solidFill>
                  <a:schemeClr val="tx1"/>
                </a:solidFill>
                <a:latin typeface="Century Schoolbook" pitchFamily="18" charset="0"/>
                <a:cs typeface="Arial" panose="020B0604020202020204" pitchFamily="34" charset="0"/>
              </a:defRPr>
            </a:lvl5pPr>
            <a:lvl6pPr marL="2580985" indent="-234635" eaLnBrk="0" fontAlgn="base" hangingPunct="0">
              <a:spcBef>
                <a:spcPct val="0"/>
              </a:spcBef>
              <a:spcAft>
                <a:spcPct val="0"/>
              </a:spcAft>
              <a:defRPr>
                <a:solidFill>
                  <a:schemeClr val="tx1"/>
                </a:solidFill>
                <a:latin typeface="Century Schoolbook" pitchFamily="18" charset="0"/>
                <a:cs typeface="Arial" panose="020B0604020202020204" pitchFamily="34" charset="0"/>
              </a:defRPr>
            </a:lvl6pPr>
            <a:lvl7pPr marL="3050256" indent="-234635" eaLnBrk="0" fontAlgn="base" hangingPunct="0">
              <a:spcBef>
                <a:spcPct val="0"/>
              </a:spcBef>
              <a:spcAft>
                <a:spcPct val="0"/>
              </a:spcAft>
              <a:defRPr>
                <a:solidFill>
                  <a:schemeClr val="tx1"/>
                </a:solidFill>
                <a:latin typeface="Century Schoolbook" pitchFamily="18" charset="0"/>
                <a:cs typeface="Arial" panose="020B0604020202020204" pitchFamily="34" charset="0"/>
              </a:defRPr>
            </a:lvl7pPr>
            <a:lvl8pPr marL="3519526" indent="-234635" eaLnBrk="0" fontAlgn="base" hangingPunct="0">
              <a:spcBef>
                <a:spcPct val="0"/>
              </a:spcBef>
              <a:spcAft>
                <a:spcPct val="0"/>
              </a:spcAft>
              <a:defRPr>
                <a:solidFill>
                  <a:schemeClr val="tx1"/>
                </a:solidFill>
                <a:latin typeface="Century Schoolbook" pitchFamily="18" charset="0"/>
                <a:cs typeface="Arial" panose="020B0604020202020204" pitchFamily="34" charset="0"/>
              </a:defRPr>
            </a:lvl8pPr>
            <a:lvl9pPr marL="3988796" indent="-234635" eaLnBrk="0" fontAlgn="base" hangingPunct="0">
              <a:spcBef>
                <a:spcPct val="0"/>
              </a:spcBef>
              <a:spcAft>
                <a:spcPct val="0"/>
              </a:spcAft>
              <a:defRPr>
                <a:solidFill>
                  <a:schemeClr val="tx1"/>
                </a:solidFill>
                <a:latin typeface="Century Schoolbook" pitchFamily="18" charset="0"/>
                <a:cs typeface="Arial" panose="020B0604020202020204" pitchFamily="34" charset="0"/>
              </a:defRPr>
            </a:lvl9pPr>
          </a:lstStyle>
          <a:p>
            <a:pPr eaLnBrk="1" hangingPunct="1"/>
            <a:fld id="{02358C5C-83F9-4733-8A67-6878D26A4A07}" type="slidenum">
              <a:rPr lang="en-US" altLang="en-US">
                <a:latin typeface="Calibri" panose="020F0502020204030204" pitchFamily="34" charset="0"/>
              </a:rPr>
              <a:pPr eaLnBrk="1" hangingPunct="1"/>
              <a:t>12</a:t>
            </a:fld>
            <a:endParaRPr lang="en-US" altLang="en-US">
              <a:latin typeface="Calibri" panose="020F0502020204030204" pitchFamily="34" charset="0"/>
            </a:endParaRPr>
          </a:p>
        </p:txBody>
      </p:sp>
    </p:spTree>
    <p:extLst>
      <p:ext uri="{BB962C8B-B14F-4D97-AF65-F5344CB8AC3E}">
        <p14:creationId xmlns:p14="http://schemas.microsoft.com/office/powerpoint/2010/main" val="133754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i="1" dirty="0"/>
          </a:p>
          <a:p>
            <a:endParaRPr lang="en-US" i="1" dirty="0"/>
          </a:p>
        </p:txBody>
      </p:sp>
      <p:sp>
        <p:nvSpPr>
          <p:cNvPr id="4" name="Slide Number Placeholder 3"/>
          <p:cNvSpPr>
            <a:spLocks noGrp="1"/>
          </p:cNvSpPr>
          <p:nvPr>
            <p:ph type="sldNum" sz="quarter" idx="10"/>
          </p:nvPr>
        </p:nvSpPr>
        <p:spPr/>
        <p:txBody>
          <a:bodyPr/>
          <a:lstStyle/>
          <a:p>
            <a:fld id="{D43EBE4B-BA55-4903-88A2-F431D3BED5CA}" type="slidenum">
              <a:rPr lang="en-US" smtClean="0"/>
              <a:pPr/>
              <a:t>13</a:t>
            </a:fld>
            <a:endParaRPr lang="en-US" dirty="0"/>
          </a:p>
        </p:txBody>
      </p:sp>
    </p:spTree>
    <p:extLst>
      <p:ext uri="{BB962C8B-B14F-4D97-AF65-F5344CB8AC3E}">
        <p14:creationId xmlns:p14="http://schemas.microsoft.com/office/powerpoint/2010/main" val="42605353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rgbClr val="18243D"/>
        </a:solidFill>
        <a:effectLst/>
      </p:bgPr>
    </p:bg>
    <p:spTree>
      <p:nvGrpSpPr>
        <p:cNvPr id="1" name=""/>
        <p:cNvGrpSpPr/>
        <p:nvPr/>
      </p:nvGrpSpPr>
      <p:grpSpPr>
        <a:xfrm>
          <a:off x="0" y="0"/>
          <a:ext cx="0" cy="0"/>
          <a:chOff x="0" y="0"/>
          <a:chExt cx="0" cy="0"/>
        </a:xfrm>
      </p:grpSpPr>
      <p:pic>
        <p:nvPicPr>
          <p:cNvPr id="2" name="Picture 6" descr="thank you.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93938" y="3041650"/>
            <a:ext cx="45593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1613" y="5827713"/>
            <a:ext cx="2139950"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2973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lvl1pPr>
              <a:defRPr baseline="0">
                <a:solidFill>
                  <a:srgbClr val="1C3B61"/>
                </a:solidFill>
              </a:defRPr>
            </a:lvl1pPr>
          </a:lstStyle>
          <a:p>
            <a:r>
              <a:rPr lang="en-US" dirty="0"/>
              <a:t>Click to edit Master title style</a:t>
            </a:r>
          </a:p>
        </p:txBody>
      </p:sp>
      <p:sp>
        <p:nvSpPr>
          <p:cNvPr id="14" name="Text Placeholder 13"/>
          <p:cNvSpPr>
            <a:spLocks noGrp="1"/>
          </p:cNvSpPr>
          <p:nvPr>
            <p:ph type="body" sz="quarter" idx="13"/>
          </p:nvPr>
        </p:nvSpPr>
        <p:spPr>
          <a:xfrm>
            <a:off x="457993" y="1261872"/>
            <a:ext cx="6858000" cy="5029200"/>
          </a:xfrm>
        </p:spPr>
        <p:txBody>
          <a:bodyPr/>
          <a:lstStyle>
            <a:lvl1pPr marL="0" indent="0">
              <a:defRPr>
                <a:solidFill>
                  <a:srgbClr val="1C3B61"/>
                </a:solidFill>
              </a:defRPr>
            </a:lvl1pPr>
            <a:lvl2pPr marL="117475" indent="-117475">
              <a:spcBef>
                <a:spcPts val="984"/>
              </a:spcBef>
              <a:buClrTx/>
              <a:buSzPct val="100000"/>
              <a:defRPr sz="1600" i="1" baseline="0">
                <a:solidFill>
                  <a:srgbClr val="1C3B61"/>
                </a:solidFill>
              </a:defRPr>
            </a:lvl2pPr>
          </a:lstStyle>
          <a:p>
            <a:pPr lvl="0"/>
            <a:r>
              <a:rPr lang="en-US" dirty="0"/>
              <a:t>Click to edit Master text styles</a:t>
            </a:r>
          </a:p>
          <a:p>
            <a:pPr lvl="1"/>
            <a:r>
              <a:rPr lang="en-US" dirty="0"/>
              <a:t>Second level</a:t>
            </a:r>
          </a:p>
        </p:txBody>
      </p:sp>
      <p:sp>
        <p:nvSpPr>
          <p:cNvPr id="4" name="Rectangle 11"/>
          <p:cNvSpPr>
            <a:spLocks noGrp="1" noChangeArrowheads="1"/>
          </p:cNvSpPr>
          <p:nvPr>
            <p:ph type="ftr" sz="quarter" idx="14"/>
          </p:nvPr>
        </p:nvSpPr>
        <p:spPr>
          <a:ln/>
        </p:spPr>
        <p:txBody>
          <a:bodyPr/>
          <a:lstStyle>
            <a:lvl1pPr>
              <a:defRPr/>
            </a:lvl1pPr>
          </a:lstStyle>
          <a:p>
            <a:pPr>
              <a:defRPr/>
            </a:pPr>
            <a:r>
              <a:rPr lang="en-US" altLang="en-US"/>
              <a:t>© Fred Hutchinson Cancer Research Center </a:t>
            </a:r>
          </a:p>
        </p:txBody>
      </p:sp>
      <p:sp>
        <p:nvSpPr>
          <p:cNvPr id="5" name="Rectangle 12"/>
          <p:cNvSpPr>
            <a:spLocks noGrp="1" noChangeArrowheads="1"/>
          </p:cNvSpPr>
          <p:nvPr>
            <p:ph type="sldNum" sz="quarter" idx="15"/>
          </p:nvPr>
        </p:nvSpPr>
        <p:spPr>
          <a:ln/>
        </p:spPr>
        <p:txBody>
          <a:bodyPr/>
          <a:lstStyle>
            <a:lvl1pPr>
              <a:defRPr/>
            </a:lvl1pPr>
          </a:lstStyle>
          <a:p>
            <a:pPr>
              <a:defRPr/>
            </a:pPr>
            <a:fld id="{D1A9D54F-B187-4157-A6B8-71E2C9CA5257}" type="slidenum">
              <a:rPr lang="en-US" altLang="en-US"/>
              <a:pPr>
                <a:defRPr/>
              </a:pPr>
              <a:t>‹#›</a:t>
            </a:fld>
            <a:endParaRPr lang="en-US" altLang="en-US"/>
          </a:p>
        </p:txBody>
      </p:sp>
    </p:spTree>
    <p:extLst>
      <p:ext uri="{BB962C8B-B14F-4D97-AF65-F5344CB8AC3E}">
        <p14:creationId xmlns:p14="http://schemas.microsoft.com/office/powerpoint/2010/main" val="238107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C3B61"/>
                </a:solidFill>
              </a:defRPr>
            </a:lvl1pPr>
          </a:lstStyle>
          <a:p>
            <a:r>
              <a:rPr lang="en-US" dirty="0"/>
              <a:t>Click to edit Master title style</a:t>
            </a:r>
          </a:p>
        </p:txBody>
      </p:sp>
      <p:sp>
        <p:nvSpPr>
          <p:cNvPr id="6" name="Text Placeholder 5"/>
          <p:cNvSpPr>
            <a:spLocks noGrp="1"/>
          </p:cNvSpPr>
          <p:nvPr>
            <p:ph type="body" sz="quarter" idx="12"/>
          </p:nvPr>
        </p:nvSpPr>
        <p:spPr>
          <a:xfrm>
            <a:off x="458787" y="1261872"/>
            <a:ext cx="6850507" cy="4846320"/>
          </a:xfrm>
        </p:spPr>
        <p:txBody>
          <a:bodyPr/>
          <a:lstStyle>
            <a:lvl1pPr marL="0" indent="0">
              <a:spcBef>
                <a:spcPts val="600"/>
              </a:spcBef>
              <a:defRPr>
                <a:solidFill>
                  <a:srgbClr val="1C3B61"/>
                </a:solidFill>
              </a:defRPr>
            </a:lvl1pPr>
            <a:lvl2pPr marL="579438" indent="-118872">
              <a:spcBef>
                <a:spcPts val="600"/>
              </a:spcBef>
              <a:spcAft>
                <a:spcPts val="900"/>
              </a:spcAft>
              <a:buFont typeface="Arial"/>
              <a:buChar char="•"/>
              <a:defRPr sz="1800" baseline="0">
                <a:solidFill>
                  <a:srgbClr val="1C3B61"/>
                </a:solidFill>
              </a:defRPr>
            </a:lvl2pPr>
            <a:lvl3pPr marL="685800" indent="-111125">
              <a:spcBef>
                <a:spcPts val="300"/>
              </a:spcBef>
              <a:buFont typeface="Lucida Grande"/>
              <a:buChar char="-"/>
              <a:defRPr sz="1400">
                <a:solidFill>
                  <a:srgbClr val="1C3B61"/>
                </a:solidFill>
              </a:defRPr>
            </a:lvl3pPr>
          </a:lstStyle>
          <a:p>
            <a:pPr lvl="0"/>
            <a:r>
              <a:rPr lang="en-US" dirty="0"/>
              <a:t>Click to edit Master text styles</a:t>
            </a:r>
          </a:p>
          <a:p>
            <a:pPr lvl="1"/>
            <a:r>
              <a:rPr lang="en-US" dirty="0"/>
              <a:t>Second level</a:t>
            </a:r>
          </a:p>
          <a:p>
            <a:pPr lvl="2"/>
            <a:r>
              <a:rPr lang="en-US" dirty="0"/>
              <a:t>Third level</a:t>
            </a:r>
          </a:p>
        </p:txBody>
      </p:sp>
      <p:sp>
        <p:nvSpPr>
          <p:cNvPr id="4" name="Rectangle 11"/>
          <p:cNvSpPr>
            <a:spLocks noGrp="1" noChangeArrowheads="1"/>
          </p:cNvSpPr>
          <p:nvPr>
            <p:ph type="ftr" sz="quarter" idx="13"/>
          </p:nvPr>
        </p:nvSpPr>
        <p:spPr>
          <a:ln/>
        </p:spPr>
        <p:txBody>
          <a:bodyPr/>
          <a:lstStyle>
            <a:lvl1pPr>
              <a:defRPr/>
            </a:lvl1pPr>
          </a:lstStyle>
          <a:p>
            <a:pPr>
              <a:defRPr/>
            </a:pPr>
            <a:r>
              <a:rPr lang="en-US" altLang="en-US"/>
              <a:t>© Fred Hutchinson Cancer Research Center </a:t>
            </a:r>
          </a:p>
        </p:txBody>
      </p:sp>
      <p:sp>
        <p:nvSpPr>
          <p:cNvPr id="5" name="Rectangle 12"/>
          <p:cNvSpPr>
            <a:spLocks noGrp="1" noChangeArrowheads="1"/>
          </p:cNvSpPr>
          <p:nvPr>
            <p:ph type="sldNum" sz="quarter" idx="14"/>
          </p:nvPr>
        </p:nvSpPr>
        <p:spPr>
          <a:ln/>
        </p:spPr>
        <p:txBody>
          <a:bodyPr/>
          <a:lstStyle>
            <a:lvl1pPr>
              <a:defRPr/>
            </a:lvl1pPr>
          </a:lstStyle>
          <a:p>
            <a:pPr>
              <a:defRPr/>
            </a:pPr>
            <a:fld id="{7206E4E4-DA16-406E-AA43-E71D2F6EC1E1}" type="slidenum">
              <a:rPr lang="en-US" altLang="en-US"/>
              <a:pPr>
                <a:defRPr/>
              </a:pPr>
              <a:t>‹#›</a:t>
            </a:fld>
            <a:endParaRPr lang="en-US" altLang="en-US"/>
          </a:p>
        </p:txBody>
      </p:sp>
    </p:spTree>
    <p:extLst>
      <p:ext uri="{BB962C8B-B14F-4D97-AF65-F5344CB8AC3E}">
        <p14:creationId xmlns:p14="http://schemas.microsoft.com/office/powerpoint/2010/main" val="2224191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C3B61"/>
                </a:solidFill>
              </a:defRPr>
            </a:lvl1pPr>
          </a:lstStyle>
          <a:p>
            <a:r>
              <a:rPr lang="en-US" dirty="0"/>
              <a:t>Click to edit Master title style</a:t>
            </a:r>
          </a:p>
        </p:txBody>
      </p:sp>
      <p:sp>
        <p:nvSpPr>
          <p:cNvPr id="6" name="Text Placeholder 5"/>
          <p:cNvSpPr>
            <a:spLocks noGrp="1"/>
          </p:cNvSpPr>
          <p:nvPr>
            <p:ph type="body" sz="quarter" idx="12"/>
          </p:nvPr>
        </p:nvSpPr>
        <p:spPr>
          <a:xfrm>
            <a:off x="458787" y="1261872"/>
            <a:ext cx="8226426" cy="4846320"/>
          </a:xfrm>
        </p:spPr>
        <p:txBody>
          <a:bodyPr numCol="2" spcCol="457200"/>
          <a:lstStyle>
            <a:lvl1pPr marL="0" indent="0">
              <a:defRPr baseline="0">
                <a:solidFill>
                  <a:srgbClr val="1C3B61"/>
                </a:solidFill>
              </a:defRPr>
            </a:lvl1pPr>
            <a:lvl2pPr marL="115888" indent="-118872">
              <a:spcBef>
                <a:spcPts val="900"/>
              </a:spcBef>
              <a:buFont typeface="Arial"/>
              <a:buChar char="•"/>
              <a:defRPr sz="1800">
                <a:solidFill>
                  <a:srgbClr val="1C3B61"/>
                </a:solidFill>
              </a:defRPr>
            </a:lvl2pPr>
            <a:lvl3pPr marL="279400" indent="-111125">
              <a:buFont typeface="Lucida Grande"/>
              <a:buChar char="-"/>
              <a:defRPr sz="1400" baseline="0">
                <a:solidFill>
                  <a:srgbClr val="1C3B61"/>
                </a:solidFill>
              </a:defRPr>
            </a:lvl3pPr>
          </a:lstStyle>
          <a:p>
            <a:pPr lvl="0"/>
            <a:r>
              <a:rPr lang="en-US" dirty="0"/>
              <a:t>Click to edit Master text styles</a:t>
            </a:r>
          </a:p>
          <a:p>
            <a:pPr lvl="1"/>
            <a:r>
              <a:rPr lang="en-US" dirty="0"/>
              <a:t>Second level</a:t>
            </a:r>
          </a:p>
          <a:p>
            <a:pPr lvl="2"/>
            <a:r>
              <a:rPr lang="en-US" dirty="0"/>
              <a:t>Third level</a:t>
            </a:r>
          </a:p>
        </p:txBody>
      </p:sp>
      <p:sp>
        <p:nvSpPr>
          <p:cNvPr id="4" name="Rectangle 11"/>
          <p:cNvSpPr>
            <a:spLocks noGrp="1" noChangeArrowheads="1"/>
          </p:cNvSpPr>
          <p:nvPr>
            <p:ph type="ftr" sz="quarter" idx="13"/>
          </p:nvPr>
        </p:nvSpPr>
        <p:spPr>
          <a:ln/>
        </p:spPr>
        <p:txBody>
          <a:bodyPr/>
          <a:lstStyle>
            <a:lvl1pPr>
              <a:defRPr/>
            </a:lvl1pPr>
          </a:lstStyle>
          <a:p>
            <a:pPr>
              <a:defRPr/>
            </a:pPr>
            <a:r>
              <a:rPr lang="en-US" altLang="en-US"/>
              <a:t>© Fred Hutchinson Cancer Research Center </a:t>
            </a:r>
          </a:p>
        </p:txBody>
      </p:sp>
      <p:sp>
        <p:nvSpPr>
          <p:cNvPr id="5" name="Rectangle 12"/>
          <p:cNvSpPr>
            <a:spLocks noGrp="1" noChangeArrowheads="1"/>
          </p:cNvSpPr>
          <p:nvPr>
            <p:ph type="sldNum" sz="quarter" idx="14"/>
          </p:nvPr>
        </p:nvSpPr>
        <p:spPr>
          <a:ln/>
        </p:spPr>
        <p:txBody>
          <a:bodyPr/>
          <a:lstStyle>
            <a:lvl1pPr>
              <a:defRPr/>
            </a:lvl1pPr>
          </a:lstStyle>
          <a:p>
            <a:pPr>
              <a:defRPr/>
            </a:pPr>
            <a:fld id="{CC4BCEB5-BC3C-40EA-BC6E-B86D0C228208}" type="slidenum">
              <a:rPr lang="en-US" altLang="en-US"/>
              <a:pPr>
                <a:defRPr/>
              </a:pPr>
              <a:t>‹#›</a:t>
            </a:fld>
            <a:endParaRPr lang="en-US" altLang="en-US"/>
          </a:p>
        </p:txBody>
      </p:sp>
    </p:spTree>
    <p:extLst>
      <p:ext uri="{BB962C8B-B14F-4D97-AF65-F5344CB8AC3E}">
        <p14:creationId xmlns:p14="http://schemas.microsoft.com/office/powerpoint/2010/main" val="10238283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ngle Image /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C3B61"/>
                </a:solidFill>
              </a:defRPr>
            </a:lvl1pPr>
          </a:lstStyle>
          <a:p>
            <a:r>
              <a:rPr lang="en-US" dirty="0"/>
              <a:t>Click to edit Master title style</a:t>
            </a:r>
          </a:p>
        </p:txBody>
      </p:sp>
      <p:sp>
        <p:nvSpPr>
          <p:cNvPr id="6" name="Text Placeholder 5"/>
          <p:cNvSpPr>
            <a:spLocks noGrp="1"/>
          </p:cNvSpPr>
          <p:nvPr>
            <p:ph type="body" sz="quarter" idx="12"/>
          </p:nvPr>
        </p:nvSpPr>
        <p:spPr>
          <a:xfrm>
            <a:off x="4570412" y="1261872"/>
            <a:ext cx="4114801" cy="4846320"/>
          </a:xfrm>
        </p:spPr>
        <p:txBody>
          <a:bodyPr spcCol="0"/>
          <a:lstStyle>
            <a:lvl1pPr marL="0" indent="0">
              <a:lnSpc>
                <a:spcPts val="2000"/>
              </a:lnSpc>
              <a:defRPr sz="1800" baseline="0">
                <a:solidFill>
                  <a:srgbClr val="1C3B61"/>
                </a:solidFill>
              </a:defRPr>
            </a:lvl1pPr>
            <a:lvl2pPr marL="115888" indent="-118872">
              <a:spcBef>
                <a:spcPts val="900"/>
              </a:spcBef>
              <a:buSzPct val="100000"/>
              <a:buFont typeface="Lucida Grande"/>
              <a:buChar char="-"/>
              <a:defRPr sz="1400">
                <a:solidFill>
                  <a:srgbClr val="1C3B61"/>
                </a:solidFill>
              </a:defRPr>
            </a:lvl2pPr>
            <a:lvl3pPr marL="222250" indent="-222250">
              <a:buFont typeface="Lucida Grande"/>
              <a:buChar char="-"/>
              <a:defRPr sz="1400" baseline="0"/>
            </a:lvl3pPr>
          </a:lstStyle>
          <a:p>
            <a:pPr lvl="0"/>
            <a:r>
              <a:rPr lang="en-US" dirty="0"/>
              <a:t>Click to edit Master text styles</a:t>
            </a:r>
          </a:p>
          <a:p>
            <a:pPr lvl="1"/>
            <a:r>
              <a:rPr lang="en-US" dirty="0"/>
              <a:t>Second level</a:t>
            </a:r>
          </a:p>
        </p:txBody>
      </p:sp>
      <p:sp>
        <p:nvSpPr>
          <p:cNvPr id="7" name="Picture Placeholder 6"/>
          <p:cNvSpPr>
            <a:spLocks noGrp="1"/>
          </p:cNvSpPr>
          <p:nvPr>
            <p:ph type="pic" sz="quarter" idx="13"/>
          </p:nvPr>
        </p:nvSpPr>
        <p:spPr>
          <a:xfrm>
            <a:off x="458789" y="1243013"/>
            <a:ext cx="3765362" cy="4885805"/>
          </a:xfrm>
          <a:solidFill>
            <a:schemeClr val="accent6">
              <a:lumMod val="50000"/>
              <a:alpha val="11000"/>
            </a:schemeClr>
          </a:solidFill>
        </p:spPr>
        <p:txBody>
          <a:bodyPr bIns="777240" anchor="ctr"/>
          <a:lstStyle>
            <a:lvl1pPr algn="ctr">
              <a:defRPr sz="1200">
                <a:solidFill>
                  <a:schemeClr val="accent4"/>
                </a:solidFill>
              </a:defRPr>
            </a:lvl1pPr>
          </a:lstStyle>
          <a:p>
            <a:pPr lvl="0"/>
            <a:r>
              <a:rPr lang="en-US" noProof="0" dirty="0"/>
              <a:t>Drag picture to placeholder or click icon to add</a:t>
            </a:r>
          </a:p>
        </p:txBody>
      </p:sp>
      <p:sp>
        <p:nvSpPr>
          <p:cNvPr id="5" name="Rectangle 11"/>
          <p:cNvSpPr>
            <a:spLocks noGrp="1" noChangeArrowheads="1"/>
          </p:cNvSpPr>
          <p:nvPr>
            <p:ph type="ftr" sz="quarter" idx="14"/>
          </p:nvPr>
        </p:nvSpPr>
        <p:spPr>
          <a:ln/>
        </p:spPr>
        <p:txBody>
          <a:bodyPr/>
          <a:lstStyle>
            <a:lvl1pPr>
              <a:defRPr/>
            </a:lvl1pPr>
          </a:lstStyle>
          <a:p>
            <a:pPr>
              <a:defRPr/>
            </a:pPr>
            <a:r>
              <a:rPr lang="en-US" altLang="en-US"/>
              <a:t>© Fred Hutchinson Cancer Research Center </a:t>
            </a:r>
          </a:p>
        </p:txBody>
      </p:sp>
      <p:sp>
        <p:nvSpPr>
          <p:cNvPr id="8" name="Rectangle 12"/>
          <p:cNvSpPr>
            <a:spLocks noGrp="1" noChangeArrowheads="1"/>
          </p:cNvSpPr>
          <p:nvPr>
            <p:ph type="sldNum" sz="quarter" idx="15"/>
          </p:nvPr>
        </p:nvSpPr>
        <p:spPr>
          <a:ln/>
        </p:spPr>
        <p:txBody>
          <a:bodyPr/>
          <a:lstStyle>
            <a:lvl1pPr>
              <a:defRPr/>
            </a:lvl1pPr>
          </a:lstStyle>
          <a:p>
            <a:pPr>
              <a:defRPr/>
            </a:pPr>
            <a:fld id="{15502261-0E2B-4737-9B7A-DC95084F6985}" type="slidenum">
              <a:rPr lang="en-US" altLang="en-US"/>
              <a:pPr>
                <a:defRPr/>
              </a:pPr>
              <a:t>‹#›</a:t>
            </a:fld>
            <a:endParaRPr lang="en-US" altLang="en-US"/>
          </a:p>
        </p:txBody>
      </p:sp>
    </p:spTree>
    <p:extLst>
      <p:ext uri="{BB962C8B-B14F-4D97-AF65-F5344CB8AC3E}">
        <p14:creationId xmlns:p14="http://schemas.microsoft.com/office/powerpoint/2010/main" val="12151831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Column Image /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C3B61"/>
                </a:solidFill>
              </a:defRPr>
            </a:lvl1pPr>
          </a:lstStyle>
          <a:p>
            <a:r>
              <a:rPr lang="en-US" dirty="0"/>
              <a:t>Click to edit Master title style</a:t>
            </a:r>
          </a:p>
        </p:txBody>
      </p:sp>
      <p:sp>
        <p:nvSpPr>
          <p:cNvPr id="6" name="Text Placeholder 5"/>
          <p:cNvSpPr>
            <a:spLocks noGrp="1"/>
          </p:cNvSpPr>
          <p:nvPr>
            <p:ph type="body" sz="quarter" idx="12"/>
          </p:nvPr>
        </p:nvSpPr>
        <p:spPr>
          <a:xfrm>
            <a:off x="458788" y="3713391"/>
            <a:ext cx="2464929" cy="2493733"/>
          </a:xfrm>
        </p:spPr>
        <p:txBody>
          <a:bodyPr spcCol="0"/>
          <a:lstStyle>
            <a:lvl1pPr marL="0" indent="0">
              <a:lnSpc>
                <a:spcPts val="1600"/>
              </a:lnSpc>
              <a:defRPr sz="1400" b="1" baseline="0">
                <a:solidFill>
                  <a:schemeClr val="bg1"/>
                </a:solidFill>
              </a:defRPr>
            </a:lvl1pPr>
            <a:lvl2pPr marL="0" indent="0">
              <a:spcBef>
                <a:spcPts val="900"/>
              </a:spcBef>
              <a:buFont typeface="Arial"/>
              <a:buNone/>
              <a:defRPr sz="1400">
                <a:solidFill>
                  <a:srgbClr val="1C3B61"/>
                </a:solidFill>
              </a:defRPr>
            </a:lvl2pPr>
            <a:lvl3pPr marL="0" indent="0">
              <a:spcBef>
                <a:spcPts val="900"/>
              </a:spcBef>
              <a:buFontTx/>
              <a:buNone/>
              <a:defRPr sz="1400" baseline="0"/>
            </a:lvl3pPr>
          </a:lstStyle>
          <a:p>
            <a:pPr lvl="0"/>
            <a:r>
              <a:rPr lang="en-US" dirty="0"/>
              <a:t>Click to edit Master text styles</a:t>
            </a:r>
          </a:p>
          <a:p>
            <a:pPr lvl="1"/>
            <a:r>
              <a:rPr lang="en-US" dirty="0"/>
              <a:t>Second level</a:t>
            </a:r>
          </a:p>
        </p:txBody>
      </p:sp>
      <p:sp>
        <p:nvSpPr>
          <p:cNvPr id="7" name="Picture Placeholder 6"/>
          <p:cNvSpPr>
            <a:spLocks noGrp="1"/>
          </p:cNvSpPr>
          <p:nvPr>
            <p:ph type="pic" sz="quarter" idx="13"/>
          </p:nvPr>
        </p:nvSpPr>
        <p:spPr>
          <a:xfrm>
            <a:off x="458790" y="1243014"/>
            <a:ext cx="2464928" cy="2257058"/>
          </a:xfrm>
          <a:solidFill>
            <a:srgbClr val="7F7F7F">
              <a:alpha val="11000"/>
            </a:srgbClr>
          </a:solidFill>
        </p:spPr>
        <p:txBody>
          <a:bodyPr bIns="777240" anchor="ctr"/>
          <a:lstStyle>
            <a:lvl1pPr algn="ctr">
              <a:defRPr sz="1200">
                <a:solidFill>
                  <a:srgbClr val="000000"/>
                </a:solidFill>
              </a:defRPr>
            </a:lvl1pPr>
          </a:lstStyle>
          <a:p>
            <a:pPr lvl="0"/>
            <a:r>
              <a:rPr lang="en-US" noProof="0"/>
              <a:t>Drag picture to placeholder or click icon to add</a:t>
            </a:r>
            <a:endParaRPr lang="en-US" noProof="0" dirty="0"/>
          </a:p>
        </p:txBody>
      </p:sp>
      <p:sp>
        <p:nvSpPr>
          <p:cNvPr id="13" name="Picture Placeholder 6"/>
          <p:cNvSpPr>
            <a:spLocks noGrp="1"/>
          </p:cNvSpPr>
          <p:nvPr>
            <p:ph type="pic" sz="quarter" idx="14"/>
          </p:nvPr>
        </p:nvSpPr>
        <p:spPr>
          <a:xfrm>
            <a:off x="3339537" y="1243014"/>
            <a:ext cx="2464928" cy="2257058"/>
          </a:xfrm>
          <a:solidFill>
            <a:srgbClr val="7F7F7F">
              <a:alpha val="11000"/>
            </a:srgbClr>
          </a:solidFill>
        </p:spPr>
        <p:txBody>
          <a:bodyPr bIns="777240" anchor="ctr"/>
          <a:lstStyle>
            <a:lvl1pPr algn="ctr">
              <a:defRPr sz="1200">
                <a:solidFill>
                  <a:srgbClr val="000000"/>
                </a:solidFill>
              </a:defRPr>
            </a:lvl1pPr>
          </a:lstStyle>
          <a:p>
            <a:pPr lvl="0"/>
            <a:r>
              <a:rPr lang="en-US" noProof="0"/>
              <a:t>Drag picture to placeholder or click icon to add</a:t>
            </a:r>
            <a:endParaRPr lang="en-US" noProof="0" dirty="0"/>
          </a:p>
        </p:txBody>
      </p:sp>
      <p:sp>
        <p:nvSpPr>
          <p:cNvPr id="14" name="Picture Placeholder 6"/>
          <p:cNvSpPr>
            <a:spLocks noGrp="1"/>
          </p:cNvSpPr>
          <p:nvPr>
            <p:ph type="pic" sz="quarter" idx="15"/>
          </p:nvPr>
        </p:nvSpPr>
        <p:spPr>
          <a:xfrm>
            <a:off x="6220285" y="1243014"/>
            <a:ext cx="2464928" cy="2257058"/>
          </a:xfrm>
          <a:solidFill>
            <a:srgbClr val="7F7F7F">
              <a:alpha val="11000"/>
            </a:srgbClr>
          </a:solidFill>
        </p:spPr>
        <p:txBody>
          <a:bodyPr bIns="777240" anchor="ctr"/>
          <a:lstStyle>
            <a:lvl1pPr algn="ctr">
              <a:defRPr sz="1200">
                <a:solidFill>
                  <a:srgbClr val="000000"/>
                </a:solidFill>
              </a:defRPr>
            </a:lvl1pPr>
          </a:lstStyle>
          <a:p>
            <a:pPr lvl="0"/>
            <a:r>
              <a:rPr lang="en-US" noProof="0"/>
              <a:t>Drag picture to placeholder or click icon to add</a:t>
            </a:r>
            <a:endParaRPr lang="en-US" noProof="0" dirty="0"/>
          </a:p>
        </p:txBody>
      </p:sp>
      <p:sp>
        <p:nvSpPr>
          <p:cNvPr id="11" name="Text Placeholder 5"/>
          <p:cNvSpPr>
            <a:spLocks noGrp="1"/>
          </p:cNvSpPr>
          <p:nvPr>
            <p:ph type="body" sz="quarter" idx="20"/>
          </p:nvPr>
        </p:nvSpPr>
        <p:spPr>
          <a:xfrm>
            <a:off x="3339536" y="3713391"/>
            <a:ext cx="2464929" cy="2493733"/>
          </a:xfrm>
        </p:spPr>
        <p:txBody>
          <a:bodyPr spcCol="0"/>
          <a:lstStyle>
            <a:lvl1pPr marL="0" indent="0">
              <a:lnSpc>
                <a:spcPts val="1600"/>
              </a:lnSpc>
              <a:defRPr sz="1400" b="1" baseline="0">
                <a:solidFill>
                  <a:schemeClr val="bg1"/>
                </a:solidFill>
              </a:defRPr>
            </a:lvl1pPr>
            <a:lvl2pPr marL="0" indent="0">
              <a:spcBef>
                <a:spcPts val="900"/>
              </a:spcBef>
              <a:buFont typeface="Arial"/>
              <a:buNone/>
              <a:defRPr sz="1400">
                <a:solidFill>
                  <a:srgbClr val="1C3B61"/>
                </a:solidFill>
              </a:defRPr>
            </a:lvl2pPr>
            <a:lvl3pPr marL="0" indent="0">
              <a:spcBef>
                <a:spcPts val="900"/>
              </a:spcBef>
              <a:buFontTx/>
              <a:buNone/>
              <a:defRPr sz="1400" baseline="0"/>
            </a:lvl3pPr>
          </a:lstStyle>
          <a:p>
            <a:pPr lvl="0"/>
            <a:r>
              <a:rPr lang="en-US" dirty="0"/>
              <a:t>Click to edit Master text styles</a:t>
            </a:r>
          </a:p>
          <a:p>
            <a:pPr lvl="1"/>
            <a:r>
              <a:rPr lang="en-US" dirty="0"/>
              <a:t>Second level</a:t>
            </a:r>
          </a:p>
        </p:txBody>
      </p:sp>
      <p:sp>
        <p:nvSpPr>
          <p:cNvPr id="12" name="Text Placeholder 5"/>
          <p:cNvSpPr>
            <a:spLocks noGrp="1"/>
          </p:cNvSpPr>
          <p:nvPr>
            <p:ph type="body" sz="quarter" idx="21"/>
          </p:nvPr>
        </p:nvSpPr>
        <p:spPr>
          <a:xfrm>
            <a:off x="6220284" y="3713391"/>
            <a:ext cx="2464929" cy="2493733"/>
          </a:xfrm>
        </p:spPr>
        <p:txBody>
          <a:bodyPr spcCol="0"/>
          <a:lstStyle>
            <a:lvl1pPr marL="0" indent="0">
              <a:lnSpc>
                <a:spcPts val="1600"/>
              </a:lnSpc>
              <a:defRPr sz="1400" b="1" baseline="0">
                <a:solidFill>
                  <a:schemeClr val="bg1"/>
                </a:solidFill>
              </a:defRPr>
            </a:lvl1pPr>
            <a:lvl2pPr marL="0" indent="0">
              <a:spcBef>
                <a:spcPts val="900"/>
              </a:spcBef>
              <a:buFont typeface="Arial"/>
              <a:buNone/>
              <a:defRPr sz="1400">
                <a:solidFill>
                  <a:srgbClr val="1C3B61"/>
                </a:solidFill>
              </a:defRPr>
            </a:lvl2pPr>
            <a:lvl3pPr marL="0" indent="0">
              <a:spcBef>
                <a:spcPts val="900"/>
              </a:spcBef>
              <a:buFontTx/>
              <a:buNone/>
              <a:defRPr sz="1400" baseline="0"/>
            </a:lvl3pPr>
          </a:lstStyle>
          <a:p>
            <a:pPr lvl="0"/>
            <a:r>
              <a:rPr lang="en-US" dirty="0"/>
              <a:t>Click to edit Master text styles</a:t>
            </a:r>
          </a:p>
          <a:p>
            <a:pPr lvl="1"/>
            <a:r>
              <a:rPr lang="en-US" dirty="0"/>
              <a:t>Second level</a:t>
            </a:r>
          </a:p>
        </p:txBody>
      </p:sp>
      <p:sp>
        <p:nvSpPr>
          <p:cNvPr id="9" name="Rectangle 11"/>
          <p:cNvSpPr>
            <a:spLocks noGrp="1" noChangeArrowheads="1"/>
          </p:cNvSpPr>
          <p:nvPr>
            <p:ph type="ftr" sz="quarter" idx="22"/>
          </p:nvPr>
        </p:nvSpPr>
        <p:spPr>
          <a:ln/>
        </p:spPr>
        <p:txBody>
          <a:bodyPr/>
          <a:lstStyle>
            <a:lvl1pPr>
              <a:defRPr/>
            </a:lvl1pPr>
          </a:lstStyle>
          <a:p>
            <a:pPr>
              <a:defRPr/>
            </a:pPr>
            <a:r>
              <a:rPr lang="en-US" altLang="en-US"/>
              <a:t>© Fred Hutchinson Cancer Research Center </a:t>
            </a:r>
          </a:p>
        </p:txBody>
      </p:sp>
      <p:sp>
        <p:nvSpPr>
          <p:cNvPr id="10" name="Rectangle 12"/>
          <p:cNvSpPr>
            <a:spLocks noGrp="1" noChangeArrowheads="1"/>
          </p:cNvSpPr>
          <p:nvPr>
            <p:ph type="sldNum" sz="quarter" idx="23"/>
          </p:nvPr>
        </p:nvSpPr>
        <p:spPr>
          <a:ln/>
        </p:spPr>
        <p:txBody>
          <a:bodyPr/>
          <a:lstStyle>
            <a:lvl1pPr>
              <a:defRPr/>
            </a:lvl1pPr>
          </a:lstStyle>
          <a:p>
            <a:pPr>
              <a:defRPr/>
            </a:pPr>
            <a:fld id="{FE6BA9C3-0ACC-4392-876C-8445A9DCC055}" type="slidenum">
              <a:rPr lang="en-US" altLang="en-US"/>
              <a:pPr>
                <a:defRPr/>
              </a:pPr>
              <a:t>‹#›</a:t>
            </a:fld>
            <a:endParaRPr lang="en-US" altLang="en-US"/>
          </a:p>
        </p:txBody>
      </p:sp>
    </p:spTree>
    <p:extLst>
      <p:ext uri="{BB962C8B-B14F-4D97-AF65-F5344CB8AC3E}">
        <p14:creationId xmlns:p14="http://schemas.microsoft.com/office/powerpoint/2010/main" val="33757204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Column Image /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Picture Placeholder 6"/>
          <p:cNvSpPr>
            <a:spLocks noGrp="1"/>
          </p:cNvSpPr>
          <p:nvPr>
            <p:ph type="pic" sz="quarter" idx="13"/>
          </p:nvPr>
        </p:nvSpPr>
        <p:spPr>
          <a:xfrm>
            <a:off x="4734333" y="1243013"/>
            <a:ext cx="3950880" cy="3365847"/>
          </a:xfrm>
          <a:solidFill>
            <a:srgbClr val="7F7F7F">
              <a:alpha val="11000"/>
            </a:srgbClr>
          </a:solidFill>
        </p:spPr>
        <p:txBody>
          <a:bodyPr bIns="777240" anchor="ctr"/>
          <a:lstStyle>
            <a:lvl1pPr algn="ctr">
              <a:defRPr sz="1200">
                <a:solidFill>
                  <a:srgbClr val="000000"/>
                </a:solidFill>
              </a:defRPr>
            </a:lvl1pPr>
          </a:lstStyle>
          <a:p>
            <a:pPr lvl="0"/>
            <a:r>
              <a:rPr lang="en-US" noProof="0"/>
              <a:t>Drag picture to placeholder or click icon to add</a:t>
            </a:r>
            <a:endParaRPr lang="en-US" noProof="0" dirty="0"/>
          </a:p>
        </p:txBody>
      </p:sp>
      <p:sp>
        <p:nvSpPr>
          <p:cNvPr id="19" name="Text Placeholder 5"/>
          <p:cNvSpPr>
            <a:spLocks noGrp="1"/>
          </p:cNvSpPr>
          <p:nvPr>
            <p:ph type="body" sz="quarter" idx="14"/>
          </p:nvPr>
        </p:nvSpPr>
        <p:spPr>
          <a:xfrm>
            <a:off x="458785" y="4817251"/>
            <a:ext cx="3936611" cy="1389874"/>
          </a:xfrm>
        </p:spPr>
        <p:txBody>
          <a:bodyPr spcCol="0"/>
          <a:lstStyle>
            <a:lvl1pPr marL="0" indent="0">
              <a:lnSpc>
                <a:spcPts val="1600"/>
              </a:lnSpc>
              <a:defRPr sz="1400" b="1" baseline="0">
                <a:solidFill>
                  <a:srgbClr val="6FB433"/>
                </a:solidFill>
              </a:defRPr>
            </a:lvl1pPr>
            <a:lvl2pPr marL="0" indent="0">
              <a:spcBef>
                <a:spcPts val="900"/>
              </a:spcBef>
              <a:buFont typeface="Arial"/>
              <a:buNone/>
              <a:defRPr sz="1400">
                <a:solidFill>
                  <a:srgbClr val="1C3B61"/>
                </a:solidFill>
              </a:defRPr>
            </a:lvl2pPr>
            <a:lvl3pPr marL="0" indent="0">
              <a:spcBef>
                <a:spcPts val="900"/>
              </a:spcBef>
              <a:buFontTx/>
              <a:buNone/>
              <a:defRPr sz="1400" baseline="0"/>
            </a:lvl3pPr>
          </a:lstStyle>
          <a:p>
            <a:pPr lvl="0"/>
            <a:r>
              <a:rPr lang="en-US" dirty="0"/>
              <a:t>Click to edit Master text styles</a:t>
            </a:r>
          </a:p>
          <a:p>
            <a:pPr lvl="1"/>
            <a:r>
              <a:rPr lang="en-US" dirty="0"/>
              <a:t>Second level</a:t>
            </a:r>
          </a:p>
        </p:txBody>
      </p:sp>
      <p:sp>
        <p:nvSpPr>
          <p:cNvPr id="20" name="Picture Placeholder 6"/>
          <p:cNvSpPr>
            <a:spLocks noGrp="1"/>
          </p:cNvSpPr>
          <p:nvPr>
            <p:ph type="pic" sz="quarter" idx="15"/>
          </p:nvPr>
        </p:nvSpPr>
        <p:spPr>
          <a:xfrm>
            <a:off x="458788" y="1243013"/>
            <a:ext cx="3950880" cy="3365847"/>
          </a:xfrm>
          <a:solidFill>
            <a:srgbClr val="7F7F7F">
              <a:alpha val="11000"/>
            </a:srgbClr>
          </a:solidFill>
        </p:spPr>
        <p:txBody>
          <a:bodyPr bIns="777240" anchor="ctr"/>
          <a:lstStyle>
            <a:lvl1pPr algn="ctr">
              <a:defRPr sz="1200">
                <a:solidFill>
                  <a:srgbClr val="000000"/>
                </a:solidFill>
              </a:defRPr>
            </a:lvl1pPr>
          </a:lstStyle>
          <a:p>
            <a:pPr lvl="0"/>
            <a:r>
              <a:rPr lang="en-US" noProof="0"/>
              <a:t>Drag picture to placeholder or click icon to add</a:t>
            </a:r>
            <a:endParaRPr lang="en-US" noProof="0" dirty="0"/>
          </a:p>
        </p:txBody>
      </p:sp>
      <p:sp>
        <p:nvSpPr>
          <p:cNvPr id="10" name="Text Placeholder 5"/>
          <p:cNvSpPr>
            <a:spLocks noGrp="1"/>
          </p:cNvSpPr>
          <p:nvPr>
            <p:ph type="body" sz="quarter" idx="18"/>
          </p:nvPr>
        </p:nvSpPr>
        <p:spPr>
          <a:xfrm>
            <a:off x="4748602" y="4817251"/>
            <a:ext cx="3936611" cy="1389874"/>
          </a:xfrm>
        </p:spPr>
        <p:txBody>
          <a:bodyPr spcCol="0"/>
          <a:lstStyle>
            <a:lvl1pPr marL="0" indent="0">
              <a:lnSpc>
                <a:spcPts val="1600"/>
              </a:lnSpc>
              <a:defRPr sz="1400" b="1" baseline="0">
                <a:solidFill>
                  <a:srgbClr val="6FB433"/>
                </a:solidFill>
              </a:defRPr>
            </a:lvl1pPr>
            <a:lvl2pPr marL="0" indent="0">
              <a:spcBef>
                <a:spcPts val="900"/>
              </a:spcBef>
              <a:buFont typeface="Arial"/>
              <a:buNone/>
              <a:defRPr sz="1400">
                <a:solidFill>
                  <a:srgbClr val="1C3B61"/>
                </a:solidFill>
              </a:defRPr>
            </a:lvl2pPr>
            <a:lvl3pPr marL="0" indent="0">
              <a:spcBef>
                <a:spcPts val="900"/>
              </a:spcBef>
              <a:buFontTx/>
              <a:buNone/>
              <a:defRPr sz="1400" baseline="0"/>
            </a:lvl3pPr>
          </a:lstStyle>
          <a:p>
            <a:pPr lvl="0"/>
            <a:r>
              <a:rPr lang="en-US" dirty="0"/>
              <a:t>Click to edit Master text styles</a:t>
            </a:r>
          </a:p>
          <a:p>
            <a:pPr lvl="1"/>
            <a:r>
              <a:rPr lang="en-US" dirty="0"/>
              <a:t>Second level</a:t>
            </a:r>
          </a:p>
        </p:txBody>
      </p:sp>
      <p:sp>
        <p:nvSpPr>
          <p:cNvPr id="8" name="Rectangle 11"/>
          <p:cNvSpPr>
            <a:spLocks noGrp="1" noChangeArrowheads="1"/>
          </p:cNvSpPr>
          <p:nvPr>
            <p:ph type="ftr" sz="quarter" idx="19"/>
          </p:nvPr>
        </p:nvSpPr>
        <p:spPr>
          <a:ln/>
        </p:spPr>
        <p:txBody>
          <a:bodyPr/>
          <a:lstStyle>
            <a:lvl1pPr>
              <a:defRPr/>
            </a:lvl1pPr>
          </a:lstStyle>
          <a:p>
            <a:pPr>
              <a:defRPr/>
            </a:pPr>
            <a:r>
              <a:rPr lang="en-US" altLang="en-US"/>
              <a:t>© Fred Hutchinson Cancer Research Center </a:t>
            </a:r>
          </a:p>
        </p:txBody>
      </p:sp>
      <p:sp>
        <p:nvSpPr>
          <p:cNvPr id="9" name="Rectangle 12"/>
          <p:cNvSpPr>
            <a:spLocks noGrp="1" noChangeArrowheads="1"/>
          </p:cNvSpPr>
          <p:nvPr>
            <p:ph type="sldNum" sz="quarter" idx="20"/>
          </p:nvPr>
        </p:nvSpPr>
        <p:spPr>
          <a:ln/>
        </p:spPr>
        <p:txBody>
          <a:bodyPr/>
          <a:lstStyle>
            <a:lvl1pPr>
              <a:defRPr/>
            </a:lvl1pPr>
          </a:lstStyle>
          <a:p>
            <a:pPr>
              <a:defRPr/>
            </a:pPr>
            <a:fld id="{7056F783-606E-4519-9E10-3AFBDEDB9DFC}" type="slidenum">
              <a:rPr lang="en-US" altLang="en-US"/>
              <a:pPr>
                <a:defRPr/>
              </a:pPr>
              <a:t>‹#›</a:t>
            </a:fld>
            <a:endParaRPr lang="en-US" altLang="en-US"/>
          </a:p>
        </p:txBody>
      </p:sp>
    </p:spTree>
    <p:extLst>
      <p:ext uri="{BB962C8B-B14F-4D97-AF65-F5344CB8AC3E}">
        <p14:creationId xmlns:p14="http://schemas.microsoft.com/office/powerpoint/2010/main" val="5975091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57600"/>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lvl1pPr>
              <a:defRPr>
                <a:solidFill>
                  <a:srgbClr val="740074"/>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99009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2451345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rgbClr val="740074"/>
                </a:solidFill>
              </a:defRPr>
            </a:lvl1pPr>
          </a:lstStyle>
          <a:p>
            <a:r>
              <a:rPr lang="en-US"/>
              <a:t>Click to edit Master title style</a:t>
            </a:r>
            <a:endParaRPr lang="en-US" dirty="0"/>
          </a:p>
        </p:txBody>
      </p:sp>
      <p:sp>
        <p:nvSpPr>
          <p:cNvPr id="3" name="Content Placeholder 2"/>
          <p:cNvSpPr>
            <a:spLocks noGrp="1"/>
          </p:cNvSpPr>
          <p:nvPr>
            <p:ph idx="1"/>
          </p:nvPr>
        </p:nvSpPr>
        <p:spPr>
          <a:xfrm>
            <a:off x="457200" y="1600200"/>
            <a:ext cx="8229600" cy="47852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414671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96964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96964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671117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a:t>Click to edit Master title style</a:t>
            </a:r>
            <a:endParaRPr lang="en-ZA"/>
          </a:p>
        </p:txBody>
      </p:sp>
      <p:sp>
        <p:nvSpPr>
          <p:cNvPr id="3" name="Text Placeholder 2"/>
          <p:cNvSpPr>
            <a:spLocks noGrp="1"/>
          </p:cNvSpPr>
          <p:nvPr>
            <p:ph type="body" sz="half" idx="1"/>
          </p:nvPr>
        </p:nvSpPr>
        <p:spPr>
          <a:xfrm>
            <a:off x="457200" y="1828800"/>
            <a:ext cx="8229600" cy="2074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57200" y="4056063"/>
            <a:ext cx="8229600" cy="20748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67558DA-2582-4D01-99FB-5C29EADF82E2}" type="slidenum">
              <a:rPr lang="en-US"/>
              <a:pPr>
                <a:defRPr/>
              </a:pPr>
              <a:t>‹#›</a:t>
            </a:fld>
            <a:endParaRPr lang="en-US" dirty="0"/>
          </a:p>
        </p:txBody>
      </p:sp>
    </p:spTree>
    <p:extLst>
      <p:ext uri="{BB962C8B-B14F-4D97-AF65-F5344CB8AC3E}">
        <p14:creationId xmlns:p14="http://schemas.microsoft.com/office/powerpoint/2010/main" val="3263735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14575" y="857250"/>
            <a:ext cx="451485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02245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040050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Picture 5"/>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1613" y="5827713"/>
            <a:ext cx="2139950"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10"/>
          <p:cNvSpPr>
            <a:spLocks noGrp="1"/>
          </p:cNvSpPr>
          <p:nvPr>
            <p:ph type="body" sz="quarter" idx="10"/>
          </p:nvPr>
        </p:nvSpPr>
        <p:spPr>
          <a:xfrm>
            <a:off x="457199" y="578533"/>
            <a:ext cx="8228013" cy="1938301"/>
          </a:xfrm>
        </p:spPr>
        <p:txBody>
          <a:bodyPr/>
          <a:lstStyle>
            <a:lvl1pPr marL="0" indent="0">
              <a:buNone/>
              <a:defRPr sz="6000" b="1" baseline="0"/>
            </a:lvl1pPr>
            <a:lvl2pPr marL="91440" indent="0">
              <a:spcBef>
                <a:spcPts val="0"/>
              </a:spcBef>
              <a:buNone/>
              <a:defRPr sz="2400"/>
            </a:lvl2pPr>
            <a:lvl3pPr marL="914400" indent="0">
              <a:buNone/>
              <a:defRPr sz="2400"/>
            </a:lvl3pPr>
            <a:lvl4pPr marL="1371600" indent="0">
              <a:buNone/>
              <a:defRPr sz="2400"/>
            </a:lvl4pPr>
            <a:lvl5pPr marL="1828800" indent="0">
              <a:buNone/>
              <a:defRPr sz="24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7135593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ue Break Slide">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lvl1pPr>
              <a:defRPr baseline="0"/>
            </a:lvl1pPr>
          </a:lstStyle>
          <a:p>
            <a:r>
              <a:rPr lang="en-US"/>
              <a:t>Click to edit Master title style</a:t>
            </a:r>
            <a:endParaRPr lang="en-US" dirty="0"/>
          </a:p>
        </p:txBody>
      </p:sp>
      <p:sp>
        <p:nvSpPr>
          <p:cNvPr id="3" name="Rectangle 11"/>
          <p:cNvSpPr>
            <a:spLocks noGrp="1" noChangeArrowheads="1"/>
          </p:cNvSpPr>
          <p:nvPr>
            <p:ph type="ftr" sz="quarter" idx="10"/>
          </p:nvPr>
        </p:nvSpPr>
        <p:spPr>
          <a:ln/>
        </p:spPr>
        <p:txBody>
          <a:bodyPr/>
          <a:lstStyle>
            <a:lvl1pPr>
              <a:defRPr/>
            </a:lvl1pPr>
          </a:lstStyle>
          <a:p>
            <a:pPr>
              <a:defRPr/>
            </a:pPr>
            <a:r>
              <a:rPr lang="en-US" altLang="en-US"/>
              <a:t>© Fred Hutchinson Cancer Research Center </a:t>
            </a:r>
          </a:p>
        </p:txBody>
      </p:sp>
      <p:sp>
        <p:nvSpPr>
          <p:cNvPr id="4" name="Rectangle 12"/>
          <p:cNvSpPr>
            <a:spLocks noGrp="1" noChangeArrowheads="1"/>
          </p:cNvSpPr>
          <p:nvPr>
            <p:ph type="sldNum" sz="quarter" idx="11"/>
          </p:nvPr>
        </p:nvSpPr>
        <p:spPr>
          <a:ln/>
        </p:spPr>
        <p:txBody>
          <a:bodyPr/>
          <a:lstStyle>
            <a:lvl1pPr>
              <a:defRPr/>
            </a:lvl1pPr>
          </a:lstStyle>
          <a:p>
            <a:pPr>
              <a:defRPr/>
            </a:pPr>
            <a:fld id="{12F5AC56-7DE3-4679-B6D2-A7B087E92A1C}" type="slidenum">
              <a:rPr lang="en-US" altLang="en-US"/>
              <a:pPr>
                <a:defRPr/>
              </a:pPr>
              <a:t>‹#›</a:t>
            </a:fld>
            <a:endParaRPr lang="en-US" altLang="en-US"/>
          </a:p>
        </p:txBody>
      </p:sp>
    </p:spTree>
    <p:extLst>
      <p:ext uri="{BB962C8B-B14F-4D97-AF65-F5344CB8AC3E}">
        <p14:creationId xmlns:p14="http://schemas.microsoft.com/office/powerpoint/2010/main" val="8219649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hoto Break Slide 1">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marR="0" indent="0" algn="l" defTabSz="914400" rtl="0" eaLnBrk="0" fontAlgn="base" latinLnBrk="0" hangingPunct="0">
              <a:lnSpc>
                <a:spcPct val="100000"/>
              </a:lnSpc>
              <a:spcBef>
                <a:spcPct val="0"/>
              </a:spcBef>
              <a:spcAft>
                <a:spcPct val="0"/>
              </a:spcAft>
              <a:buClrTx/>
              <a:buSzTx/>
              <a:buFontTx/>
              <a:buNone/>
              <a:tabLst/>
              <a:defRPr/>
            </a:lvl1pPr>
          </a:lstStyle>
          <a:p>
            <a:r>
              <a:rPr lang="en-US"/>
              <a:t>Click to edit Master title style</a:t>
            </a:r>
            <a:endParaRPr lang="en-US" dirty="0"/>
          </a:p>
        </p:txBody>
      </p:sp>
      <p:sp>
        <p:nvSpPr>
          <p:cNvPr id="3" name="Footer Placeholder 2"/>
          <p:cNvSpPr>
            <a:spLocks noGrp="1"/>
          </p:cNvSpPr>
          <p:nvPr>
            <p:ph type="ftr" sz="quarter" idx="10"/>
          </p:nvPr>
        </p:nvSpPr>
        <p:spPr/>
        <p:txBody>
          <a:bodyPr/>
          <a:lstStyle>
            <a:lvl1pPr>
              <a:defRPr/>
            </a:lvl1pPr>
          </a:lstStyle>
          <a:p>
            <a:pPr>
              <a:defRPr/>
            </a:pPr>
            <a:r>
              <a:rPr lang="en-US" altLang="en-US"/>
              <a:t>© Fred Hutchinson Cancer Research Center </a:t>
            </a:r>
          </a:p>
        </p:txBody>
      </p:sp>
      <p:sp>
        <p:nvSpPr>
          <p:cNvPr id="4" name="Slide Number Placeholder 3"/>
          <p:cNvSpPr>
            <a:spLocks noGrp="1"/>
          </p:cNvSpPr>
          <p:nvPr>
            <p:ph type="sldNum" sz="quarter" idx="11"/>
          </p:nvPr>
        </p:nvSpPr>
        <p:spPr/>
        <p:txBody>
          <a:bodyPr/>
          <a:lstStyle>
            <a:lvl1pPr>
              <a:defRPr/>
            </a:lvl1pPr>
          </a:lstStyle>
          <a:p>
            <a:pPr>
              <a:defRPr/>
            </a:pPr>
            <a:fld id="{1F84E443-DCB8-46DA-9146-51CFC44FAB17}" type="slidenum">
              <a:rPr lang="en-US" altLang="en-US"/>
              <a:pPr>
                <a:defRPr/>
              </a:pPr>
              <a:t>‹#›</a:t>
            </a:fld>
            <a:endParaRPr lang="en-US" altLang="en-US"/>
          </a:p>
        </p:txBody>
      </p:sp>
    </p:spTree>
    <p:extLst>
      <p:ext uri="{BB962C8B-B14F-4D97-AF65-F5344CB8AC3E}">
        <p14:creationId xmlns:p14="http://schemas.microsoft.com/office/powerpoint/2010/main" val="2947305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Picture 5"/>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1613" y="5827713"/>
            <a:ext cx="2139950"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10"/>
          <p:cNvSpPr>
            <a:spLocks noGrp="1"/>
          </p:cNvSpPr>
          <p:nvPr>
            <p:ph type="body" sz="quarter" idx="10"/>
          </p:nvPr>
        </p:nvSpPr>
        <p:spPr>
          <a:xfrm>
            <a:off x="457199" y="578533"/>
            <a:ext cx="8228013" cy="1938301"/>
          </a:xfrm>
        </p:spPr>
        <p:txBody>
          <a:bodyPr/>
          <a:lstStyle>
            <a:lvl1pPr marL="0" indent="0">
              <a:buNone/>
              <a:defRPr sz="6000" b="1" baseline="0"/>
            </a:lvl1pPr>
            <a:lvl2pPr marL="91440" indent="0">
              <a:spcBef>
                <a:spcPts val="0"/>
              </a:spcBef>
              <a:buNone/>
              <a:defRPr sz="2400"/>
            </a:lvl2pPr>
            <a:lvl3pPr marL="914400" indent="0">
              <a:buNone/>
              <a:defRPr sz="2400"/>
            </a:lvl3pPr>
            <a:lvl4pPr marL="1371600" indent="0">
              <a:buNone/>
              <a:defRPr sz="2400"/>
            </a:lvl4pPr>
            <a:lvl5pPr marL="1828800" indent="0">
              <a:buNone/>
              <a:defRPr sz="24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990025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67939" name="Rectangle 3"/>
          <p:cNvSpPr>
            <a:spLocks noGrp="1" noChangeArrowheads="1"/>
          </p:cNvSpPr>
          <p:nvPr>
            <p:ph type="ctrTitle"/>
          </p:nvPr>
        </p:nvSpPr>
        <p:spPr>
          <a:xfrm>
            <a:off x="609600" y="914400"/>
            <a:ext cx="7772400" cy="1371600"/>
          </a:xfrm>
          <a:prstGeom prst="rect">
            <a:avLst/>
          </a:prstGeom>
        </p:spPr>
        <p:txBody>
          <a:bodyPr/>
          <a:lstStyle>
            <a:lvl1pPr algn="ctr">
              <a:defRPr>
                <a:solidFill>
                  <a:schemeClr val="tx1">
                    <a:lumMod val="85000"/>
                    <a:lumOff val="15000"/>
                  </a:schemeClr>
                </a:solidFill>
                <a:latin typeface="Calibri" pitchFamily="34" charset="0"/>
                <a:cs typeface="Calibri" pitchFamily="34" charset="0"/>
              </a:defRPr>
            </a:lvl1pPr>
          </a:lstStyle>
          <a:p>
            <a:r>
              <a:rPr lang="en-US"/>
              <a:t>Click to edit Master title style</a:t>
            </a:r>
            <a:endParaRPr lang="en-US" dirty="0"/>
          </a:p>
        </p:txBody>
      </p:sp>
      <p:sp>
        <p:nvSpPr>
          <p:cNvPr id="167940" name="Rectangle 4"/>
          <p:cNvSpPr>
            <a:spLocks noGrp="1" noChangeArrowheads="1"/>
          </p:cNvSpPr>
          <p:nvPr>
            <p:ph type="subTitle" idx="1"/>
          </p:nvPr>
        </p:nvSpPr>
        <p:spPr>
          <a:xfrm>
            <a:off x="762000" y="3200400"/>
            <a:ext cx="7010400" cy="1600200"/>
          </a:xfrm>
          <a:prstGeom prst="rect">
            <a:avLst/>
          </a:prstGeom>
        </p:spPr>
        <p:txBody>
          <a:bodyPr/>
          <a:lstStyle>
            <a:lvl1pPr marL="0" indent="0" algn="ctr">
              <a:buFont typeface="Wingdings" pitchFamily="2" charset="2"/>
              <a:buNone/>
              <a:defRPr>
                <a:solidFill>
                  <a:schemeClr val="tx1">
                    <a:lumMod val="85000"/>
                    <a:lumOff val="15000"/>
                  </a:schemeClr>
                </a:solidFill>
                <a:latin typeface="Calibri" pitchFamily="34" charset="0"/>
                <a:cs typeface="Calibri" pitchFamily="34" charset="0"/>
              </a:defRPr>
            </a:lvl1pPr>
          </a:lstStyle>
          <a:p>
            <a:r>
              <a:rPr lang="en-US"/>
              <a:t>Click to edit Master subtitle style</a:t>
            </a:r>
            <a:endParaRPr lang="en-US" dirty="0"/>
          </a:p>
        </p:txBody>
      </p:sp>
      <p:sp>
        <p:nvSpPr>
          <p:cNvPr id="4" name="Date Placeholder 1"/>
          <p:cNvSpPr>
            <a:spLocks noGrp="1"/>
          </p:cNvSpPr>
          <p:nvPr>
            <p:ph type="dt" sz="half" idx="10"/>
          </p:nvPr>
        </p:nvSpPr>
        <p:spPr>
          <a:xfrm>
            <a:off x="457200" y="5867400"/>
            <a:ext cx="990600" cy="365125"/>
          </a:xfrm>
          <a:prstGeom prst="rect">
            <a:avLst/>
          </a:prstGeom>
        </p:spPr>
        <p:txBody>
          <a:bodyPr/>
          <a:lstStyle>
            <a:lvl1pPr algn="l">
              <a:defRPr sz="1200" dirty="0">
                <a:solidFill>
                  <a:srgbClr val="000000"/>
                </a:solidFill>
                <a:latin typeface="Calibri" pitchFamily="34" charset="0"/>
                <a:cs typeface="Calibri" pitchFamily="34" charset="0"/>
              </a:defRPr>
            </a:lvl1pPr>
          </a:lstStyle>
          <a:p>
            <a:pPr>
              <a:defRPr/>
            </a:pPr>
            <a:endParaRPr lang="en-US"/>
          </a:p>
        </p:txBody>
      </p:sp>
      <p:sp>
        <p:nvSpPr>
          <p:cNvPr id="5" name="Slide Number Placeholder 3"/>
          <p:cNvSpPr>
            <a:spLocks noGrp="1"/>
          </p:cNvSpPr>
          <p:nvPr>
            <p:ph type="sldNum" sz="quarter" idx="11"/>
          </p:nvPr>
        </p:nvSpPr>
        <p:spPr>
          <a:xfrm>
            <a:off x="1524000" y="5867400"/>
            <a:ext cx="685800" cy="365125"/>
          </a:xfrm>
        </p:spPr>
        <p:txBody>
          <a:bodyPr/>
          <a:lstStyle>
            <a:lvl1pPr>
              <a:defRPr sz="1400" smtClean="0">
                <a:solidFill>
                  <a:srgbClr val="000000"/>
                </a:solidFill>
                <a:latin typeface="Calibri" pitchFamily="34" charset="0"/>
                <a:cs typeface="Calibri" pitchFamily="34" charset="0"/>
              </a:defRPr>
            </a:lvl1pPr>
          </a:lstStyle>
          <a:p>
            <a:pPr>
              <a:defRPr/>
            </a:pPr>
            <a:fld id="{2EEF8FED-4314-40D4-9B5F-DAE6A4FEEF25}" type="slidenum">
              <a:rPr lang="en-US"/>
              <a:pPr>
                <a:defRPr/>
              </a:pPr>
              <a:t>‹#›</a:t>
            </a:fld>
            <a:endParaRPr lang="en-US" dirty="0"/>
          </a:p>
        </p:txBody>
      </p:sp>
    </p:spTree>
    <p:extLst>
      <p:ext uri="{BB962C8B-B14F-4D97-AF65-F5344CB8AC3E}">
        <p14:creationId xmlns:p14="http://schemas.microsoft.com/office/powerpoint/2010/main" val="246666546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66738" y="1752600"/>
            <a:ext cx="8001000" cy="4267200"/>
          </a:xfrm>
          <a:prstGeom prst="rect">
            <a:avLst/>
          </a:prstGeom>
        </p:spPr>
        <p:txBody>
          <a:bodyPr/>
          <a:lstStyle>
            <a:lvl1pPr>
              <a:buFont typeface="Wingdings" pitchFamily="2" charset="2"/>
              <a:buChar char="§"/>
              <a:defRPr>
                <a:latin typeface="Calibri" pitchFamily="34" charset="0"/>
                <a:cs typeface="Calibri" pitchFamily="34" charset="0"/>
              </a:defRPr>
            </a:lvl1pPr>
            <a:lvl2pPr>
              <a:buClr>
                <a:schemeClr val="accent6"/>
              </a:buClr>
              <a:buFont typeface="Calibri" pitchFamily="34" charset="0"/>
              <a:buChar char="⁻"/>
              <a:defRPr>
                <a:latin typeface="Calibri" pitchFamily="34" charset="0"/>
                <a:cs typeface="Calibri" pitchFamily="34" charset="0"/>
              </a:defRPr>
            </a:lvl2pPr>
            <a:lvl3pPr>
              <a:buClr>
                <a:schemeClr val="tx1">
                  <a:lumMod val="65000"/>
                  <a:lumOff val="35000"/>
                </a:schemeClr>
              </a:buClr>
              <a:buFont typeface="Wingdings" pitchFamily="2" charset="2"/>
              <a:buChar char="§"/>
              <a:defRPr>
                <a:latin typeface="Calibri" pitchFamily="34" charset="0"/>
                <a:cs typeface="Calibri" pitchFamily="34" charset="0"/>
              </a:defRPr>
            </a:lvl3pPr>
            <a:lvl4pPr>
              <a:buClr>
                <a:schemeClr val="tx1">
                  <a:lumMod val="65000"/>
                  <a:lumOff val="35000"/>
                </a:schemeClr>
              </a:buClr>
              <a:buFont typeface="Calibri" pitchFamily="34" charset="0"/>
              <a:buChar char="⁻"/>
              <a:defRPr>
                <a:latin typeface="Calibri" pitchFamily="34" charset="0"/>
                <a:cs typeface="Calibri" pitchFamily="34" charset="0"/>
              </a:defRPr>
            </a:lvl4pPr>
            <a:lvl5pPr>
              <a:buClr>
                <a:schemeClr val="bg1">
                  <a:lumMod val="65000"/>
                </a:schemeClr>
              </a:buClr>
              <a:defRPr>
                <a:latin typeface="Calibri" pitchFamily="34" charset="0"/>
                <a:cs typeface="Calibri"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3"/>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5" name="Date Placeholder 1"/>
          <p:cNvSpPr>
            <a:spLocks noGrp="1"/>
          </p:cNvSpPr>
          <p:nvPr>
            <p:ph type="dt" sz="half" idx="10"/>
          </p:nvPr>
        </p:nvSpPr>
        <p:spPr>
          <a:xfrm>
            <a:off x="457200" y="5867400"/>
            <a:ext cx="990600" cy="365125"/>
          </a:xfrm>
          <a:prstGeom prst="rect">
            <a:avLst/>
          </a:prstGeom>
        </p:spPr>
        <p:txBody>
          <a:bodyPr/>
          <a:lstStyle>
            <a:lvl1pPr algn="l">
              <a:defRPr sz="1200" dirty="0">
                <a:solidFill>
                  <a:srgbClr val="000000"/>
                </a:solidFill>
                <a:latin typeface="Calibri" pitchFamily="34" charset="0"/>
                <a:cs typeface="Calibri" pitchFamily="34" charset="0"/>
              </a:defRPr>
            </a:lvl1pPr>
          </a:lstStyle>
          <a:p>
            <a:pPr>
              <a:defRPr/>
            </a:pPr>
            <a:endParaRPr lang="en-US"/>
          </a:p>
        </p:txBody>
      </p:sp>
      <p:sp>
        <p:nvSpPr>
          <p:cNvPr id="6" name="Slide Number Placeholder 3"/>
          <p:cNvSpPr>
            <a:spLocks noGrp="1"/>
          </p:cNvSpPr>
          <p:nvPr>
            <p:ph type="sldNum" sz="quarter" idx="11"/>
          </p:nvPr>
        </p:nvSpPr>
        <p:spPr>
          <a:xfrm>
            <a:off x="1524000" y="5867400"/>
            <a:ext cx="685800" cy="365125"/>
          </a:xfrm>
        </p:spPr>
        <p:txBody>
          <a:bodyPr/>
          <a:lstStyle>
            <a:lvl1pPr>
              <a:defRPr sz="1400" smtClean="0">
                <a:solidFill>
                  <a:srgbClr val="000000"/>
                </a:solidFill>
                <a:latin typeface="Calibri" pitchFamily="34" charset="0"/>
                <a:cs typeface="Calibri" pitchFamily="34" charset="0"/>
              </a:defRPr>
            </a:lvl1pPr>
          </a:lstStyle>
          <a:p>
            <a:pPr>
              <a:defRPr/>
            </a:pPr>
            <a:fld id="{A0FCA3A0-1E83-4128-8EC0-3A6E23616035}" type="slidenum">
              <a:rPr lang="en-US"/>
              <a:pPr>
                <a:defRPr/>
              </a:pPr>
              <a:t>‹#›</a:t>
            </a:fld>
            <a:endParaRPr lang="en-US" dirty="0"/>
          </a:p>
        </p:txBody>
      </p:sp>
    </p:spTree>
    <p:extLst>
      <p:ext uri="{BB962C8B-B14F-4D97-AF65-F5344CB8AC3E}">
        <p14:creationId xmlns:p14="http://schemas.microsoft.com/office/powerpoint/2010/main" val="398315161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838200"/>
          </a:xfrm>
          <a:prstGeom prst="rect">
            <a:avLst/>
          </a:prstGeom>
        </p:spPr>
        <p:txBody>
          <a:bodyPr/>
          <a:lstStyle>
            <a:lvl1pPr>
              <a:defRPr>
                <a:latin typeface="Calibri" pitchFamily="34" charset="0"/>
                <a:cs typeface="Calibri" pitchFamily="34" charset="0"/>
              </a:defRPr>
            </a:lvl1pPr>
          </a:lstStyle>
          <a:p>
            <a:r>
              <a:rPr lang="en-US"/>
              <a:t>Click to edit Master title style</a:t>
            </a:r>
          </a:p>
        </p:txBody>
      </p:sp>
      <p:sp>
        <p:nvSpPr>
          <p:cNvPr id="3" name="Date Placeholder 1"/>
          <p:cNvSpPr>
            <a:spLocks noGrp="1"/>
          </p:cNvSpPr>
          <p:nvPr>
            <p:ph type="dt" sz="half" idx="10"/>
          </p:nvPr>
        </p:nvSpPr>
        <p:spPr>
          <a:xfrm>
            <a:off x="457200" y="5867400"/>
            <a:ext cx="990600" cy="365125"/>
          </a:xfrm>
          <a:prstGeom prst="rect">
            <a:avLst/>
          </a:prstGeom>
        </p:spPr>
        <p:txBody>
          <a:bodyPr/>
          <a:lstStyle>
            <a:lvl1pPr algn="l">
              <a:defRPr sz="1200" dirty="0">
                <a:solidFill>
                  <a:srgbClr val="000000"/>
                </a:solidFill>
                <a:latin typeface="Calibri" pitchFamily="34" charset="0"/>
                <a:cs typeface="Calibri" pitchFamily="34" charset="0"/>
              </a:defRPr>
            </a:lvl1pPr>
          </a:lstStyle>
          <a:p>
            <a:pPr>
              <a:defRPr/>
            </a:pPr>
            <a:endParaRPr lang="en-US"/>
          </a:p>
        </p:txBody>
      </p:sp>
      <p:sp>
        <p:nvSpPr>
          <p:cNvPr id="4" name="Slide Number Placeholder 3"/>
          <p:cNvSpPr>
            <a:spLocks noGrp="1"/>
          </p:cNvSpPr>
          <p:nvPr>
            <p:ph type="sldNum" sz="quarter" idx="11"/>
          </p:nvPr>
        </p:nvSpPr>
        <p:spPr>
          <a:xfrm>
            <a:off x="1524000" y="5867400"/>
            <a:ext cx="685800" cy="365125"/>
          </a:xfrm>
        </p:spPr>
        <p:txBody>
          <a:bodyPr/>
          <a:lstStyle>
            <a:lvl1pPr>
              <a:defRPr sz="1400" smtClean="0">
                <a:solidFill>
                  <a:srgbClr val="000000"/>
                </a:solidFill>
                <a:latin typeface="Calibri" pitchFamily="34" charset="0"/>
                <a:cs typeface="Calibri" pitchFamily="34" charset="0"/>
              </a:defRPr>
            </a:lvl1pPr>
          </a:lstStyle>
          <a:p>
            <a:pPr>
              <a:defRPr/>
            </a:pPr>
            <a:fld id="{EA0ABFA6-C2F6-400A-9D51-DBAFB7F1BB34}" type="slidenum">
              <a:rPr lang="en-US"/>
              <a:pPr>
                <a:defRPr/>
              </a:pPr>
              <a:t>‹#›</a:t>
            </a:fld>
            <a:endParaRPr lang="en-US" dirty="0"/>
          </a:p>
        </p:txBody>
      </p:sp>
    </p:spTree>
    <p:extLst>
      <p:ext uri="{BB962C8B-B14F-4D97-AF65-F5344CB8AC3E}">
        <p14:creationId xmlns:p14="http://schemas.microsoft.com/office/powerpoint/2010/main" val="216513350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96964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96964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43020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C3B61"/>
                </a:solidFill>
              </a:defRPr>
            </a:lvl1pPr>
          </a:lstStyle>
          <a:p>
            <a:r>
              <a:rPr lang="en-US" dirty="0"/>
              <a:t>Click to edit Master title style</a:t>
            </a:r>
          </a:p>
        </p:txBody>
      </p:sp>
      <p:sp>
        <p:nvSpPr>
          <p:cNvPr id="6" name="Text Placeholder 5"/>
          <p:cNvSpPr>
            <a:spLocks noGrp="1"/>
          </p:cNvSpPr>
          <p:nvPr>
            <p:ph type="body" sz="quarter" idx="12"/>
          </p:nvPr>
        </p:nvSpPr>
        <p:spPr>
          <a:xfrm>
            <a:off x="458787" y="1261872"/>
            <a:ext cx="6850507" cy="4846320"/>
          </a:xfrm>
        </p:spPr>
        <p:txBody>
          <a:bodyPr/>
          <a:lstStyle>
            <a:lvl1pPr marL="0" indent="0">
              <a:spcBef>
                <a:spcPts val="600"/>
              </a:spcBef>
              <a:defRPr>
                <a:solidFill>
                  <a:srgbClr val="1C3B61"/>
                </a:solidFill>
              </a:defRPr>
            </a:lvl1pPr>
            <a:lvl2pPr marL="579438" indent="-118872">
              <a:spcBef>
                <a:spcPts val="600"/>
              </a:spcBef>
              <a:spcAft>
                <a:spcPts val="900"/>
              </a:spcAft>
              <a:buFont typeface="Arial"/>
              <a:buChar char="•"/>
              <a:defRPr sz="1800" baseline="0">
                <a:solidFill>
                  <a:srgbClr val="1C3B61"/>
                </a:solidFill>
              </a:defRPr>
            </a:lvl2pPr>
            <a:lvl3pPr marL="685800" indent="-111125">
              <a:spcBef>
                <a:spcPts val="300"/>
              </a:spcBef>
              <a:buFont typeface="Lucida Grande"/>
              <a:buChar char="-"/>
              <a:defRPr sz="1400">
                <a:solidFill>
                  <a:srgbClr val="1C3B61"/>
                </a:solidFill>
              </a:defRPr>
            </a:lvl3pPr>
          </a:lstStyle>
          <a:p>
            <a:pPr lvl="0"/>
            <a:r>
              <a:rPr lang="en-US" dirty="0"/>
              <a:t>Click to edit Master text styles</a:t>
            </a:r>
          </a:p>
          <a:p>
            <a:pPr lvl="1"/>
            <a:r>
              <a:rPr lang="en-US" dirty="0"/>
              <a:t>Second level</a:t>
            </a:r>
          </a:p>
          <a:p>
            <a:pPr lvl="2"/>
            <a:r>
              <a:rPr lang="en-US" dirty="0"/>
              <a:t>Third level</a:t>
            </a:r>
          </a:p>
        </p:txBody>
      </p:sp>
      <p:sp>
        <p:nvSpPr>
          <p:cNvPr id="4" name="Rectangle 11"/>
          <p:cNvSpPr>
            <a:spLocks noGrp="1" noChangeArrowheads="1"/>
          </p:cNvSpPr>
          <p:nvPr>
            <p:ph type="ftr" sz="quarter" idx="13"/>
          </p:nvPr>
        </p:nvSpPr>
        <p:spPr>
          <a:ln/>
        </p:spPr>
        <p:txBody>
          <a:bodyPr/>
          <a:lstStyle>
            <a:lvl1pPr>
              <a:defRPr/>
            </a:lvl1pPr>
          </a:lstStyle>
          <a:p>
            <a:pPr>
              <a:defRPr/>
            </a:pPr>
            <a:r>
              <a:rPr lang="en-US" altLang="en-US"/>
              <a:t>© Fred Hutchinson Cancer Research Center </a:t>
            </a:r>
          </a:p>
        </p:txBody>
      </p:sp>
      <p:sp>
        <p:nvSpPr>
          <p:cNvPr id="5" name="Rectangle 12"/>
          <p:cNvSpPr>
            <a:spLocks noGrp="1" noChangeArrowheads="1"/>
          </p:cNvSpPr>
          <p:nvPr>
            <p:ph type="sldNum" sz="quarter" idx="14"/>
          </p:nvPr>
        </p:nvSpPr>
        <p:spPr>
          <a:ln/>
        </p:spPr>
        <p:txBody>
          <a:bodyPr/>
          <a:lstStyle>
            <a:lvl1pPr>
              <a:defRPr/>
            </a:lvl1pPr>
          </a:lstStyle>
          <a:p>
            <a:pPr>
              <a:defRPr/>
            </a:pPr>
            <a:fld id="{8C653806-FB6B-4D04-99E8-65454A2B0F24}" type="slidenum">
              <a:rPr lang="en-US" altLang="en-US"/>
              <a:pPr>
                <a:defRPr/>
              </a:pPr>
              <a:t>‹#›</a:t>
            </a:fld>
            <a:endParaRPr lang="en-US" altLang="en-US"/>
          </a:p>
        </p:txBody>
      </p:sp>
    </p:spTree>
    <p:extLst>
      <p:ext uri="{BB962C8B-B14F-4D97-AF65-F5344CB8AC3E}">
        <p14:creationId xmlns:p14="http://schemas.microsoft.com/office/powerpoint/2010/main" val="795578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Text Placeholder 10"/>
          <p:cNvSpPr>
            <a:spLocks noGrp="1"/>
          </p:cNvSpPr>
          <p:nvPr>
            <p:ph type="body" sz="quarter" idx="10"/>
          </p:nvPr>
        </p:nvSpPr>
        <p:spPr>
          <a:xfrm>
            <a:off x="457199" y="578533"/>
            <a:ext cx="8228013" cy="1938301"/>
          </a:xfrm>
        </p:spPr>
        <p:txBody>
          <a:bodyPr/>
          <a:lstStyle>
            <a:lvl1pPr marL="0" indent="0">
              <a:buNone/>
              <a:defRPr sz="6000" b="1" baseline="0"/>
            </a:lvl1pPr>
            <a:lvl2pPr marL="91440" indent="0">
              <a:spcBef>
                <a:spcPts val="0"/>
              </a:spcBef>
              <a:buNone/>
              <a:defRPr sz="2400"/>
            </a:lvl2pPr>
            <a:lvl3pPr marL="914400" indent="0">
              <a:buNone/>
              <a:defRPr sz="2400"/>
            </a:lvl3pPr>
            <a:lvl4pPr marL="1371600" indent="0">
              <a:buNone/>
              <a:defRPr sz="2400"/>
            </a:lvl4pPr>
            <a:lvl5pPr marL="1828800" indent="0">
              <a:buNone/>
              <a:defRPr sz="24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000412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2.xml"/><Relationship Id="rId1"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3.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image" Target="../media/image6.jpe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8"/>
          <p:cNvSpPr>
            <a:spLocks noGrp="1" noChangeArrowheads="1"/>
          </p:cNvSpPr>
          <p:nvPr>
            <p:ph type="title"/>
          </p:nvPr>
        </p:nvSpPr>
        <p:spPr bwMode="auto">
          <a:xfrm>
            <a:off x="458788" y="141288"/>
            <a:ext cx="822483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a:t>Click to edit Master title style</a:t>
            </a:r>
          </a:p>
        </p:txBody>
      </p:sp>
      <p:sp>
        <p:nvSpPr>
          <p:cNvPr id="1027" name="Rectangle 9"/>
          <p:cNvSpPr>
            <a:spLocks noGrp="1" noChangeArrowheads="1"/>
          </p:cNvSpPr>
          <p:nvPr>
            <p:ph type="body" idx="1"/>
          </p:nvPr>
        </p:nvSpPr>
        <p:spPr bwMode="auto">
          <a:xfrm>
            <a:off x="458788" y="1323975"/>
            <a:ext cx="8224837" cy="474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5" name="Rectangle 11"/>
          <p:cNvSpPr>
            <a:spLocks noGrp="1" noChangeArrowheads="1"/>
          </p:cNvSpPr>
          <p:nvPr>
            <p:ph type="ftr" sz="quarter" idx="3"/>
          </p:nvPr>
        </p:nvSpPr>
        <p:spPr bwMode="auto">
          <a:xfrm>
            <a:off x="5894388" y="6492875"/>
            <a:ext cx="2557462"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0" bIns="45720" numCol="1" anchor="t" anchorCtr="0" compatLnSpc="1">
            <a:prstTxWarp prst="textNoShape">
              <a:avLst/>
            </a:prstTxWarp>
          </a:bodyPr>
          <a:lstStyle>
            <a:lvl1pPr algn="r" eaLnBrk="1" hangingPunct="1">
              <a:defRPr sz="600">
                <a:solidFill>
                  <a:srgbClr val="FFFFFF"/>
                </a:solidFill>
                <a:latin typeface="Arial" panose="020B0604020202020204" pitchFamily="34" charset="0"/>
              </a:defRPr>
            </a:lvl1pPr>
          </a:lstStyle>
          <a:p>
            <a:pPr>
              <a:defRPr/>
            </a:pPr>
            <a:r>
              <a:rPr lang="en-US" altLang="en-US"/>
              <a:t>©2014 Fred Hutchinson Cancer Research Center </a:t>
            </a:r>
          </a:p>
        </p:txBody>
      </p:sp>
      <p:sp>
        <p:nvSpPr>
          <p:cNvPr id="1036" name="Rectangle 12"/>
          <p:cNvSpPr>
            <a:spLocks noGrp="1" noChangeArrowheads="1"/>
          </p:cNvSpPr>
          <p:nvPr>
            <p:ph type="sldNum" sz="quarter" idx="4"/>
          </p:nvPr>
        </p:nvSpPr>
        <p:spPr bwMode="auto">
          <a:xfrm>
            <a:off x="8401050" y="6492875"/>
            <a:ext cx="3746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600">
                <a:solidFill>
                  <a:srgbClr val="FFFFFF"/>
                </a:solidFill>
                <a:latin typeface="Arial" panose="020B0604020202020204" pitchFamily="34" charset="0"/>
              </a:defRPr>
            </a:lvl1pPr>
          </a:lstStyle>
          <a:p>
            <a:pPr>
              <a:defRPr/>
            </a:pPr>
            <a:fld id="{AF6AE056-0440-468A-B45F-1B0623B3A35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450" r:id="rId1"/>
    <p:sldLayoutId id="2147484451" r:id="rId2"/>
    <p:sldLayoutId id="2147484452" r:id="rId3"/>
    <p:sldLayoutId id="2147484455" r:id="rId4"/>
    <p:sldLayoutId id="2147484456" r:id="rId5"/>
    <p:sldLayoutId id="2147484457" r:id="rId6"/>
    <p:sldLayoutId id="2147484468" r:id="rId7"/>
    <p:sldLayoutId id="2147484469" r:id="rId8"/>
  </p:sldLayoutIdLst>
  <p:hf hdr="0" dt="0"/>
  <p:txStyles>
    <p:titleStyle>
      <a:lvl1pPr algn="l" rtl="0" eaLnBrk="0" fontAlgn="base" hangingPunct="0">
        <a:spcBef>
          <a:spcPct val="0"/>
        </a:spcBef>
        <a:spcAft>
          <a:spcPct val="0"/>
        </a:spcAft>
        <a:defRPr sz="3200" b="1">
          <a:solidFill>
            <a:srgbClr val="FFFFFF"/>
          </a:solidFill>
          <a:latin typeface="+mj-lt"/>
          <a:ea typeface="ヒラギノ角ゴ Pro W3" charset="0"/>
          <a:cs typeface="ヒラギノ角ゴ Pro W3" charset="0"/>
        </a:defRPr>
      </a:lvl1pPr>
      <a:lvl2pPr algn="l" rtl="0" eaLnBrk="0" fontAlgn="base" hangingPunct="0">
        <a:spcBef>
          <a:spcPct val="0"/>
        </a:spcBef>
        <a:spcAft>
          <a:spcPct val="0"/>
        </a:spcAft>
        <a:defRPr sz="3200" b="1">
          <a:solidFill>
            <a:srgbClr val="FFFFFF"/>
          </a:solidFill>
          <a:latin typeface="Arial" pitchFamily="34" charset="0"/>
          <a:ea typeface="ヒラギノ角ゴ Pro W3" charset="0"/>
          <a:cs typeface="ヒラギノ角ゴ Pro W3" charset="0"/>
        </a:defRPr>
      </a:lvl2pPr>
      <a:lvl3pPr algn="l" rtl="0" eaLnBrk="0" fontAlgn="base" hangingPunct="0">
        <a:spcBef>
          <a:spcPct val="0"/>
        </a:spcBef>
        <a:spcAft>
          <a:spcPct val="0"/>
        </a:spcAft>
        <a:defRPr sz="3200" b="1">
          <a:solidFill>
            <a:srgbClr val="FFFFFF"/>
          </a:solidFill>
          <a:latin typeface="Arial" pitchFamily="34" charset="0"/>
          <a:ea typeface="ヒラギノ角ゴ Pro W3" charset="0"/>
          <a:cs typeface="ヒラギノ角ゴ Pro W3" charset="0"/>
        </a:defRPr>
      </a:lvl3pPr>
      <a:lvl4pPr algn="l" rtl="0" eaLnBrk="0" fontAlgn="base" hangingPunct="0">
        <a:spcBef>
          <a:spcPct val="0"/>
        </a:spcBef>
        <a:spcAft>
          <a:spcPct val="0"/>
        </a:spcAft>
        <a:defRPr sz="3200" b="1">
          <a:solidFill>
            <a:srgbClr val="FFFFFF"/>
          </a:solidFill>
          <a:latin typeface="Arial" pitchFamily="34" charset="0"/>
          <a:ea typeface="ヒラギノ角ゴ Pro W3" charset="0"/>
          <a:cs typeface="ヒラギノ角ゴ Pro W3" charset="0"/>
        </a:defRPr>
      </a:lvl4pPr>
      <a:lvl5pPr algn="l" rtl="0" eaLnBrk="0" fontAlgn="base" hangingPunct="0">
        <a:spcBef>
          <a:spcPct val="0"/>
        </a:spcBef>
        <a:spcAft>
          <a:spcPct val="0"/>
        </a:spcAft>
        <a:defRPr sz="3200" b="1">
          <a:solidFill>
            <a:srgbClr val="FFFFFF"/>
          </a:solidFill>
          <a:latin typeface="Arial" pitchFamily="34" charset="0"/>
          <a:ea typeface="ヒラギノ角ゴ Pro W3" charset="0"/>
          <a:cs typeface="ヒラギノ角ゴ Pro W3" charset="0"/>
        </a:defRPr>
      </a:lvl5pPr>
      <a:lvl6pPr marL="457200" algn="ctr" rtl="0" fontAlgn="base">
        <a:spcBef>
          <a:spcPct val="0"/>
        </a:spcBef>
        <a:spcAft>
          <a:spcPct val="0"/>
        </a:spcAft>
        <a:defRPr sz="4000" b="1">
          <a:solidFill>
            <a:schemeClr val="bg1"/>
          </a:solidFill>
          <a:latin typeface="Arial" pitchFamily="34" charset="0"/>
        </a:defRPr>
      </a:lvl6pPr>
      <a:lvl7pPr marL="914400" algn="ctr" rtl="0" fontAlgn="base">
        <a:spcBef>
          <a:spcPct val="0"/>
        </a:spcBef>
        <a:spcAft>
          <a:spcPct val="0"/>
        </a:spcAft>
        <a:defRPr sz="4000" b="1">
          <a:solidFill>
            <a:schemeClr val="bg1"/>
          </a:solidFill>
          <a:latin typeface="Arial" pitchFamily="34" charset="0"/>
        </a:defRPr>
      </a:lvl7pPr>
      <a:lvl8pPr marL="1371600" algn="ctr" rtl="0" fontAlgn="base">
        <a:spcBef>
          <a:spcPct val="0"/>
        </a:spcBef>
        <a:spcAft>
          <a:spcPct val="0"/>
        </a:spcAft>
        <a:defRPr sz="4000" b="1">
          <a:solidFill>
            <a:schemeClr val="bg1"/>
          </a:solidFill>
          <a:latin typeface="Arial" pitchFamily="34" charset="0"/>
        </a:defRPr>
      </a:lvl8pPr>
      <a:lvl9pPr marL="1828800" algn="ctr" rtl="0" fontAlgn="base">
        <a:spcBef>
          <a:spcPct val="0"/>
        </a:spcBef>
        <a:spcAft>
          <a:spcPct val="0"/>
        </a:spcAft>
        <a:defRPr sz="4000" b="1">
          <a:solidFill>
            <a:schemeClr val="bg1"/>
          </a:solidFill>
          <a:latin typeface="Arial" pitchFamily="34" charset="0"/>
        </a:defRPr>
      </a:lvl9pPr>
    </p:titleStyle>
    <p:bodyStyle>
      <a:lvl1pPr marL="342900" indent="-342900" algn="l" rtl="0" eaLnBrk="0" fontAlgn="base" hangingPunct="0">
        <a:spcBef>
          <a:spcPct val="20000"/>
        </a:spcBef>
        <a:spcAft>
          <a:spcPct val="0"/>
        </a:spcAft>
        <a:buClr>
          <a:schemeClr val="bg1"/>
        </a:buClr>
        <a:defRPr sz="2800">
          <a:solidFill>
            <a:srgbClr val="FFFFFF"/>
          </a:solidFill>
          <a:latin typeface="+mn-lt"/>
          <a:ea typeface="ヒラギノ角ゴ Pro W3" charset="0"/>
          <a:cs typeface="ヒラギノ角ゴ Pro W3" charset="0"/>
        </a:defRPr>
      </a:lvl1pPr>
      <a:lvl2pPr marL="742950" indent="-285750" algn="l" rtl="0" eaLnBrk="0" fontAlgn="base" hangingPunct="0">
        <a:spcBef>
          <a:spcPct val="20000"/>
        </a:spcBef>
        <a:spcAft>
          <a:spcPct val="0"/>
        </a:spcAft>
        <a:buClr>
          <a:schemeClr val="bg1"/>
        </a:buClr>
        <a:buSzPct val="90000"/>
        <a:buFont typeface="Times New Roman" panose="02020603050405020304" pitchFamily="18" charset="0"/>
        <a:buChar char="–"/>
        <a:defRPr sz="2400">
          <a:solidFill>
            <a:srgbClr val="FFFFFF"/>
          </a:solidFill>
          <a:latin typeface="+mn-lt"/>
          <a:ea typeface="ヒラギノ角ゴ Pro W3" charset="0"/>
          <a:cs typeface="ヒラギノ角ゴ Pro W3" charset="0"/>
        </a:defRPr>
      </a:lvl2pPr>
      <a:lvl3pPr marL="1143000" indent="-228600" algn="l" rtl="0" eaLnBrk="0" fontAlgn="base" hangingPunct="0">
        <a:spcBef>
          <a:spcPct val="20000"/>
        </a:spcBef>
        <a:spcAft>
          <a:spcPct val="0"/>
        </a:spcAft>
        <a:buClr>
          <a:schemeClr val="bg1"/>
        </a:buClr>
        <a:buSzPct val="90000"/>
        <a:buChar char="•"/>
        <a:defRPr sz="2000">
          <a:solidFill>
            <a:srgbClr val="FFFFFF"/>
          </a:solidFill>
          <a:latin typeface="+mn-lt"/>
          <a:ea typeface="ヒラギノ角ゴ Pro W3" charset="0"/>
          <a:cs typeface="ヒラギノ角ゴ Pro W3" charset="0"/>
        </a:defRPr>
      </a:lvl3pPr>
      <a:lvl4pPr marL="1600200" indent="-228600" algn="l" rtl="0" eaLnBrk="0" fontAlgn="base" hangingPunct="0">
        <a:spcBef>
          <a:spcPct val="20000"/>
        </a:spcBef>
        <a:spcAft>
          <a:spcPct val="0"/>
        </a:spcAft>
        <a:buClr>
          <a:schemeClr val="bg1"/>
        </a:buClr>
        <a:buSzPct val="80000"/>
        <a:buFont typeface="Times New Roman" panose="02020603050405020304" pitchFamily="18" charset="0"/>
        <a:buChar char="–"/>
        <a:defRPr>
          <a:solidFill>
            <a:srgbClr val="FFFFFF"/>
          </a:solidFill>
          <a:latin typeface="+mn-lt"/>
          <a:ea typeface="ヒラギノ角ゴ Pro W3" charset="0"/>
          <a:cs typeface="ヒラギノ角ゴ Pro W3" charset="0"/>
        </a:defRPr>
      </a:lvl4pPr>
      <a:lvl5pPr marL="2057400" indent="-228600" algn="l" rtl="0" eaLnBrk="0" fontAlgn="base" hangingPunct="0">
        <a:spcBef>
          <a:spcPct val="20000"/>
        </a:spcBef>
        <a:spcAft>
          <a:spcPct val="0"/>
        </a:spcAft>
        <a:buClr>
          <a:schemeClr val="bg1"/>
        </a:buClr>
        <a:buSzPct val="70000"/>
        <a:buChar char="•"/>
        <a:defRPr>
          <a:solidFill>
            <a:srgbClr val="FFFFFF"/>
          </a:solidFill>
          <a:latin typeface="+mn-lt"/>
          <a:ea typeface="ヒラギノ角ゴ Pro W3" charset="0"/>
          <a:cs typeface="ヒラギノ角ゴ Pro W3" charset="0"/>
        </a:defRPr>
      </a:lvl5pPr>
      <a:lvl6pPr marL="2514600" indent="-228600" algn="l" rtl="0" fontAlgn="base">
        <a:spcBef>
          <a:spcPct val="20000"/>
        </a:spcBef>
        <a:spcAft>
          <a:spcPct val="0"/>
        </a:spcAft>
        <a:buClr>
          <a:schemeClr val="bg1"/>
        </a:buClr>
        <a:buSzPct val="70000"/>
        <a:buChar char="•"/>
        <a:defRPr sz="2000">
          <a:solidFill>
            <a:schemeClr val="bg1"/>
          </a:solidFill>
          <a:latin typeface="+mn-lt"/>
        </a:defRPr>
      </a:lvl6pPr>
      <a:lvl7pPr marL="2971800" indent="-228600" algn="l" rtl="0" fontAlgn="base">
        <a:spcBef>
          <a:spcPct val="20000"/>
        </a:spcBef>
        <a:spcAft>
          <a:spcPct val="0"/>
        </a:spcAft>
        <a:buClr>
          <a:schemeClr val="bg1"/>
        </a:buClr>
        <a:buSzPct val="70000"/>
        <a:buChar char="•"/>
        <a:defRPr sz="2000">
          <a:solidFill>
            <a:schemeClr val="bg1"/>
          </a:solidFill>
          <a:latin typeface="+mn-lt"/>
        </a:defRPr>
      </a:lvl7pPr>
      <a:lvl8pPr marL="3429000" indent="-228600" algn="l" rtl="0" fontAlgn="base">
        <a:spcBef>
          <a:spcPct val="20000"/>
        </a:spcBef>
        <a:spcAft>
          <a:spcPct val="0"/>
        </a:spcAft>
        <a:buClr>
          <a:schemeClr val="bg1"/>
        </a:buClr>
        <a:buSzPct val="70000"/>
        <a:buChar char="•"/>
        <a:defRPr sz="2000">
          <a:solidFill>
            <a:schemeClr val="bg1"/>
          </a:solidFill>
          <a:latin typeface="+mn-lt"/>
        </a:defRPr>
      </a:lvl8pPr>
      <a:lvl9pPr marL="3886200" indent="-228600" algn="l" rtl="0" fontAlgn="base">
        <a:spcBef>
          <a:spcPct val="20000"/>
        </a:spcBef>
        <a:spcAft>
          <a:spcPct val="0"/>
        </a:spcAft>
        <a:buClr>
          <a:schemeClr val="bg1"/>
        </a:buClr>
        <a:buSzPct val="70000"/>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050" name="Rectangle 8"/>
          <p:cNvSpPr>
            <a:spLocks noGrp="1" noChangeArrowheads="1"/>
          </p:cNvSpPr>
          <p:nvPr>
            <p:ph type="title"/>
          </p:nvPr>
        </p:nvSpPr>
        <p:spPr bwMode="auto">
          <a:xfrm>
            <a:off x="458788" y="141288"/>
            <a:ext cx="822483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a:t>Click to edit Master title style</a:t>
            </a:r>
          </a:p>
        </p:txBody>
      </p:sp>
      <p:sp>
        <p:nvSpPr>
          <p:cNvPr id="2051" name="Rectangle 9"/>
          <p:cNvSpPr>
            <a:spLocks noGrp="1" noChangeArrowheads="1"/>
          </p:cNvSpPr>
          <p:nvPr>
            <p:ph type="body" idx="1"/>
          </p:nvPr>
        </p:nvSpPr>
        <p:spPr bwMode="auto">
          <a:xfrm>
            <a:off x="458788" y="1323975"/>
            <a:ext cx="8224837" cy="474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1035" name="Rectangle 11"/>
          <p:cNvSpPr>
            <a:spLocks noGrp="1" noChangeArrowheads="1"/>
          </p:cNvSpPr>
          <p:nvPr>
            <p:ph type="ftr" sz="quarter" idx="3"/>
          </p:nvPr>
        </p:nvSpPr>
        <p:spPr bwMode="auto">
          <a:xfrm>
            <a:off x="5894388" y="6492875"/>
            <a:ext cx="2557462"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0" bIns="45720" numCol="1" anchor="t" anchorCtr="0" compatLnSpc="1">
            <a:prstTxWarp prst="textNoShape">
              <a:avLst/>
            </a:prstTxWarp>
          </a:bodyPr>
          <a:lstStyle>
            <a:lvl1pPr algn="r" eaLnBrk="1" hangingPunct="1">
              <a:defRPr sz="600">
                <a:latin typeface="Arial" panose="020B0604020202020204" pitchFamily="34" charset="0"/>
              </a:defRPr>
            </a:lvl1pPr>
          </a:lstStyle>
          <a:p>
            <a:pPr>
              <a:defRPr/>
            </a:pPr>
            <a:r>
              <a:rPr lang="en-US" altLang="en-US"/>
              <a:t>© Fred Hutchinson Cancer Research Center </a:t>
            </a:r>
          </a:p>
        </p:txBody>
      </p:sp>
      <p:sp>
        <p:nvSpPr>
          <p:cNvPr id="1036" name="Rectangle 12"/>
          <p:cNvSpPr>
            <a:spLocks noGrp="1" noChangeArrowheads="1"/>
          </p:cNvSpPr>
          <p:nvPr>
            <p:ph type="sldNum" sz="quarter" idx="4"/>
          </p:nvPr>
        </p:nvSpPr>
        <p:spPr bwMode="auto">
          <a:xfrm>
            <a:off x="8401050" y="6492875"/>
            <a:ext cx="3746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600">
                <a:latin typeface="Arial" panose="020B0604020202020204" pitchFamily="34" charset="0"/>
              </a:defRPr>
            </a:lvl1pPr>
          </a:lstStyle>
          <a:p>
            <a:pPr>
              <a:defRPr/>
            </a:pPr>
            <a:fld id="{8E31F876-2D12-4C17-87F9-3F2D2EF70777}" type="slidenum">
              <a:rPr lang="en-US" altLang="en-US"/>
              <a:pPr>
                <a:defRPr/>
              </a:pPr>
              <a:t>‹#›</a:t>
            </a:fld>
            <a:endParaRPr lang="en-US" altLang="en-US"/>
          </a:p>
        </p:txBody>
      </p:sp>
      <p:pic>
        <p:nvPicPr>
          <p:cNvPr id="2054"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0650" y="6102350"/>
            <a:ext cx="1577975"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58" r:id="rId1"/>
  </p:sldLayoutIdLst>
  <p:hf hdr="0" dt="0"/>
  <p:txStyles>
    <p:titleStyle>
      <a:lvl1pPr algn="l" rtl="0" eaLnBrk="0" fontAlgn="base" hangingPunct="0">
        <a:spcBef>
          <a:spcPct val="0"/>
        </a:spcBef>
        <a:spcAft>
          <a:spcPct val="0"/>
        </a:spcAft>
        <a:defRPr sz="3200" b="1">
          <a:solidFill>
            <a:schemeClr val="tx1"/>
          </a:solidFill>
          <a:latin typeface="+mj-lt"/>
          <a:ea typeface="ヒラギノ角ゴ Pro W3" charset="0"/>
          <a:cs typeface="ヒラギノ角ゴ Pro W3" charset="0"/>
        </a:defRPr>
      </a:lvl1pPr>
      <a:lvl2pPr algn="l" rtl="0" eaLnBrk="0" fontAlgn="base" hangingPunct="0">
        <a:spcBef>
          <a:spcPct val="0"/>
        </a:spcBef>
        <a:spcAft>
          <a:spcPct val="0"/>
        </a:spcAft>
        <a:defRPr sz="3200" b="1">
          <a:solidFill>
            <a:schemeClr val="tx1"/>
          </a:solidFill>
          <a:latin typeface="Arial" pitchFamily="34" charset="0"/>
          <a:ea typeface="ヒラギノ角ゴ Pro W3" charset="0"/>
          <a:cs typeface="ヒラギノ角ゴ Pro W3" charset="0"/>
        </a:defRPr>
      </a:lvl2pPr>
      <a:lvl3pPr algn="l" rtl="0" eaLnBrk="0" fontAlgn="base" hangingPunct="0">
        <a:spcBef>
          <a:spcPct val="0"/>
        </a:spcBef>
        <a:spcAft>
          <a:spcPct val="0"/>
        </a:spcAft>
        <a:defRPr sz="3200" b="1">
          <a:solidFill>
            <a:schemeClr val="tx1"/>
          </a:solidFill>
          <a:latin typeface="Arial" pitchFamily="34" charset="0"/>
          <a:ea typeface="ヒラギノ角ゴ Pro W3" charset="0"/>
          <a:cs typeface="ヒラギノ角ゴ Pro W3" charset="0"/>
        </a:defRPr>
      </a:lvl3pPr>
      <a:lvl4pPr algn="l" rtl="0" eaLnBrk="0" fontAlgn="base" hangingPunct="0">
        <a:spcBef>
          <a:spcPct val="0"/>
        </a:spcBef>
        <a:spcAft>
          <a:spcPct val="0"/>
        </a:spcAft>
        <a:defRPr sz="3200" b="1">
          <a:solidFill>
            <a:schemeClr val="tx1"/>
          </a:solidFill>
          <a:latin typeface="Arial" pitchFamily="34" charset="0"/>
          <a:ea typeface="ヒラギノ角ゴ Pro W3" charset="0"/>
          <a:cs typeface="ヒラギノ角ゴ Pro W3" charset="0"/>
        </a:defRPr>
      </a:lvl4pPr>
      <a:lvl5pPr algn="l" rtl="0" eaLnBrk="0" fontAlgn="base" hangingPunct="0">
        <a:spcBef>
          <a:spcPct val="0"/>
        </a:spcBef>
        <a:spcAft>
          <a:spcPct val="0"/>
        </a:spcAft>
        <a:defRPr sz="3200" b="1">
          <a:solidFill>
            <a:schemeClr val="tx1"/>
          </a:solidFill>
          <a:latin typeface="Arial" pitchFamily="34" charset="0"/>
          <a:ea typeface="ヒラギノ角ゴ Pro W3" charset="0"/>
          <a:cs typeface="ヒラギノ角ゴ Pro W3" charset="0"/>
        </a:defRPr>
      </a:lvl5pPr>
      <a:lvl6pPr marL="457200" algn="ctr" rtl="0" fontAlgn="base">
        <a:spcBef>
          <a:spcPct val="0"/>
        </a:spcBef>
        <a:spcAft>
          <a:spcPct val="0"/>
        </a:spcAft>
        <a:defRPr sz="4000" b="1">
          <a:solidFill>
            <a:schemeClr val="bg1"/>
          </a:solidFill>
          <a:latin typeface="Arial" pitchFamily="34" charset="0"/>
        </a:defRPr>
      </a:lvl6pPr>
      <a:lvl7pPr marL="914400" algn="ctr" rtl="0" fontAlgn="base">
        <a:spcBef>
          <a:spcPct val="0"/>
        </a:spcBef>
        <a:spcAft>
          <a:spcPct val="0"/>
        </a:spcAft>
        <a:defRPr sz="4000" b="1">
          <a:solidFill>
            <a:schemeClr val="bg1"/>
          </a:solidFill>
          <a:latin typeface="Arial" pitchFamily="34" charset="0"/>
        </a:defRPr>
      </a:lvl7pPr>
      <a:lvl8pPr marL="1371600" algn="ctr" rtl="0" fontAlgn="base">
        <a:spcBef>
          <a:spcPct val="0"/>
        </a:spcBef>
        <a:spcAft>
          <a:spcPct val="0"/>
        </a:spcAft>
        <a:defRPr sz="4000" b="1">
          <a:solidFill>
            <a:schemeClr val="bg1"/>
          </a:solidFill>
          <a:latin typeface="Arial" pitchFamily="34" charset="0"/>
        </a:defRPr>
      </a:lvl8pPr>
      <a:lvl9pPr marL="1828800" algn="ctr" rtl="0" fontAlgn="base">
        <a:spcBef>
          <a:spcPct val="0"/>
        </a:spcBef>
        <a:spcAft>
          <a:spcPct val="0"/>
        </a:spcAft>
        <a:defRPr sz="4000" b="1">
          <a:solidFill>
            <a:schemeClr val="bg1"/>
          </a:solidFill>
          <a:latin typeface="Arial" pitchFamily="34" charset="0"/>
        </a:defRPr>
      </a:lvl9pPr>
    </p:titleStyle>
    <p:bodyStyle>
      <a:lvl1pPr marL="342900" indent="-342900" algn="l" rtl="0" eaLnBrk="0" fontAlgn="base" hangingPunct="0">
        <a:spcBef>
          <a:spcPct val="20000"/>
        </a:spcBef>
        <a:spcAft>
          <a:spcPct val="0"/>
        </a:spcAft>
        <a:buClr>
          <a:schemeClr val="bg1"/>
        </a:buClr>
        <a:defRPr sz="2800">
          <a:solidFill>
            <a:srgbClr val="1C3B61"/>
          </a:solidFill>
          <a:latin typeface="+mn-lt"/>
          <a:ea typeface="ヒラギノ角ゴ Pro W3" charset="0"/>
          <a:cs typeface="ヒラギノ角ゴ Pro W3" charset="0"/>
        </a:defRPr>
      </a:lvl1pPr>
      <a:lvl2pPr marL="742950" indent="-285750" algn="l" rtl="0" eaLnBrk="0" fontAlgn="base" hangingPunct="0">
        <a:spcBef>
          <a:spcPct val="20000"/>
        </a:spcBef>
        <a:spcAft>
          <a:spcPct val="0"/>
        </a:spcAft>
        <a:buClr>
          <a:schemeClr val="bg1"/>
        </a:buClr>
        <a:buSzPct val="90000"/>
        <a:buFont typeface="Times New Roman" panose="02020603050405020304" pitchFamily="18" charset="0"/>
        <a:buChar char="–"/>
        <a:defRPr sz="2400">
          <a:solidFill>
            <a:srgbClr val="1C3B61"/>
          </a:solidFill>
          <a:latin typeface="+mn-lt"/>
          <a:ea typeface="ヒラギノ角ゴ Pro W3" charset="0"/>
          <a:cs typeface="ヒラギノ角ゴ Pro W3" charset="0"/>
        </a:defRPr>
      </a:lvl2pPr>
      <a:lvl3pPr marL="1143000" indent="-228600" algn="l" rtl="0" eaLnBrk="0" fontAlgn="base" hangingPunct="0">
        <a:spcBef>
          <a:spcPct val="20000"/>
        </a:spcBef>
        <a:spcAft>
          <a:spcPct val="0"/>
        </a:spcAft>
        <a:buClr>
          <a:schemeClr val="bg1"/>
        </a:buClr>
        <a:buSzPct val="90000"/>
        <a:buChar char="•"/>
        <a:defRPr sz="2000">
          <a:solidFill>
            <a:srgbClr val="1C3B61"/>
          </a:solidFill>
          <a:latin typeface="+mn-lt"/>
          <a:ea typeface="ヒラギノ角ゴ Pro W3" charset="0"/>
          <a:cs typeface="ヒラギノ角ゴ Pro W3" charset="0"/>
        </a:defRPr>
      </a:lvl3pPr>
      <a:lvl4pPr marL="1600200" indent="-228600" algn="l" rtl="0" eaLnBrk="0" fontAlgn="base" hangingPunct="0">
        <a:spcBef>
          <a:spcPct val="20000"/>
        </a:spcBef>
        <a:spcAft>
          <a:spcPct val="0"/>
        </a:spcAft>
        <a:buClr>
          <a:schemeClr val="bg1"/>
        </a:buClr>
        <a:buSzPct val="80000"/>
        <a:buFont typeface="Times New Roman" panose="02020603050405020304" pitchFamily="18" charset="0"/>
        <a:buChar char="–"/>
        <a:defRPr>
          <a:solidFill>
            <a:srgbClr val="1C3B61"/>
          </a:solidFill>
          <a:latin typeface="+mn-lt"/>
          <a:ea typeface="ヒラギノ角ゴ Pro W3" charset="0"/>
          <a:cs typeface="ヒラギノ角ゴ Pro W3" charset="0"/>
        </a:defRPr>
      </a:lvl4pPr>
      <a:lvl5pPr marL="2057400" indent="-228600" algn="l" rtl="0" eaLnBrk="0" fontAlgn="base" hangingPunct="0">
        <a:spcBef>
          <a:spcPct val="20000"/>
        </a:spcBef>
        <a:spcAft>
          <a:spcPct val="0"/>
        </a:spcAft>
        <a:buClr>
          <a:schemeClr val="bg1"/>
        </a:buClr>
        <a:buSzPct val="70000"/>
        <a:buChar char="•"/>
        <a:defRPr>
          <a:solidFill>
            <a:srgbClr val="1C3B61"/>
          </a:solidFill>
          <a:latin typeface="+mn-lt"/>
          <a:ea typeface="ヒラギノ角ゴ Pro W3" charset="0"/>
          <a:cs typeface="ヒラギノ角ゴ Pro W3" charset="0"/>
        </a:defRPr>
      </a:lvl5pPr>
      <a:lvl6pPr marL="2514600" indent="-228600" algn="l" rtl="0" fontAlgn="base">
        <a:spcBef>
          <a:spcPct val="20000"/>
        </a:spcBef>
        <a:spcAft>
          <a:spcPct val="0"/>
        </a:spcAft>
        <a:buClr>
          <a:schemeClr val="bg1"/>
        </a:buClr>
        <a:buSzPct val="70000"/>
        <a:buChar char="•"/>
        <a:defRPr sz="2000">
          <a:solidFill>
            <a:schemeClr val="bg1"/>
          </a:solidFill>
          <a:latin typeface="+mn-lt"/>
        </a:defRPr>
      </a:lvl6pPr>
      <a:lvl7pPr marL="2971800" indent="-228600" algn="l" rtl="0" fontAlgn="base">
        <a:spcBef>
          <a:spcPct val="20000"/>
        </a:spcBef>
        <a:spcAft>
          <a:spcPct val="0"/>
        </a:spcAft>
        <a:buClr>
          <a:schemeClr val="bg1"/>
        </a:buClr>
        <a:buSzPct val="70000"/>
        <a:buChar char="•"/>
        <a:defRPr sz="2000">
          <a:solidFill>
            <a:schemeClr val="bg1"/>
          </a:solidFill>
          <a:latin typeface="+mn-lt"/>
        </a:defRPr>
      </a:lvl7pPr>
      <a:lvl8pPr marL="3429000" indent="-228600" algn="l" rtl="0" fontAlgn="base">
        <a:spcBef>
          <a:spcPct val="20000"/>
        </a:spcBef>
        <a:spcAft>
          <a:spcPct val="0"/>
        </a:spcAft>
        <a:buClr>
          <a:schemeClr val="bg1"/>
        </a:buClr>
        <a:buSzPct val="70000"/>
        <a:buChar char="•"/>
        <a:defRPr sz="2000">
          <a:solidFill>
            <a:schemeClr val="bg1"/>
          </a:solidFill>
          <a:latin typeface="+mn-lt"/>
        </a:defRPr>
      </a:lvl8pPr>
      <a:lvl9pPr marL="3886200" indent="-228600" algn="l" rtl="0" fontAlgn="base">
        <a:spcBef>
          <a:spcPct val="20000"/>
        </a:spcBef>
        <a:spcAft>
          <a:spcPct val="0"/>
        </a:spcAft>
        <a:buClr>
          <a:schemeClr val="bg1"/>
        </a:buClr>
        <a:buSzPct val="70000"/>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3074" name="Rectangle 8"/>
          <p:cNvSpPr>
            <a:spLocks noGrp="1" noChangeArrowheads="1"/>
          </p:cNvSpPr>
          <p:nvPr>
            <p:ph type="title"/>
          </p:nvPr>
        </p:nvSpPr>
        <p:spPr bwMode="auto">
          <a:xfrm>
            <a:off x="458788" y="141288"/>
            <a:ext cx="822483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a:t>Click to edit Slide Header</a:t>
            </a:r>
          </a:p>
        </p:txBody>
      </p:sp>
      <p:sp>
        <p:nvSpPr>
          <p:cNvPr id="3075" name="Rectangle 9"/>
          <p:cNvSpPr>
            <a:spLocks noGrp="1" noChangeArrowheads="1"/>
          </p:cNvSpPr>
          <p:nvPr>
            <p:ph type="body" idx="1"/>
          </p:nvPr>
        </p:nvSpPr>
        <p:spPr bwMode="auto">
          <a:xfrm>
            <a:off x="457200" y="1262063"/>
            <a:ext cx="8229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Large Body</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5" name="Rectangle 11"/>
          <p:cNvSpPr>
            <a:spLocks noGrp="1" noChangeArrowheads="1"/>
          </p:cNvSpPr>
          <p:nvPr>
            <p:ph type="ftr" sz="quarter" idx="3"/>
          </p:nvPr>
        </p:nvSpPr>
        <p:spPr bwMode="auto">
          <a:xfrm>
            <a:off x="5894388" y="6492875"/>
            <a:ext cx="2557462"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0" bIns="45720" numCol="1" anchor="t" anchorCtr="0" compatLnSpc="1">
            <a:prstTxWarp prst="textNoShape">
              <a:avLst/>
            </a:prstTxWarp>
          </a:bodyPr>
          <a:lstStyle>
            <a:lvl1pPr algn="r" eaLnBrk="1" hangingPunct="1">
              <a:defRPr sz="600">
                <a:solidFill>
                  <a:srgbClr val="1C3B61"/>
                </a:solidFill>
                <a:latin typeface="Arial" panose="020B0604020202020204" pitchFamily="34" charset="0"/>
              </a:defRPr>
            </a:lvl1pPr>
          </a:lstStyle>
          <a:p>
            <a:pPr>
              <a:defRPr/>
            </a:pPr>
            <a:r>
              <a:rPr lang="en-US" altLang="en-US"/>
              <a:t>© Fred Hutchinson Cancer Research Center </a:t>
            </a:r>
          </a:p>
        </p:txBody>
      </p:sp>
      <p:sp>
        <p:nvSpPr>
          <p:cNvPr id="1036" name="Rectangle 12"/>
          <p:cNvSpPr>
            <a:spLocks noGrp="1" noChangeArrowheads="1"/>
          </p:cNvSpPr>
          <p:nvPr>
            <p:ph type="sldNum" sz="quarter" idx="4"/>
          </p:nvPr>
        </p:nvSpPr>
        <p:spPr bwMode="auto">
          <a:xfrm>
            <a:off x="8401050" y="6492875"/>
            <a:ext cx="3746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600">
                <a:solidFill>
                  <a:srgbClr val="1C3B61"/>
                </a:solidFill>
                <a:latin typeface="Arial" panose="020B0604020202020204" pitchFamily="34" charset="0"/>
              </a:defRPr>
            </a:lvl1pPr>
          </a:lstStyle>
          <a:p>
            <a:pPr>
              <a:defRPr/>
            </a:pPr>
            <a:fld id="{8A665BC2-FFEE-48AB-9DB2-A688E545978D}" type="slidenum">
              <a:rPr lang="en-US" altLang="en-US"/>
              <a:pPr>
                <a:defRPr/>
              </a:pPr>
              <a:t>‹#›</a:t>
            </a:fld>
            <a:endParaRPr lang="en-US" altLang="en-US"/>
          </a:p>
        </p:txBody>
      </p:sp>
      <p:sp>
        <p:nvSpPr>
          <p:cNvPr id="5" name="Rectangle 4"/>
          <p:cNvSpPr/>
          <p:nvPr userDrawn="1"/>
        </p:nvSpPr>
        <p:spPr bwMode="auto">
          <a:xfrm>
            <a:off x="446088" y="952500"/>
            <a:ext cx="8237537" cy="55563"/>
          </a:xfrm>
          <a:prstGeom prst="rect">
            <a:avLst/>
          </a:prstGeom>
          <a:gradFill flip="none" rotWithShape="1">
            <a:gsLst>
              <a:gs pos="0">
                <a:schemeClr val="tx1"/>
              </a:gs>
              <a:gs pos="100000">
                <a:schemeClr val="bg1"/>
              </a:gs>
              <a:gs pos="50000">
                <a:schemeClr val="accent1"/>
              </a:gs>
            </a:gsLst>
            <a:lin ang="0" scaled="1"/>
            <a:tileRect/>
          </a:gradFill>
          <a:ln w="9525" cap="flat" cmpd="sng" algn="ctr">
            <a:noFill/>
            <a:prstDash val="solid"/>
            <a:round/>
            <a:headEnd type="none" w="med" len="med"/>
            <a:tailEnd type="none" w="med" len="med"/>
          </a:ln>
          <a:effectLst/>
          <a:extLst/>
        </p:spPr>
        <p:txBody>
          <a:bodyPr wrap="none"/>
          <a:lstStyle/>
          <a:p>
            <a:pPr eaLnBrk="1" hangingPunct="1">
              <a:defRPr/>
            </a:pPr>
            <a:endParaRPr lang="en-US">
              <a:ea typeface="ヒラギノ角ゴ Pro W3" charset="0"/>
              <a:cs typeface="ヒラギノ角ゴ Pro W3" charset="0"/>
            </a:endParaRPr>
          </a:p>
        </p:txBody>
      </p:sp>
      <p:pic>
        <p:nvPicPr>
          <p:cNvPr id="3079" name="Picture 7"/>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20650" y="6102350"/>
            <a:ext cx="1577975"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43" r:id="rId1"/>
    <p:sldLayoutId id="2147484444" r:id="rId2"/>
    <p:sldLayoutId id="2147484445" r:id="rId3"/>
    <p:sldLayoutId id="2147484446" r:id="rId4"/>
    <p:sldLayoutId id="2147484447" r:id="rId5"/>
    <p:sldLayoutId id="2147484448" r:id="rId6"/>
    <p:sldLayoutId id="2147484462" r:id="rId7"/>
    <p:sldLayoutId id="2147484463" r:id="rId8"/>
    <p:sldLayoutId id="2147484464" r:id="rId9"/>
    <p:sldLayoutId id="2147484465" r:id="rId10"/>
    <p:sldLayoutId id="2147484466" r:id="rId11"/>
    <p:sldLayoutId id="2147484467" r:id="rId12"/>
  </p:sldLayoutIdLst>
  <p:hf hdr="0" dt="0"/>
  <p:txStyles>
    <p:titleStyle>
      <a:lvl1pPr algn="l" rtl="0" eaLnBrk="0" fontAlgn="base" hangingPunct="0">
        <a:spcBef>
          <a:spcPct val="0"/>
        </a:spcBef>
        <a:spcAft>
          <a:spcPct val="0"/>
        </a:spcAft>
        <a:defRPr sz="3200" b="1">
          <a:solidFill>
            <a:srgbClr val="1C3B61"/>
          </a:solidFill>
          <a:latin typeface="+mj-lt"/>
          <a:ea typeface="ヒラギノ角ゴ Pro W3" charset="0"/>
          <a:cs typeface="ヒラギノ角ゴ Pro W3" charset="0"/>
        </a:defRPr>
      </a:lvl1pPr>
      <a:lvl2pPr algn="l" rtl="0" eaLnBrk="0" fontAlgn="base" hangingPunct="0">
        <a:spcBef>
          <a:spcPct val="0"/>
        </a:spcBef>
        <a:spcAft>
          <a:spcPct val="0"/>
        </a:spcAft>
        <a:defRPr sz="3200" b="1">
          <a:solidFill>
            <a:srgbClr val="1C3B61"/>
          </a:solidFill>
          <a:latin typeface="Arial" pitchFamily="34" charset="0"/>
          <a:ea typeface="ヒラギノ角ゴ Pro W3" charset="0"/>
          <a:cs typeface="ヒラギノ角ゴ Pro W3" charset="0"/>
        </a:defRPr>
      </a:lvl2pPr>
      <a:lvl3pPr algn="l" rtl="0" eaLnBrk="0" fontAlgn="base" hangingPunct="0">
        <a:spcBef>
          <a:spcPct val="0"/>
        </a:spcBef>
        <a:spcAft>
          <a:spcPct val="0"/>
        </a:spcAft>
        <a:defRPr sz="3200" b="1">
          <a:solidFill>
            <a:srgbClr val="1C3B61"/>
          </a:solidFill>
          <a:latin typeface="Arial" pitchFamily="34" charset="0"/>
          <a:ea typeface="ヒラギノ角ゴ Pro W3" charset="0"/>
          <a:cs typeface="ヒラギノ角ゴ Pro W3" charset="0"/>
        </a:defRPr>
      </a:lvl3pPr>
      <a:lvl4pPr algn="l" rtl="0" eaLnBrk="0" fontAlgn="base" hangingPunct="0">
        <a:spcBef>
          <a:spcPct val="0"/>
        </a:spcBef>
        <a:spcAft>
          <a:spcPct val="0"/>
        </a:spcAft>
        <a:defRPr sz="3200" b="1">
          <a:solidFill>
            <a:srgbClr val="1C3B61"/>
          </a:solidFill>
          <a:latin typeface="Arial" pitchFamily="34" charset="0"/>
          <a:ea typeface="ヒラギノ角ゴ Pro W3" charset="0"/>
          <a:cs typeface="ヒラギノ角ゴ Pro W3" charset="0"/>
        </a:defRPr>
      </a:lvl4pPr>
      <a:lvl5pPr algn="l" rtl="0" eaLnBrk="0" fontAlgn="base" hangingPunct="0">
        <a:spcBef>
          <a:spcPct val="0"/>
        </a:spcBef>
        <a:spcAft>
          <a:spcPct val="0"/>
        </a:spcAft>
        <a:defRPr sz="3200" b="1">
          <a:solidFill>
            <a:srgbClr val="1C3B61"/>
          </a:solidFill>
          <a:latin typeface="Arial" pitchFamily="34" charset="0"/>
          <a:ea typeface="ヒラギノ角ゴ Pro W3" charset="0"/>
          <a:cs typeface="ヒラギノ角ゴ Pro W3" charset="0"/>
        </a:defRPr>
      </a:lvl5pPr>
      <a:lvl6pPr marL="457200" algn="ctr" rtl="0" fontAlgn="base">
        <a:spcBef>
          <a:spcPct val="0"/>
        </a:spcBef>
        <a:spcAft>
          <a:spcPct val="0"/>
        </a:spcAft>
        <a:defRPr sz="4000" b="1">
          <a:solidFill>
            <a:schemeClr val="bg1"/>
          </a:solidFill>
          <a:latin typeface="Arial" pitchFamily="34" charset="0"/>
        </a:defRPr>
      </a:lvl6pPr>
      <a:lvl7pPr marL="914400" algn="ctr" rtl="0" fontAlgn="base">
        <a:spcBef>
          <a:spcPct val="0"/>
        </a:spcBef>
        <a:spcAft>
          <a:spcPct val="0"/>
        </a:spcAft>
        <a:defRPr sz="4000" b="1">
          <a:solidFill>
            <a:schemeClr val="bg1"/>
          </a:solidFill>
          <a:latin typeface="Arial" pitchFamily="34" charset="0"/>
        </a:defRPr>
      </a:lvl7pPr>
      <a:lvl8pPr marL="1371600" algn="ctr" rtl="0" fontAlgn="base">
        <a:spcBef>
          <a:spcPct val="0"/>
        </a:spcBef>
        <a:spcAft>
          <a:spcPct val="0"/>
        </a:spcAft>
        <a:defRPr sz="4000" b="1">
          <a:solidFill>
            <a:schemeClr val="bg1"/>
          </a:solidFill>
          <a:latin typeface="Arial" pitchFamily="34" charset="0"/>
        </a:defRPr>
      </a:lvl8pPr>
      <a:lvl9pPr marL="1828800" algn="ctr" rtl="0" fontAlgn="base">
        <a:spcBef>
          <a:spcPct val="0"/>
        </a:spcBef>
        <a:spcAft>
          <a:spcPct val="0"/>
        </a:spcAft>
        <a:defRPr sz="4000" b="1">
          <a:solidFill>
            <a:schemeClr val="bg1"/>
          </a:solidFill>
          <a:latin typeface="Arial" pitchFamily="34" charset="0"/>
        </a:defRPr>
      </a:lvl9pPr>
    </p:titleStyle>
    <p:bodyStyle>
      <a:lvl1pPr marL="342900" indent="-342900" algn="l" rtl="0" eaLnBrk="0" fontAlgn="base" hangingPunct="0">
        <a:lnSpc>
          <a:spcPts val="3600"/>
        </a:lnSpc>
        <a:spcBef>
          <a:spcPct val="20000"/>
        </a:spcBef>
        <a:spcAft>
          <a:spcPct val="0"/>
        </a:spcAft>
        <a:buClr>
          <a:schemeClr val="bg1"/>
        </a:buClr>
        <a:defRPr sz="2800">
          <a:solidFill>
            <a:srgbClr val="1C3B61"/>
          </a:solidFill>
          <a:latin typeface="+mn-lt"/>
          <a:ea typeface="ヒラギノ角ゴ Pro W3" charset="0"/>
          <a:cs typeface="ヒラギノ角ゴ Pro W3" charset="0"/>
        </a:defRPr>
      </a:lvl1pPr>
      <a:lvl2pPr marL="742950" indent="-285750" algn="l" rtl="0" eaLnBrk="0" fontAlgn="base" hangingPunct="0">
        <a:spcBef>
          <a:spcPct val="20000"/>
        </a:spcBef>
        <a:spcAft>
          <a:spcPct val="0"/>
        </a:spcAft>
        <a:buClr>
          <a:schemeClr val="bg1"/>
        </a:buClr>
        <a:buSzPct val="90000"/>
        <a:buFont typeface="Times New Roman" panose="02020603050405020304" pitchFamily="18" charset="0"/>
        <a:buChar char="–"/>
        <a:defRPr sz="2400">
          <a:solidFill>
            <a:srgbClr val="1C3B61"/>
          </a:solidFill>
          <a:latin typeface="+mn-lt"/>
          <a:ea typeface="ヒラギノ角ゴ Pro W3" charset="0"/>
          <a:cs typeface="ヒラギノ角ゴ Pro W3" charset="0"/>
        </a:defRPr>
      </a:lvl2pPr>
      <a:lvl3pPr marL="1143000" indent="-228600" algn="l" rtl="0" eaLnBrk="0" fontAlgn="base" hangingPunct="0">
        <a:spcBef>
          <a:spcPct val="20000"/>
        </a:spcBef>
        <a:spcAft>
          <a:spcPct val="0"/>
        </a:spcAft>
        <a:buClr>
          <a:schemeClr val="bg1"/>
        </a:buClr>
        <a:buSzPct val="90000"/>
        <a:buChar char="•"/>
        <a:defRPr sz="2000">
          <a:solidFill>
            <a:srgbClr val="1C3B61"/>
          </a:solidFill>
          <a:latin typeface="+mn-lt"/>
          <a:ea typeface="ヒラギノ角ゴ Pro W3" charset="0"/>
          <a:cs typeface="ヒラギノ角ゴ Pro W3" charset="0"/>
        </a:defRPr>
      </a:lvl3pPr>
      <a:lvl4pPr marL="1600200" indent="-228600" algn="l" rtl="0" eaLnBrk="0" fontAlgn="base" hangingPunct="0">
        <a:spcBef>
          <a:spcPct val="20000"/>
        </a:spcBef>
        <a:spcAft>
          <a:spcPct val="0"/>
        </a:spcAft>
        <a:buClr>
          <a:schemeClr val="bg1"/>
        </a:buClr>
        <a:buSzPct val="80000"/>
        <a:buFont typeface="Times New Roman" panose="02020603050405020304" pitchFamily="18" charset="0"/>
        <a:buChar char="–"/>
        <a:defRPr>
          <a:solidFill>
            <a:srgbClr val="1C3B61"/>
          </a:solidFill>
          <a:latin typeface="+mn-lt"/>
          <a:ea typeface="ヒラギノ角ゴ Pro W3" charset="0"/>
          <a:cs typeface="ヒラギノ角ゴ Pro W3" charset="0"/>
        </a:defRPr>
      </a:lvl4pPr>
      <a:lvl5pPr marL="2057400" indent="-228600" algn="l" rtl="0" eaLnBrk="0" fontAlgn="base" hangingPunct="0">
        <a:spcBef>
          <a:spcPct val="20000"/>
        </a:spcBef>
        <a:spcAft>
          <a:spcPct val="0"/>
        </a:spcAft>
        <a:buClr>
          <a:schemeClr val="bg1"/>
        </a:buClr>
        <a:buSzPct val="70000"/>
        <a:buChar char="•"/>
        <a:defRPr>
          <a:solidFill>
            <a:srgbClr val="1C3B61"/>
          </a:solidFill>
          <a:latin typeface="+mn-lt"/>
          <a:ea typeface="ヒラギノ角ゴ Pro W3" charset="0"/>
          <a:cs typeface="ヒラギノ角ゴ Pro W3" charset="0"/>
        </a:defRPr>
      </a:lvl5pPr>
      <a:lvl6pPr marL="2514600" indent="-228600" algn="l" rtl="0" fontAlgn="base">
        <a:spcBef>
          <a:spcPct val="20000"/>
        </a:spcBef>
        <a:spcAft>
          <a:spcPct val="0"/>
        </a:spcAft>
        <a:buClr>
          <a:schemeClr val="bg1"/>
        </a:buClr>
        <a:buSzPct val="70000"/>
        <a:buChar char="•"/>
        <a:defRPr sz="2000">
          <a:solidFill>
            <a:schemeClr val="bg1"/>
          </a:solidFill>
          <a:latin typeface="+mn-lt"/>
        </a:defRPr>
      </a:lvl6pPr>
      <a:lvl7pPr marL="2971800" indent="-228600" algn="l" rtl="0" fontAlgn="base">
        <a:spcBef>
          <a:spcPct val="20000"/>
        </a:spcBef>
        <a:spcAft>
          <a:spcPct val="0"/>
        </a:spcAft>
        <a:buClr>
          <a:schemeClr val="bg1"/>
        </a:buClr>
        <a:buSzPct val="70000"/>
        <a:buChar char="•"/>
        <a:defRPr sz="2000">
          <a:solidFill>
            <a:schemeClr val="bg1"/>
          </a:solidFill>
          <a:latin typeface="+mn-lt"/>
        </a:defRPr>
      </a:lvl7pPr>
      <a:lvl8pPr marL="3429000" indent="-228600" algn="l" rtl="0" fontAlgn="base">
        <a:spcBef>
          <a:spcPct val="20000"/>
        </a:spcBef>
        <a:spcAft>
          <a:spcPct val="0"/>
        </a:spcAft>
        <a:buClr>
          <a:schemeClr val="bg1"/>
        </a:buClr>
        <a:buSzPct val="70000"/>
        <a:buChar char="•"/>
        <a:defRPr sz="2000">
          <a:solidFill>
            <a:schemeClr val="bg1"/>
          </a:solidFill>
          <a:latin typeface="+mn-lt"/>
        </a:defRPr>
      </a:lvl8pPr>
      <a:lvl9pPr marL="3886200" indent="-228600" algn="l" rtl="0" fontAlgn="base">
        <a:spcBef>
          <a:spcPct val="20000"/>
        </a:spcBef>
        <a:spcAft>
          <a:spcPct val="0"/>
        </a:spcAft>
        <a:buClr>
          <a:schemeClr val="bg1"/>
        </a:buClr>
        <a:buSzPct val="70000"/>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4098" name="Rectangle 8"/>
          <p:cNvSpPr>
            <a:spLocks noGrp="1" noChangeArrowheads="1"/>
          </p:cNvSpPr>
          <p:nvPr>
            <p:ph type="title"/>
          </p:nvPr>
        </p:nvSpPr>
        <p:spPr bwMode="auto">
          <a:xfrm>
            <a:off x="458788" y="3084513"/>
            <a:ext cx="822483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a:t>Edit Section Break</a:t>
            </a:r>
          </a:p>
        </p:txBody>
      </p:sp>
      <p:sp>
        <p:nvSpPr>
          <p:cNvPr id="1035" name="Rectangle 11"/>
          <p:cNvSpPr>
            <a:spLocks noGrp="1" noChangeArrowheads="1"/>
          </p:cNvSpPr>
          <p:nvPr>
            <p:ph type="ftr" sz="quarter" idx="3"/>
          </p:nvPr>
        </p:nvSpPr>
        <p:spPr bwMode="auto">
          <a:xfrm>
            <a:off x="5894388" y="6492875"/>
            <a:ext cx="2557462"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0" bIns="45720" numCol="1" anchor="t" anchorCtr="0" compatLnSpc="1">
            <a:prstTxWarp prst="textNoShape">
              <a:avLst/>
            </a:prstTxWarp>
          </a:bodyPr>
          <a:lstStyle>
            <a:lvl1pPr algn="r" eaLnBrk="1" hangingPunct="1">
              <a:defRPr sz="600">
                <a:solidFill>
                  <a:srgbClr val="FFFFFF"/>
                </a:solidFill>
                <a:latin typeface="Arial" panose="020B0604020202020204" pitchFamily="34" charset="0"/>
              </a:defRPr>
            </a:lvl1pPr>
          </a:lstStyle>
          <a:p>
            <a:pPr>
              <a:defRPr/>
            </a:pPr>
            <a:r>
              <a:rPr lang="en-US" altLang="en-US"/>
              <a:t>© Fred Hutchinson Cancer Research Center </a:t>
            </a:r>
          </a:p>
        </p:txBody>
      </p:sp>
      <p:sp>
        <p:nvSpPr>
          <p:cNvPr id="1036" name="Rectangle 12"/>
          <p:cNvSpPr>
            <a:spLocks noGrp="1" noChangeArrowheads="1"/>
          </p:cNvSpPr>
          <p:nvPr>
            <p:ph type="sldNum" sz="quarter" idx="4"/>
          </p:nvPr>
        </p:nvSpPr>
        <p:spPr bwMode="auto">
          <a:xfrm>
            <a:off x="8401050" y="6492875"/>
            <a:ext cx="3746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600">
                <a:solidFill>
                  <a:srgbClr val="FFFFFF"/>
                </a:solidFill>
                <a:latin typeface="Arial" panose="020B0604020202020204" pitchFamily="34" charset="0"/>
              </a:defRPr>
            </a:lvl1pPr>
          </a:lstStyle>
          <a:p>
            <a:pPr>
              <a:defRPr/>
            </a:pPr>
            <a:fld id="{BBBF1CF5-4CFA-4FEA-845F-1EFCC7C18A6D}" type="slidenum">
              <a:rPr lang="en-US" altLang="en-US"/>
              <a:pPr>
                <a:defRPr/>
              </a:pPr>
              <a:t>‹#›</a:t>
            </a:fld>
            <a:endParaRPr lang="en-US" altLang="en-US"/>
          </a:p>
        </p:txBody>
      </p:sp>
      <p:pic>
        <p:nvPicPr>
          <p:cNvPr id="4101" name="Picture 5"/>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01613" y="6007100"/>
            <a:ext cx="169227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49" r:id="rId1"/>
    <p:sldLayoutId id="2147484461" r:id="rId2"/>
  </p:sldLayoutIdLst>
  <p:hf hdr="0" dt="0"/>
  <p:txStyles>
    <p:titleStyle>
      <a:lvl1pPr algn="l" rtl="0" eaLnBrk="0" fontAlgn="base" hangingPunct="0">
        <a:spcBef>
          <a:spcPct val="0"/>
        </a:spcBef>
        <a:spcAft>
          <a:spcPct val="0"/>
        </a:spcAft>
        <a:defRPr sz="6000" b="1">
          <a:solidFill>
            <a:srgbClr val="FFFFFF"/>
          </a:solidFill>
          <a:latin typeface="+mj-lt"/>
          <a:ea typeface="ヒラギノ角ゴ Pro W3" charset="0"/>
          <a:cs typeface="ヒラギノ角ゴ Pro W3" charset="0"/>
        </a:defRPr>
      </a:lvl1pPr>
      <a:lvl2pPr algn="l" rtl="0" eaLnBrk="0" fontAlgn="base" hangingPunct="0">
        <a:spcBef>
          <a:spcPct val="0"/>
        </a:spcBef>
        <a:spcAft>
          <a:spcPct val="0"/>
        </a:spcAft>
        <a:defRPr sz="6000" b="1">
          <a:solidFill>
            <a:srgbClr val="FFFFFF"/>
          </a:solidFill>
          <a:latin typeface="Arial" pitchFamily="34" charset="0"/>
          <a:ea typeface="ヒラギノ角ゴ Pro W3" charset="0"/>
          <a:cs typeface="ヒラギノ角ゴ Pro W3" charset="0"/>
        </a:defRPr>
      </a:lvl2pPr>
      <a:lvl3pPr algn="l" rtl="0" eaLnBrk="0" fontAlgn="base" hangingPunct="0">
        <a:spcBef>
          <a:spcPct val="0"/>
        </a:spcBef>
        <a:spcAft>
          <a:spcPct val="0"/>
        </a:spcAft>
        <a:defRPr sz="6000" b="1">
          <a:solidFill>
            <a:srgbClr val="FFFFFF"/>
          </a:solidFill>
          <a:latin typeface="Arial" pitchFamily="34" charset="0"/>
          <a:ea typeface="ヒラギノ角ゴ Pro W3" charset="0"/>
          <a:cs typeface="ヒラギノ角ゴ Pro W3" charset="0"/>
        </a:defRPr>
      </a:lvl3pPr>
      <a:lvl4pPr algn="l" rtl="0" eaLnBrk="0" fontAlgn="base" hangingPunct="0">
        <a:spcBef>
          <a:spcPct val="0"/>
        </a:spcBef>
        <a:spcAft>
          <a:spcPct val="0"/>
        </a:spcAft>
        <a:defRPr sz="6000" b="1">
          <a:solidFill>
            <a:srgbClr val="FFFFFF"/>
          </a:solidFill>
          <a:latin typeface="Arial" pitchFamily="34" charset="0"/>
          <a:ea typeface="ヒラギノ角ゴ Pro W3" charset="0"/>
          <a:cs typeface="ヒラギノ角ゴ Pro W3" charset="0"/>
        </a:defRPr>
      </a:lvl4pPr>
      <a:lvl5pPr algn="l" rtl="0" eaLnBrk="0" fontAlgn="base" hangingPunct="0">
        <a:spcBef>
          <a:spcPct val="0"/>
        </a:spcBef>
        <a:spcAft>
          <a:spcPct val="0"/>
        </a:spcAft>
        <a:defRPr sz="6000" b="1">
          <a:solidFill>
            <a:srgbClr val="FFFFFF"/>
          </a:solidFill>
          <a:latin typeface="Arial" pitchFamily="34" charset="0"/>
          <a:ea typeface="ヒラギノ角ゴ Pro W3" charset="0"/>
          <a:cs typeface="ヒラギノ角ゴ Pro W3" charset="0"/>
        </a:defRPr>
      </a:lvl5pPr>
      <a:lvl6pPr marL="457200" algn="ctr" rtl="0" fontAlgn="base">
        <a:spcBef>
          <a:spcPct val="0"/>
        </a:spcBef>
        <a:spcAft>
          <a:spcPct val="0"/>
        </a:spcAft>
        <a:defRPr sz="4000" b="1">
          <a:solidFill>
            <a:schemeClr val="bg1"/>
          </a:solidFill>
          <a:latin typeface="Arial" pitchFamily="34" charset="0"/>
        </a:defRPr>
      </a:lvl6pPr>
      <a:lvl7pPr marL="914400" algn="ctr" rtl="0" fontAlgn="base">
        <a:spcBef>
          <a:spcPct val="0"/>
        </a:spcBef>
        <a:spcAft>
          <a:spcPct val="0"/>
        </a:spcAft>
        <a:defRPr sz="4000" b="1">
          <a:solidFill>
            <a:schemeClr val="bg1"/>
          </a:solidFill>
          <a:latin typeface="Arial" pitchFamily="34" charset="0"/>
        </a:defRPr>
      </a:lvl7pPr>
      <a:lvl8pPr marL="1371600" algn="ctr" rtl="0" fontAlgn="base">
        <a:spcBef>
          <a:spcPct val="0"/>
        </a:spcBef>
        <a:spcAft>
          <a:spcPct val="0"/>
        </a:spcAft>
        <a:defRPr sz="4000" b="1">
          <a:solidFill>
            <a:schemeClr val="bg1"/>
          </a:solidFill>
          <a:latin typeface="Arial" pitchFamily="34" charset="0"/>
        </a:defRPr>
      </a:lvl8pPr>
      <a:lvl9pPr marL="1828800" algn="ctr" rtl="0" fontAlgn="base">
        <a:spcBef>
          <a:spcPct val="0"/>
        </a:spcBef>
        <a:spcAft>
          <a:spcPct val="0"/>
        </a:spcAft>
        <a:defRPr sz="4000" b="1">
          <a:solidFill>
            <a:schemeClr val="bg1"/>
          </a:solidFill>
          <a:latin typeface="Arial" pitchFamily="34" charset="0"/>
        </a:defRPr>
      </a:lvl9pPr>
    </p:titleStyle>
    <p:bodyStyle>
      <a:lvl1pPr marL="342900" indent="-342900" algn="l" rtl="0" eaLnBrk="0" fontAlgn="base" hangingPunct="0">
        <a:spcBef>
          <a:spcPct val="20000"/>
        </a:spcBef>
        <a:spcAft>
          <a:spcPct val="0"/>
        </a:spcAft>
        <a:buClr>
          <a:schemeClr val="bg1"/>
        </a:buClr>
        <a:defRPr sz="2800">
          <a:solidFill>
            <a:schemeClr val="tx1"/>
          </a:solidFill>
          <a:latin typeface="+mn-lt"/>
          <a:ea typeface="ヒラギノ角ゴ Pro W3" charset="0"/>
          <a:cs typeface="ヒラギノ角ゴ Pro W3" charset="0"/>
        </a:defRPr>
      </a:lvl1pPr>
      <a:lvl2pPr marL="742950" indent="-285750" algn="l" rtl="0" eaLnBrk="0" fontAlgn="base" hangingPunct="0">
        <a:spcBef>
          <a:spcPct val="20000"/>
        </a:spcBef>
        <a:spcAft>
          <a:spcPct val="0"/>
        </a:spcAft>
        <a:buClr>
          <a:schemeClr val="bg1"/>
        </a:buClr>
        <a:buSzPct val="90000"/>
        <a:buFont typeface="Times New Roman" panose="02020603050405020304" pitchFamily="18" charset="0"/>
        <a:buChar char="–"/>
        <a:defRPr sz="2400">
          <a:solidFill>
            <a:schemeClr val="tx1"/>
          </a:solidFill>
          <a:latin typeface="+mn-lt"/>
          <a:ea typeface="ヒラギノ角ゴ Pro W3" charset="0"/>
          <a:cs typeface="ヒラギノ角ゴ Pro W3" charset="0"/>
        </a:defRPr>
      </a:lvl2pPr>
      <a:lvl3pPr marL="1143000" indent="-228600" algn="l" rtl="0" eaLnBrk="0" fontAlgn="base" hangingPunct="0">
        <a:spcBef>
          <a:spcPct val="20000"/>
        </a:spcBef>
        <a:spcAft>
          <a:spcPct val="0"/>
        </a:spcAft>
        <a:buClr>
          <a:schemeClr val="bg1"/>
        </a:buClr>
        <a:buSzPct val="90000"/>
        <a:buChar char="•"/>
        <a:defRPr sz="2000">
          <a:solidFill>
            <a:schemeClr val="tx1"/>
          </a:solidFill>
          <a:latin typeface="+mn-lt"/>
          <a:ea typeface="ヒラギノ角ゴ Pro W3" charset="0"/>
          <a:cs typeface="ヒラギノ角ゴ Pro W3" charset="0"/>
        </a:defRPr>
      </a:lvl3pPr>
      <a:lvl4pPr marL="1600200" indent="-228600" algn="l" rtl="0" eaLnBrk="0" fontAlgn="base" hangingPunct="0">
        <a:spcBef>
          <a:spcPct val="20000"/>
        </a:spcBef>
        <a:spcAft>
          <a:spcPct val="0"/>
        </a:spcAft>
        <a:buClr>
          <a:schemeClr val="bg1"/>
        </a:buClr>
        <a:buSzPct val="80000"/>
        <a:buFont typeface="Times New Roman" panose="02020603050405020304" pitchFamily="18" charset="0"/>
        <a:buChar char="–"/>
        <a:defRPr>
          <a:solidFill>
            <a:schemeClr val="tx1"/>
          </a:solidFill>
          <a:latin typeface="+mn-lt"/>
          <a:ea typeface="ヒラギノ角ゴ Pro W3" charset="0"/>
          <a:cs typeface="ヒラギノ角ゴ Pro W3" charset="0"/>
        </a:defRPr>
      </a:lvl4pPr>
      <a:lvl5pPr marL="2057400" indent="-228600" algn="l" rtl="0" eaLnBrk="0" fontAlgn="base" hangingPunct="0">
        <a:spcBef>
          <a:spcPct val="20000"/>
        </a:spcBef>
        <a:spcAft>
          <a:spcPct val="0"/>
        </a:spcAft>
        <a:buClr>
          <a:schemeClr val="bg1"/>
        </a:buClr>
        <a:buSzPct val="70000"/>
        <a:buChar char="•"/>
        <a:defRPr>
          <a:solidFill>
            <a:schemeClr val="tx1"/>
          </a:solidFill>
          <a:latin typeface="+mn-lt"/>
          <a:ea typeface="ヒラギノ角ゴ Pro W3" charset="0"/>
          <a:cs typeface="ヒラギノ角ゴ Pro W3" charset="0"/>
        </a:defRPr>
      </a:lvl5pPr>
      <a:lvl6pPr marL="2514600" indent="-228600" algn="l" rtl="0" fontAlgn="base">
        <a:spcBef>
          <a:spcPct val="20000"/>
        </a:spcBef>
        <a:spcAft>
          <a:spcPct val="0"/>
        </a:spcAft>
        <a:buClr>
          <a:schemeClr val="bg1"/>
        </a:buClr>
        <a:buSzPct val="70000"/>
        <a:buChar char="•"/>
        <a:defRPr sz="2000">
          <a:solidFill>
            <a:schemeClr val="bg1"/>
          </a:solidFill>
          <a:latin typeface="+mn-lt"/>
        </a:defRPr>
      </a:lvl6pPr>
      <a:lvl7pPr marL="2971800" indent="-228600" algn="l" rtl="0" fontAlgn="base">
        <a:spcBef>
          <a:spcPct val="20000"/>
        </a:spcBef>
        <a:spcAft>
          <a:spcPct val="0"/>
        </a:spcAft>
        <a:buClr>
          <a:schemeClr val="bg1"/>
        </a:buClr>
        <a:buSzPct val="70000"/>
        <a:buChar char="•"/>
        <a:defRPr sz="2000">
          <a:solidFill>
            <a:schemeClr val="bg1"/>
          </a:solidFill>
          <a:latin typeface="+mn-lt"/>
        </a:defRPr>
      </a:lvl7pPr>
      <a:lvl8pPr marL="3429000" indent="-228600" algn="l" rtl="0" fontAlgn="base">
        <a:spcBef>
          <a:spcPct val="20000"/>
        </a:spcBef>
        <a:spcAft>
          <a:spcPct val="0"/>
        </a:spcAft>
        <a:buClr>
          <a:schemeClr val="bg1"/>
        </a:buClr>
        <a:buSzPct val="70000"/>
        <a:buChar char="•"/>
        <a:defRPr sz="2000">
          <a:solidFill>
            <a:schemeClr val="bg1"/>
          </a:solidFill>
          <a:latin typeface="+mn-lt"/>
        </a:defRPr>
      </a:lvl8pPr>
      <a:lvl9pPr marL="3886200" indent="-228600" algn="l" rtl="0" fontAlgn="base">
        <a:spcBef>
          <a:spcPct val="20000"/>
        </a:spcBef>
        <a:spcAft>
          <a:spcPct val="0"/>
        </a:spcAft>
        <a:buClr>
          <a:schemeClr val="bg1"/>
        </a:buClr>
        <a:buSzPct val="70000"/>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1.xml"/><Relationship Id="rId1" Type="http://schemas.openxmlformats.org/officeDocument/2006/relationships/tags" Target="../tags/tag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1.xml"/><Relationship Id="rId1" Type="http://schemas.openxmlformats.org/officeDocument/2006/relationships/tags" Target="../tags/tag3.xml"/><Relationship Id="rId6" Type="http://schemas.openxmlformats.org/officeDocument/2006/relationships/comments" Target="../comments/comment1.xml"/><Relationship Id="rId5" Type="http://schemas.openxmlformats.org/officeDocument/2006/relationships/image" Target="../media/image17.jpeg"/><Relationship Id="rId4" Type="http://schemas.openxmlformats.org/officeDocument/2006/relationships/hyperlink" Target="http://www.imedidata.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1.xml"/><Relationship Id="rId1" Type="http://schemas.openxmlformats.org/officeDocument/2006/relationships/tags" Target="../tags/tag4.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comments" Target="../comments/commen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hyperlink" Target="https://atlas.scharp.org/cpas/project/MTN/037/begin.view" TargetMode="External"/><Relationship Id="rId2" Type="http://schemas.openxmlformats.org/officeDocument/2006/relationships/notesSlide" Target="../notesSlides/notesSlide17.xml"/><Relationship Id="rId1" Type="http://schemas.openxmlformats.org/officeDocument/2006/relationships/slideLayout" Target="../slideLayouts/slideLayout11.xml"/><Relationship Id="rId4" Type="http://schemas.openxmlformats.org/officeDocument/2006/relationships/image" Target="../media/image25.gif"/></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hyperlink" Target="mailto:sc.rave.users.rt@scharp.org" TargetMode="External"/><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hyperlink" Target="https://atlas.scharp.org/cpas/project/MTN/033/begin.view" TargetMode="External"/><Relationship Id="rId2" Type="http://schemas.openxmlformats.org/officeDocument/2006/relationships/notesSlide" Target="../notesSlides/notesSlide28.xml"/><Relationship Id="rId1" Type="http://schemas.openxmlformats.org/officeDocument/2006/relationships/slideLayout" Target="../slideLayouts/slideLayout11.xml"/><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1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44.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34.xml"/><Relationship Id="rId1" Type="http://schemas.openxmlformats.org/officeDocument/2006/relationships/slideLayout" Target="../slideLayouts/slideLayout11.xml"/><Relationship Id="rId5" Type="http://schemas.openxmlformats.org/officeDocument/2006/relationships/image" Target="../media/image39.emf"/><Relationship Id="rId4" Type="http://schemas.openxmlformats.org/officeDocument/2006/relationships/image" Target="../media/image38.png"/></Relationships>
</file>

<file path=ppt/slides/_rels/slide4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7.xml"/><Relationship Id="rId1" Type="http://schemas.openxmlformats.org/officeDocument/2006/relationships/slideLayout" Target="../slideLayouts/slideLayout11.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4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8.xml"/><Relationship Id="rId1" Type="http://schemas.openxmlformats.org/officeDocument/2006/relationships/slideLayout" Target="../slideLayouts/slideLayout11.xml"/><Relationship Id="rId4" Type="http://schemas.openxmlformats.org/officeDocument/2006/relationships/image" Target="../media/image45.png"/></Relationships>
</file>

<file path=ppt/slides/_rels/slide49.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39.xml"/><Relationship Id="rId1" Type="http://schemas.openxmlformats.org/officeDocument/2006/relationships/slideLayout" Target="../slideLayouts/slideLayout11.xml"/><Relationship Id="rId4" Type="http://schemas.openxmlformats.org/officeDocument/2006/relationships/image" Target="../media/image47.emf"/></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5.xml"/><Relationship Id="rId1" Type="http://schemas.openxmlformats.org/officeDocument/2006/relationships/slideLayout" Target="../slideLayouts/slideLayout11.xml"/><Relationship Id="rId4" Type="http://schemas.openxmlformats.org/officeDocument/2006/relationships/image" Target="../media/image54.png"/></Relationships>
</file>

<file path=ppt/slides/_rels/slide5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6.xml"/><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7.xml"/><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8.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3" Type="http://schemas.openxmlformats.org/officeDocument/2006/relationships/hyperlink" Target="mailto:sc.access.medidata@scharp.org" TargetMode="External"/><Relationship Id="rId2" Type="http://schemas.openxmlformats.org/officeDocument/2006/relationships/notesSlide" Target="../notesSlides/notesSlide49.xml"/><Relationship Id="rId1" Type="http://schemas.openxmlformats.org/officeDocument/2006/relationships/slideLayout" Target="../slideLayouts/slideLayout11.xml"/><Relationship Id="rId4" Type="http://schemas.openxmlformats.org/officeDocument/2006/relationships/image" Target="../media/image58.emf"/></Relationships>
</file>

<file path=ppt/slides/_rels/slide6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0.xml"/><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2.xml"/><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3.xml"/><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1.xml"/><Relationship Id="rId1" Type="http://schemas.openxmlformats.org/officeDocument/2006/relationships/tags" Target="../tags/tag1.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Visit Calendar Tool</a:t>
            </a:r>
          </a:p>
        </p:txBody>
      </p:sp>
      <p:pic>
        <p:nvPicPr>
          <p:cNvPr id="5" name="Picture 4"/>
          <p:cNvPicPr>
            <a:picLocks noChangeAspect="1"/>
          </p:cNvPicPr>
          <p:nvPr/>
        </p:nvPicPr>
        <p:blipFill>
          <a:blip r:embed="rId3"/>
          <a:stretch>
            <a:fillRect/>
          </a:stretch>
        </p:blipFill>
        <p:spPr>
          <a:xfrm>
            <a:off x="354486" y="1204912"/>
            <a:ext cx="8433439" cy="4820331"/>
          </a:xfrm>
          <a:prstGeom prst="rect">
            <a:avLst/>
          </a:prstGeom>
        </p:spPr>
      </p:pic>
    </p:spTree>
    <p:extLst>
      <p:ext uri="{BB962C8B-B14F-4D97-AF65-F5344CB8AC3E}">
        <p14:creationId xmlns:p14="http://schemas.microsoft.com/office/powerpoint/2010/main" val="585383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a:defRPr/>
            </a:pPr>
            <a:r>
              <a:rPr lang="en-US" dirty="0"/>
              <a:t>Missed Visits</a:t>
            </a:r>
          </a:p>
        </p:txBody>
      </p:sp>
      <p:sp>
        <p:nvSpPr>
          <p:cNvPr id="4099" name="Rectangle 3"/>
          <p:cNvSpPr>
            <a:spLocks noGrp="1" noChangeArrowheads="1"/>
          </p:cNvSpPr>
          <p:nvPr>
            <p:ph type="body" sz="quarter" idx="12"/>
          </p:nvPr>
        </p:nvSpPr>
        <p:spPr>
          <a:xfrm>
            <a:off x="458787" y="1261872"/>
            <a:ext cx="8224838" cy="4846320"/>
          </a:xfrm>
        </p:spPr>
        <p:txBody>
          <a:bodyPr>
            <a:noAutofit/>
          </a:bodyPr>
          <a:lstStyle/>
          <a:p>
            <a:pPr marL="285750" indent="-285750">
              <a:lnSpc>
                <a:spcPct val="100000"/>
              </a:lnSpc>
              <a:buSzPct val="100000"/>
              <a:buFont typeface="Arial" panose="020B0604020202020204" pitchFamily="34" charset="0"/>
              <a:buChar char="•"/>
            </a:pPr>
            <a:r>
              <a:rPr lang="en-US" sz="1800" dirty="0">
                <a:solidFill>
                  <a:schemeClr val="tx1"/>
                </a:solidFill>
                <a:cs typeface="Arial" pitchFamily="34" charset="0"/>
              </a:rPr>
              <a:t>A follow-up visit is missed once allowable window closes if he/she has not completed any part of visit</a:t>
            </a:r>
          </a:p>
          <a:p>
            <a:pPr marL="285750" indent="-285750">
              <a:lnSpc>
                <a:spcPct val="100000"/>
              </a:lnSpc>
              <a:buSzPct val="100000"/>
              <a:buFont typeface="Arial" panose="020B0604020202020204" pitchFamily="34" charset="0"/>
              <a:buChar char="•"/>
            </a:pPr>
            <a:r>
              <a:rPr lang="en-US" sz="1800" dirty="0">
                <a:cs typeface="Arial" pitchFamily="34" charset="0"/>
              </a:rPr>
              <a:t>If a visit does not have a window and the participant cannot come in on target day, the visit is considered missed. </a:t>
            </a:r>
          </a:p>
          <a:p>
            <a:pPr lvl="2" indent="0">
              <a:buSzPct val="100000"/>
            </a:pPr>
            <a:r>
              <a:rPr lang="en-US" sz="1800" dirty="0">
                <a:cs typeface="Arial" pitchFamily="34" charset="0"/>
              </a:rPr>
              <a:t>E.g., </a:t>
            </a:r>
            <a:r>
              <a:rPr lang="en-US" sz="1800" dirty="0">
                <a:solidFill>
                  <a:schemeClr val="tx1"/>
                </a:solidFill>
                <a:cs typeface="Arial" pitchFamily="34" charset="0"/>
              </a:rPr>
              <a:t>participant completes </a:t>
            </a:r>
            <a:r>
              <a:rPr lang="en-US" sz="1800" dirty="0">
                <a:cs typeface="Arial" pitchFamily="34" charset="0"/>
              </a:rPr>
              <a:t>Enrollment and Visit 3 (Dosing visit), but is not able to come back into the clinic until Visit 5. The Visit 4 Sampling Visit is considered missed. </a:t>
            </a:r>
          </a:p>
          <a:p>
            <a:pPr lvl="2" indent="0">
              <a:buSzPct val="100000"/>
            </a:pPr>
            <a:r>
              <a:rPr lang="en-US" sz="1800" dirty="0">
                <a:cs typeface="Arial" pitchFamily="34" charset="0"/>
              </a:rPr>
              <a:t>E.g., The Visit 4, 6, and 8 have no visit windows (in Rave), thus are missed</a:t>
            </a:r>
          </a:p>
          <a:p>
            <a:pPr marL="285750" indent="-285750">
              <a:lnSpc>
                <a:spcPct val="100000"/>
              </a:lnSpc>
              <a:buSzPct val="100000"/>
              <a:buFont typeface="Arial" panose="020B0604020202020204" pitchFamily="34" charset="0"/>
              <a:buChar char="•"/>
            </a:pPr>
            <a:r>
              <a:rPr lang="en-US" sz="1800" dirty="0">
                <a:cs typeface="Arial" pitchFamily="34" charset="0"/>
              </a:rPr>
              <a:t>If a participant misses Visit 3, Visit 5, or Visit 7 (the dosing visits), the management team should be notified as this participant might need to be replaced. </a:t>
            </a:r>
          </a:p>
          <a:p>
            <a:pPr marL="285750" indent="-285750">
              <a:lnSpc>
                <a:spcPct val="100000"/>
              </a:lnSpc>
              <a:buFont typeface="Arial" panose="020B0604020202020204" pitchFamily="34" charset="0"/>
              <a:buChar char="•"/>
            </a:pPr>
            <a:r>
              <a:rPr lang="en-US" sz="1800" dirty="0">
                <a:cs typeface="Arial" pitchFamily="34" charset="0"/>
              </a:rPr>
              <a:t>Missed visits are not made up. Rather, sites should make every attempt to retain  participants at future visits.</a:t>
            </a:r>
          </a:p>
          <a:p>
            <a:pPr indent="0">
              <a:lnSpc>
                <a:spcPct val="100000"/>
              </a:lnSpc>
              <a:buNone/>
            </a:pPr>
            <a:endParaRPr lang="en-US" sz="1800" dirty="0"/>
          </a:p>
        </p:txBody>
      </p:sp>
      <p:pic>
        <p:nvPicPr>
          <p:cNvPr id="4100" name="Picture 4" descr="C:\Users\mapeda\AppData\Local\Microsoft\Windows\Temporary Internet Files\Content.IE5\L27IK9EA\perdere-obiettivo-freccie-2[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87213" y="-2509"/>
            <a:ext cx="1297859" cy="973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12648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Missed Visits</a:t>
            </a:r>
          </a:p>
        </p:txBody>
      </p:sp>
      <p:sp>
        <p:nvSpPr>
          <p:cNvPr id="9219" name="Rectangle 3"/>
          <p:cNvSpPr>
            <a:spLocks noGrp="1" noChangeArrowheads="1"/>
          </p:cNvSpPr>
          <p:nvPr>
            <p:ph type="body" sz="quarter" idx="12"/>
          </p:nvPr>
        </p:nvSpPr>
        <p:spPr>
          <a:xfrm>
            <a:off x="458787" y="1273447"/>
            <a:ext cx="8224838" cy="4846320"/>
          </a:xfrm>
        </p:spPr>
        <p:txBody>
          <a:bodyPr>
            <a:normAutofit/>
          </a:bodyPr>
          <a:lstStyle/>
          <a:p>
            <a:pPr marL="457200" indent="-457200">
              <a:buFont typeface="Arial" panose="020B0604020202020204" pitchFamily="34" charset="0"/>
              <a:buChar char="•"/>
            </a:pPr>
            <a:r>
              <a:rPr lang="en-US" sz="2400" dirty="0">
                <a:solidFill>
                  <a:schemeClr val="tx1"/>
                </a:solidFill>
                <a:cs typeface="Arial" pitchFamily="34" charset="0"/>
              </a:rPr>
              <a:t>Missed visits are documented in the study database using the Missed Visit CRF</a:t>
            </a:r>
            <a:endParaRPr lang="en-US" sz="2400" dirty="0">
              <a:cs typeface="Arial" pitchFamily="34" charset="0"/>
            </a:endParaRPr>
          </a:p>
          <a:p>
            <a:pPr marL="457200" indent="-457200">
              <a:buFont typeface="Arial" panose="020B0604020202020204" pitchFamily="34" charset="0"/>
              <a:buChar char="•"/>
            </a:pPr>
            <a:r>
              <a:rPr lang="en-US" sz="2400" dirty="0">
                <a:solidFill>
                  <a:schemeClr val="tx1"/>
                </a:solidFill>
                <a:cs typeface="Arial" pitchFamily="34" charset="0"/>
              </a:rPr>
              <a:t>The Missed Visit form will let </a:t>
            </a:r>
            <a:r>
              <a:rPr lang="en-US" sz="2400" dirty="0">
                <a:cs typeface="Arial" pitchFamily="34" charset="0"/>
              </a:rPr>
              <a:t>SCHARP</a:t>
            </a:r>
            <a:r>
              <a:rPr lang="en-US" sz="2400" dirty="0">
                <a:solidFill>
                  <a:schemeClr val="tx1"/>
                </a:solidFill>
                <a:cs typeface="Arial" pitchFamily="34" charset="0"/>
              </a:rPr>
              <a:t> know not to expect any other forms for that participant at that study visit (with the exception of the Follow-up Yes/No CRF).</a:t>
            </a:r>
          </a:p>
          <a:p>
            <a:pPr marL="457200" indent="-457200">
              <a:buFont typeface="Arial" panose="020B0604020202020204" pitchFamily="34" charset="0"/>
              <a:buChar char="•"/>
            </a:pPr>
            <a:r>
              <a:rPr lang="en-US" sz="2400" dirty="0">
                <a:solidFill>
                  <a:schemeClr val="tx1"/>
                </a:solidFill>
                <a:cs typeface="Arial" pitchFamily="34" charset="0"/>
              </a:rPr>
              <a:t>The Missed Visit CRF is completed in lieu of a Protocol Deviations Log CRF</a:t>
            </a:r>
          </a:p>
          <a:p>
            <a:pPr marL="0" indent="0">
              <a:buNone/>
            </a:pPr>
            <a:endParaRPr lang="en-US" sz="2400" dirty="0"/>
          </a:p>
          <a:p>
            <a:pPr>
              <a:buNone/>
            </a:pPr>
            <a:endParaRPr lang="en-US" sz="2400" dirty="0">
              <a:solidFill>
                <a:schemeClr val="tx1"/>
              </a:solidFill>
            </a:endParaRPr>
          </a:p>
        </p:txBody>
      </p:sp>
      <p:pic>
        <p:nvPicPr>
          <p:cNvPr id="3" name="Picture 2"/>
          <p:cNvPicPr>
            <a:picLocks noChangeAspect="1"/>
          </p:cNvPicPr>
          <p:nvPr/>
        </p:nvPicPr>
        <p:blipFill>
          <a:blip r:embed="rId3"/>
          <a:stretch>
            <a:fillRect/>
          </a:stretch>
        </p:blipFill>
        <p:spPr>
          <a:xfrm>
            <a:off x="223043" y="4988740"/>
            <a:ext cx="8696325" cy="988070"/>
          </a:xfrm>
          <a:prstGeom prst="rect">
            <a:avLst/>
          </a:prstGeom>
        </p:spPr>
      </p:pic>
      <p:sp>
        <p:nvSpPr>
          <p:cNvPr id="4" name="Rounded Rectangle 3"/>
          <p:cNvSpPr/>
          <p:nvPr/>
        </p:nvSpPr>
        <p:spPr>
          <a:xfrm>
            <a:off x="8164263" y="5561328"/>
            <a:ext cx="304800" cy="228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328983" y="5482775"/>
            <a:ext cx="685800" cy="228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4" descr="C:\Users\mapeda\AppData\Local\Microsoft\Windows\Temporary Internet Files\Content.IE5\L27IK9EA\perdere-obiettivo-freccie-2[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87213" y="-2509"/>
            <a:ext cx="1297859" cy="973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30829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787" y="138896"/>
            <a:ext cx="8224837" cy="787079"/>
          </a:xfrm>
        </p:spPr>
        <p:txBody>
          <a:bodyPr>
            <a:noAutofit/>
          </a:bodyPr>
          <a:lstStyle/>
          <a:p>
            <a:pPr>
              <a:defRPr/>
            </a:pPr>
            <a:r>
              <a:rPr lang="en-US" dirty="0">
                <a:latin typeface="Calibri" pitchFamily="34" charset="0"/>
              </a:rPr>
              <a:t>Interim Visits</a:t>
            </a:r>
          </a:p>
        </p:txBody>
      </p:sp>
      <p:sp>
        <p:nvSpPr>
          <p:cNvPr id="31747" name="Content Placeholder 2"/>
          <p:cNvSpPr>
            <a:spLocks noGrp="1"/>
          </p:cNvSpPr>
          <p:nvPr>
            <p:ph type="body" sz="quarter" idx="12"/>
          </p:nvPr>
        </p:nvSpPr>
        <p:spPr>
          <a:xfrm>
            <a:off x="458786" y="1146125"/>
            <a:ext cx="8224837" cy="4846320"/>
          </a:xfrm>
        </p:spPr>
        <p:txBody>
          <a:bodyPr/>
          <a:lstStyle/>
          <a:p>
            <a:pPr marL="457200" indent="-457200" eaLnBrk="1" hangingPunct="1">
              <a:lnSpc>
                <a:spcPct val="100000"/>
              </a:lnSpc>
              <a:buFont typeface="Arial" panose="020B0604020202020204" pitchFamily="34" charset="0"/>
              <a:buChar char="•"/>
            </a:pPr>
            <a:r>
              <a:rPr lang="en-US" altLang="en-US" sz="2600" dirty="0"/>
              <a:t>Visits that take place between scheduled visits</a:t>
            </a:r>
          </a:p>
          <a:p>
            <a:pPr marL="1036638" lvl="1" indent="-457200" eaLnBrk="1" hangingPunct="1">
              <a:buFont typeface="Arial" panose="020B0604020202020204" pitchFamily="34" charset="0"/>
              <a:buChar char="•"/>
            </a:pPr>
            <a:r>
              <a:rPr lang="en-US" altLang="en-US" sz="2000" dirty="0"/>
              <a:t>Additional study procedures and/or data collection conducted outside of what is specified in protocol for required study visit (Example: Report of new AE, issue with study product, etc.)</a:t>
            </a:r>
          </a:p>
          <a:p>
            <a:pPr marL="1036638" lvl="1" indent="-457200" eaLnBrk="1" hangingPunct="1">
              <a:buFont typeface="Arial" panose="020B0604020202020204" pitchFamily="34" charset="0"/>
              <a:buChar char="•"/>
            </a:pPr>
            <a:r>
              <a:rPr lang="en-US" altLang="en-US" sz="2000" dirty="0"/>
              <a:t>Required study visit procedures conducted outside visit window, either to make up certain procedures from missed visit or conduct Visit 8 Early Termination Visit procedures due to early product discontinuation</a:t>
            </a:r>
          </a:p>
          <a:p>
            <a:pPr marL="457200" indent="-457200">
              <a:buFont typeface="Arial" panose="020B0604020202020204" pitchFamily="34" charset="0"/>
              <a:buChar char="•"/>
            </a:pPr>
            <a:r>
              <a:rPr lang="en-US" altLang="en-US" sz="2600" dirty="0"/>
              <a:t>All interim contacts (e.g., phone calls and/or clinic visits) will be properly documented in study files and on applicable CRFs </a:t>
            </a:r>
          </a:p>
          <a:p>
            <a:pPr marL="747713" lvl="1" indent="-287338">
              <a:buNone/>
              <a:defRPr/>
            </a:pPr>
            <a:endParaRPr lang="en-US" sz="1800" dirty="0">
              <a:cs typeface="Arial" pitchFamily="34" charset="0"/>
            </a:endParaRPr>
          </a:p>
          <a:p>
            <a:pPr marL="0" indent="0">
              <a:buNone/>
            </a:pPr>
            <a:endParaRPr lang="en-US" altLang="en-US" sz="2600" dirty="0">
              <a:latin typeface="Calibri" panose="020F0502020204030204" pitchFamily="34" charset="0"/>
            </a:endParaRPr>
          </a:p>
          <a:p>
            <a:pPr marL="0" indent="0" eaLnBrk="1" hangingPunct="1">
              <a:buNone/>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7895957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4"/>
          <p:cNvSpPr>
            <a:spLocks noGrp="1"/>
          </p:cNvSpPr>
          <p:nvPr>
            <p:ph type="title"/>
          </p:nvPr>
        </p:nvSpPr>
        <p:spPr/>
        <p:txBody>
          <a:bodyPr/>
          <a:lstStyle/>
          <a:p>
            <a:r>
              <a:rPr lang="en-US" dirty="0"/>
              <a:t>Interim Visit Codes</a:t>
            </a:r>
            <a:endParaRPr lang="en-US" dirty="0">
              <a:effectLst/>
              <a:latin typeface="Calibri" pitchFamily="34" charset="0"/>
              <a:cs typeface="Arial" pitchFamily="34" charset="0"/>
            </a:endParaRPr>
          </a:p>
        </p:txBody>
      </p:sp>
      <p:sp>
        <p:nvSpPr>
          <p:cNvPr id="15363" name="Rectangle 3"/>
          <p:cNvSpPr>
            <a:spLocks noGrp="1" noChangeArrowheads="1"/>
          </p:cNvSpPr>
          <p:nvPr>
            <p:ph type="body" sz="quarter" idx="12"/>
          </p:nvPr>
        </p:nvSpPr>
        <p:spPr>
          <a:xfrm>
            <a:off x="458787" y="1261872"/>
            <a:ext cx="8224838" cy="4846320"/>
          </a:xfrm>
        </p:spPr>
        <p:txBody>
          <a:bodyPr>
            <a:normAutofit/>
          </a:bodyPr>
          <a:lstStyle/>
          <a:p>
            <a:pPr marL="342900" indent="-342900">
              <a:lnSpc>
                <a:spcPct val="120000"/>
              </a:lnSpc>
              <a:buFont typeface="Arial" panose="020B0604020202020204" pitchFamily="34" charset="0"/>
              <a:buChar char="•"/>
            </a:pPr>
            <a:r>
              <a:rPr lang="en-US" sz="2000" dirty="0"/>
              <a:t>If the interim contact results in at least one </a:t>
            </a:r>
            <a:r>
              <a:rPr lang="en-US" sz="2000" u="sng" dirty="0"/>
              <a:t>newly-completed eCRF</a:t>
            </a:r>
            <a:r>
              <a:rPr lang="en-US" sz="2000" dirty="0"/>
              <a:t>, the interim visit is assigned an interim visit code</a:t>
            </a:r>
            <a:endParaRPr lang="en-US" sz="2000" dirty="0">
              <a:solidFill>
                <a:schemeClr val="tx1"/>
              </a:solidFill>
              <a:cs typeface="Arial" pitchFamily="34" charset="0"/>
            </a:endParaRPr>
          </a:p>
          <a:p>
            <a:pPr marL="342900" indent="-342900">
              <a:lnSpc>
                <a:spcPct val="120000"/>
              </a:lnSpc>
              <a:buFont typeface="Arial" panose="020B0604020202020204" pitchFamily="34" charset="0"/>
              <a:buChar char="•"/>
            </a:pPr>
            <a:r>
              <a:rPr lang="en-US" sz="2000" dirty="0">
                <a:solidFill>
                  <a:schemeClr val="tx1"/>
                </a:solidFill>
                <a:cs typeface="Arial" pitchFamily="34" charset="0"/>
              </a:rPr>
              <a:t>Interim visit codes use the box to the right of the decimal point – assign starting with .1</a:t>
            </a:r>
          </a:p>
          <a:p>
            <a:pPr marL="342900" indent="-342900">
              <a:lnSpc>
                <a:spcPct val="120000"/>
              </a:lnSpc>
              <a:buFont typeface="Arial" panose="020B0604020202020204" pitchFamily="34" charset="0"/>
              <a:buChar char="•"/>
            </a:pPr>
            <a:r>
              <a:rPr lang="en-US" sz="2000" dirty="0">
                <a:cs typeface="Arial" pitchFamily="34" charset="0"/>
              </a:rPr>
              <a:t>For the numbers to the left of the decimal point, use the visit code of the most recently required visit, even if the interim visit date is in the next visit’s window or if the visit was missed</a:t>
            </a:r>
          </a:p>
          <a:p>
            <a:pPr marL="342900" indent="-342900">
              <a:lnSpc>
                <a:spcPct val="120000"/>
              </a:lnSpc>
              <a:buFont typeface="Arial" panose="020B0604020202020204" pitchFamily="34" charset="0"/>
              <a:buChar char="•"/>
            </a:pPr>
            <a:r>
              <a:rPr lang="en-US" sz="2000" dirty="0">
                <a:cs typeface="Arial" pitchFamily="34" charset="0"/>
              </a:rPr>
              <a:t>The interim visit code will be a number in-between the two visit codes when the interim visit occurred</a:t>
            </a:r>
          </a:p>
          <a:p>
            <a:pPr marL="922338" lvl="1" indent="-342900">
              <a:lnSpc>
                <a:spcPct val="120000"/>
              </a:lnSpc>
              <a:buFont typeface="Arial" panose="020B0604020202020204" pitchFamily="34" charset="0"/>
              <a:buChar char="•"/>
            </a:pPr>
            <a:r>
              <a:rPr lang="en-US" dirty="0">
                <a:cs typeface="Arial" pitchFamily="34" charset="0"/>
              </a:rPr>
              <a:t>E.g., a ppt has an interim visit 2 days after his/her Visit 6 to follow-up on an AE; assign interim visit code = 6.1 (in between Visits 6.0 and 7.0)</a:t>
            </a:r>
          </a:p>
        </p:txBody>
      </p:sp>
    </p:spTree>
    <p:extLst>
      <p:ext uri="{BB962C8B-B14F-4D97-AF65-F5344CB8AC3E}">
        <p14:creationId xmlns:p14="http://schemas.microsoft.com/office/powerpoint/2010/main" val="15165197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4"/>
          <p:cNvSpPr>
            <a:spLocks noGrp="1"/>
          </p:cNvSpPr>
          <p:nvPr>
            <p:ph type="title"/>
          </p:nvPr>
        </p:nvSpPr>
        <p:spPr/>
        <p:txBody>
          <a:bodyPr/>
          <a:lstStyle/>
          <a:p>
            <a:r>
              <a:rPr lang="en-US" dirty="0"/>
              <a:t>Split </a:t>
            </a:r>
            <a:r>
              <a:rPr lang="en-US" dirty="0">
                <a:solidFill>
                  <a:schemeClr val="tx1"/>
                </a:solidFill>
              </a:rPr>
              <a:t>Visits</a:t>
            </a:r>
            <a:endParaRPr lang="en-US" dirty="0">
              <a:solidFill>
                <a:schemeClr val="tx1"/>
              </a:solidFill>
              <a:effectLst/>
              <a:latin typeface="Calibri" pitchFamily="34" charset="0"/>
              <a:cs typeface="Arial" pitchFamily="34" charset="0"/>
            </a:endParaRPr>
          </a:p>
        </p:txBody>
      </p:sp>
      <p:sp>
        <p:nvSpPr>
          <p:cNvPr id="5" name="Rectangle 3"/>
          <p:cNvSpPr>
            <a:spLocks noGrp="1" noChangeArrowheads="1"/>
          </p:cNvSpPr>
          <p:nvPr>
            <p:ph type="body" sz="quarter" idx="12"/>
          </p:nvPr>
        </p:nvSpPr>
        <p:spPr/>
        <p:txBody>
          <a:bodyPr/>
          <a:lstStyle/>
          <a:p>
            <a:pPr lvl="1">
              <a:buFontTx/>
              <a:buNone/>
            </a:pPr>
            <a:endParaRPr lang="en-US" sz="2300" dirty="0">
              <a:solidFill>
                <a:schemeClr val="tx1"/>
              </a:solidFill>
            </a:endParaRPr>
          </a:p>
          <a:p>
            <a:pPr lvl="1">
              <a:buFontTx/>
              <a:buNone/>
            </a:pPr>
            <a:endParaRPr lang="en-US" sz="2300" b="1" dirty="0"/>
          </a:p>
        </p:txBody>
      </p:sp>
      <p:sp>
        <p:nvSpPr>
          <p:cNvPr id="7" name="Rectangle 3"/>
          <p:cNvSpPr txBox="1">
            <a:spLocks noChangeArrowheads="1"/>
          </p:cNvSpPr>
          <p:nvPr/>
        </p:nvSpPr>
        <p:spPr>
          <a:xfrm>
            <a:off x="381000" y="1261872"/>
            <a:ext cx="8382000" cy="5367528"/>
          </a:xfrm>
          <a:prstGeom prst="rect">
            <a:avLst/>
          </a:prstGeom>
        </p:spPr>
        <p:txBody>
          <a:bodyPr>
            <a:noAutofit/>
          </a:bodyPr>
          <a:lstStyle/>
          <a:p>
            <a:pPr marL="347663" marR="0" lvl="0" indent="-287338"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n-US" sz="2200" b="0" i="0" u="none" strike="noStrike" kern="1200" cap="none" spc="0" normalizeH="0" baseline="0" noProof="0" dirty="0">
                <a:ln>
                  <a:noFill/>
                </a:ln>
                <a:solidFill>
                  <a:schemeClr val="tx1"/>
                </a:solidFill>
                <a:effectLst/>
                <a:uLnTx/>
                <a:uFillTx/>
                <a:cs typeface="Arial" pitchFamily="34" charset="0"/>
              </a:rPr>
              <a:t>A visit is a split visit when the </a:t>
            </a:r>
            <a:r>
              <a:rPr lang="en-US" sz="2200" dirty="0">
                <a:cs typeface="Arial" pitchFamily="34" charset="0"/>
              </a:rPr>
              <a:t>required </a:t>
            </a:r>
            <a:r>
              <a:rPr lang="en-US" sz="2200" noProof="0" dirty="0">
                <a:cs typeface="Arial" pitchFamily="34" charset="0"/>
              </a:rPr>
              <a:t>visit procedures are split (done) over 2 or more days</a:t>
            </a:r>
          </a:p>
          <a:p>
            <a:pPr marL="347663" marR="0" lvl="0" indent="-287338"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lang="en-US" sz="2200" b="0" dirty="0">
                <a:cs typeface="Arial" pitchFamily="34" charset="0"/>
              </a:rPr>
              <a:t>The days must </a:t>
            </a:r>
            <a:r>
              <a:rPr lang="en-US" sz="2200" b="0" i="1" dirty="0">
                <a:cs typeface="Arial" pitchFamily="34" charset="0"/>
              </a:rPr>
              <a:t>all</a:t>
            </a:r>
            <a:r>
              <a:rPr lang="en-US" sz="2200" b="0" dirty="0">
                <a:cs typeface="Arial" pitchFamily="34" charset="0"/>
              </a:rPr>
              <a:t> fal</a:t>
            </a:r>
            <a:r>
              <a:rPr lang="en-US" sz="2200" dirty="0">
                <a:cs typeface="Arial" pitchFamily="34" charset="0"/>
              </a:rPr>
              <a:t>l within allowable visit window; any required procedures not done within allowable window are missed </a:t>
            </a:r>
          </a:p>
          <a:p>
            <a:pPr marL="347663" marR="0" lvl="0" indent="-287338"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lang="en-US" sz="2200" b="0" dirty="0">
                <a:cs typeface="Arial" pitchFamily="34" charset="0"/>
              </a:rPr>
              <a:t>For split visits, only 1 Follow-up Visit Summary </a:t>
            </a:r>
            <a:r>
              <a:rPr lang="en-US" sz="2200" b="0" dirty="0" err="1">
                <a:cs typeface="Arial" pitchFamily="34" charset="0"/>
              </a:rPr>
              <a:t>eCRF</a:t>
            </a:r>
            <a:r>
              <a:rPr lang="en-US" sz="2200" b="0" dirty="0">
                <a:cs typeface="Arial" pitchFamily="34" charset="0"/>
              </a:rPr>
              <a:t> is completed, and the Visit Date on this CRF is the date of the first part of the split visit</a:t>
            </a:r>
            <a:endParaRPr lang="en-US" sz="2200" dirty="0">
              <a:cs typeface="Arial" pitchFamily="34" charset="0"/>
            </a:endParaRPr>
          </a:p>
          <a:p>
            <a:pPr marL="804863" lvl="1" indent="-287338">
              <a:spcBef>
                <a:spcPts val="600"/>
              </a:spcBef>
              <a:buClr>
                <a:schemeClr val="accent1"/>
              </a:buClr>
              <a:buSzPct val="80000"/>
              <a:buFont typeface="Wingdings 2"/>
              <a:buChar char=""/>
              <a:defRPr/>
            </a:pPr>
            <a:r>
              <a:rPr lang="en-US" sz="2200" b="0" dirty="0">
                <a:cs typeface="Arial" pitchFamily="34" charset="0"/>
              </a:rPr>
              <a:t>All CRFs completed for the split visit within the applicable study visit folder (e.g., </a:t>
            </a:r>
            <a:r>
              <a:rPr lang="en-US" sz="2200" dirty="0">
                <a:cs typeface="Arial" pitchFamily="34" charset="0"/>
              </a:rPr>
              <a:t>CRFs completed for a split Visit 3 visit completed across Days 7 and 8 would all have visit code 3.0)</a:t>
            </a:r>
          </a:p>
          <a:p>
            <a:pPr marL="347663" lvl="0" indent="-287338">
              <a:spcBef>
                <a:spcPts val="600"/>
              </a:spcBef>
              <a:buClr>
                <a:schemeClr val="accent1"/>
              </a:buClr>
              <a:buSzPct val="80000"/>
              <a:buFont typeface="Wingdings 2"/>
              <a:buChar char=""/>
              <a:defRPr/>
            </a:pPr>
            <a:r>
              <a:rPr lang="en-US" sz="2000" dirty="0">
                <a:solidFill>
                  <a:srgbClr val="FF0000"/>
                </a:solidFill>
                <a:cs typeface="Arial" pitchFamily="34" charset="0"/>
              </a:rPr>
              <a:t>Note: All PK/PD/mucosal safety specimen collections must occur on the same day</a:t>
            </a:r>
            <a:endParaRPr lang="en-US" sz="2200" dirty="0">
              <a:cs typeface="Arial" pitchFamily="34" charset="0"/>
            </a:endParaRPr>
          </a:p>
          <a:p>
            <a:pPr marL="60325" marR="0" lvl="0" algn="l" defTabSz="914400" rtl="0" eaLnBrk="1" fontAlgn="auto" latinLnBrk="0" hangingPunct="1">
              <a:lnSpc>
                <a:spcPct val="100000"/>
              </a:lnSpc>
              <a:spcBef>
                <a:spcPts val="600"/>
              </a:spcBef>
              <a:spcAft>
                <a:spcPts val="0"/>
              </a:spcAft>
              <a:buClr>
                <a:schemeClr val="accent1"/>
              </a:buClr>
              <a:buSzPct val="80000"/>
              <a:tabLst/>
              <a:defRPr/>
            </a:pPr>
            <a:endParaRPr kumimoji="0" lang="en-US" sz="2200" b="0" i="0" u="none" strike="noStrike" kern="1200" cap="none" spc="0" normalizeH="0" baseline="0" noProof="0" dirty="0">
              <a:ln>
                <a:noFill/>
              </a:ln>
              <a:solidFill>
                <a:schemeClr val="tx1"/>
              </a:solidFill>
              <a:effectLst/>
              <a:uLnTx/>
              <a:uFillTx/>
            </a:endParaRPr>
          </a:p>
          <a:p>
            <a:pPr marL="571500" marR="0" lvl="0" indent="-571500" algn="l" defTabSz="914400" rtl="0" eaLnBrk="1" fontAlgn="auto" latinLnBrk="0" hangingPunct="1">
              <a:lnSpc>
                <a:spcPct val="100000"/>
              </a:lnSpc>
              <a:spcBef>
                <a:spcPts val="600"/>
              </a:spcBef>
              <a:spcAft>
                <a:spcPts val="0"/>
              </a:spcAft>
              <a:buClr>
                <a:schemeClr val="accent1"/>
              </a:buClr>
              <a:buSzPct val="80000"/>
              <a:buFontTx/>
              <a:buNone/>
              <a:tabLst/>
              <a:defRPr/>
            </a:pPr>
            <a:endParaRPr kumimoji="0" lang="en-US" sz="2200" b="0" i="0" u="none" strike="noStrike" kern="1200" cap="none" spc="0" normalizeH="0" baseline="0" noProof="0" dirty="0">
              <a:ln>
                <a:noFill/>
              </a:ln>
              <a:solidFill>
                <a:schemeClr val="tx1"/>
              </a:solidFill>
              <a:effectLst/>
              <a:uLnTx/>
              <a:uFillTx/>
              <a:latin typeface="Helvetica" pitchFamily="34" charset="0"/>
            </a:endParaRPr>
          </a:p>
          <a:p>
            <a:pPr marL="571500" marR="0" lvl="0" indent="-571500" algn="l" defTabSz="914400" rtl="0" eaLnBrk="1" fontAlgn="auto" latinLnBrk="0" hangingPunct="1">
              <a:lnSpc>
                <a:spcPct val="100000"/>
              </a:lnSpc>
              <a:spcBef>
                <a:spcPts val="600"/>
              </a:spcBef>
              <a:spcAft>
                <a:spcPts val="0"/>
              </a:spcAft>
              <a:buClr>
                <a:schemeClr val="accent1"/>
              </a:buClr>
              <a:buSzPct val="80000"/>
              <a:buFontTx/>
              <a:buNone/>
              <a:tabLst/>
              <a:defRPr/>
            </a:pPr>
            <a:endParaRPr kumimoji="0" lang="en-US" sz="2200" b="0" i="0" u="none" strike="noStrike" kern="1200" cap="none" spc="0" normalizeH="0" baseline="0" noProof="0" dirty="0">
              <a:ln>
                <a:noFill/>
              </a:ln>
              <a:solidFill>
                <a:schemeClr val="tx1"/>
              </a:solidFill>
              <a:effectLst/>
              <a:uLnTx/>
              <a:uFillTx/>
              <a:latin typeface="Helvetica" pitchFamily="34" charset="0"/>
            </a:endParaRPr>
          </a:p>
          <a:p>
            <a:pPr marL="571500" marR="0" lvl="0" indent="-571500" algn="l" defTabSz="914400" rtl="0" eaLnBrk="1" fontAlgn="auto" latinLnBrk="0" hangingPunct="1">
              <a:lnSpc>
                <a:spcPct val="100000"/>
              </a:lnSpc>
              <a:spcBef>
                <a:spcPts val="600"/>
              </a:spcBef>
              <a:spcAft>
                <a:spcPts val="0"/>
              </a:spcAft>
              <a:buClr>
                <a:schemeClr val="accent1"/>
              </a:buClr>
              <a:buSzPct val="80000"/>
              <a:buFontTx/>
              <a:buNone/>
              <a:tabLst/>
              <a:defRPr/>
            </a:pPr>
            <a:endParaRPr kumimoji="0" lang="en-US" sz="2200" b="0" i="0" u="none" strike="noStrike" kern="1200" cap="none" spc="0" normalizeH="0" baseline="0" noProof="0" dirty="0">
              <a:ln>
                <a:noFill/>
              </a:ln>
              <a:solidFill>
                <a:schemeClr val="tx1"/>
              </a:solidFill>
              <a:effectLst/>
              <a:uLnTx/>
              <a:uFillTx/>
              <a:latin typeface="Helvetica" pitchFamily="34" charset="0"/>
            </a:endParaRPr>
          </a:p>
          <a:p>
            <a:pPr marL="952500" marR="0" lvl="1" indent="-495300" algn="l" defTabSz="914400" rtl="0" eaLnBrk="1" fontAlgn="auto" latinLnBrk="0" hangingPunct="1">
              <a:lnSpc>
                <a:spcPct val="100000"/>
              </a:lnSpc>
              <a:spcBef>
                <a:spcPts val="550"/>
              </a:spcBef>
              <a:spcAft>
                <a:spcPts val="0"/>
              </a:spcAft>
              <a:buClr>
                <a:schemeClr val="accent1"/>
              </a:buClr>
              <a:buSzTx/>
              <a:buFontTx/>
              <a:buAutoNum type="arabicPeriod"/>
              <a:tabLst/>
              <a:defRPr/>
            </a:pPr>
            <a:endParaRPr kumimoji="0" lang="en-US" sz="2200" b="0" i="0" u="none" strike="noStrike" kern="1200" cap="none" spc="0" normalizeH="0" baseline="0" noProof="0" dirty="0">
              <a:ln>
                <a:noFill/>
              </a:ln>
              <a:solidFill>
                <a:schemeClr val="tx1"/>
              </a:solidFill>
              <a:effectLst/>
              <a:uLnTx/>
              <a:uFillTx/>
              <a:latin typeface="Helvetica" pitchFamily="34" charset="0"/>
            </a:endParaRPr>
          </a:p>
          <a:p>
            <a:pPr marL="952500" marR="0" lvl="1" indent="-495300" algn="l" defTabSz="914400" rtl="0" eaLnBrk="1" fontAlgn="auto" latinLnBrk="0" hangingPunct="1">
              <a:lnSpc>
                <a:spcPct val="100000"/>
              </a:lnSpc>
              <a:spcBef>
                <a:spcPts val="550"/>
              </a:spcBef>
              <a:spcAft>
                <a:spcPts val="0"/>
              </a:spcAft>
              <a:buClr>
                <a:schemeClr val="accent1"/>
              </a:buClr>
              <a:buSzTx/>
              <a:buFontTx/>
              <a:buNone/>
              <a:tabLst/>
              <a:defRPr/>
            </a:pPr>
            <a:endParaRPr kumimoji="0" lang="en-US" sz="2200" b="0" i="0" u="none" strike="noStrike" kern="1200" cap="none" spc="0" normalizeH="0" baseline="0" noProof="0" dirty="0">
              <a:ln>
                <a:noFill/>
              </a:ln>
              <a:solidFill>
                <a:schemeClr val="tx1"/>
              </a:solidFill>
              <a:effectLst/>
              <a:uLnTx/>
              <a:uFillTx/>
              <a:latin typeface="Helvetica" pitchFamily="34" charset="0"/>
            </a:endParaRPr>
          </a:p>
        </p:txBody>
      </p:sp>
    </p:spTree>
    <p:extLst>
      <p:ext uri="{BB962C8B-B14F-4D97-AF65-F5344CB8AC3E}">
        <p14:creationId xmlns:p14="http://schemas.microsoft.com/office/powerpoint/2010/main" val="14131262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PTID Assignment </a:t>
            </a:r>
          </a:p>
        </p:txBody>
      </p:sp>
      <p:sp>
        <p:nvSpPr>
          <p:cNvPr id="3" name="Content Placeholder 2"/>
          <p:cNvSpPr>
            <a:spLocks noGrp="1"/>
          </p:cNvSpPr>
          <p:nvPr>
            <p:ph type="body" sz="quarter" idx="12"/>
          </p:nvPr>
        </p:nvSpPr>
        <p:spPr>
          <a:xfrm>
            <a:off x="458787" y="1261872"/>
            <a:ext cx="7996955" cy="4846320"/>
          </a:xfrm>
        </p:spPr>
        <p:txBody>
          <a:bodyPr/>
          <a:lstStyle/>
          <a:p>
            <a:pPr marL="457200" indent="-457200" eaLnBrk="1" hangingPunct="1">
              <a:buFont typeface="Arial" panose="020B0604020202020204" pitchFamily="34" charset="0"/>
              <a:buChar char="•"/>
            </a:pPr>
            <a:r>
              <a:rPr lang="en-US" altLang="en-US" dirty="0"/>
              <a:t>PTID generated in Medidata Rave</a:t>
            </a:r>
          </a:p>
          <a:p>
            <a:pPr marL="457200" indent="-457200" eaLnBrk="1" hangingPunct="1">
              <a:buFont typeface="Arial" panose="020B0604020202020204" pitchFamily="34" charset="0"/>
              <a:buChar char="•"/>
            </a:pPr>
            <a:endParaRPr lang="en-US" altLang="en-US" dirty="0"/>
          </a:p>
          <a:p>
            <a:pPr marL="457200" indent="-457200" eaLnBrk="1" hangingPunct="1">
              <a:buFont typeface="Arial" panose="020B0604020202020204" pitchFamily="34" charset="0"/>
              <a:buChar char="•"/>
            </a:pPr>
            <a:r>
              <a:rPr lang="en-US" altLang="en-US" dirty="0"/>
              <a:t>Unique 9 digit number – PTIDs are not reused across studies and HVTN, MTN, and HPTN</a:t>
            </a:r>
          </a:p>
          <a:p>
            <a:pPr eaLnBrk="1" hangingPunct="1"/>
            <a:endParaRPr lang="en-US" altLang="en-US" dirty="0"/>
          </a:p>
          <a:p>
            <a:pPr marL="457200" indent="-457200" eaLnBrk="1" hangingPunct="1">
              <a:buFont typeface="Arial" panose="020B0604020202020204" pitchFamily="34" charset="0"/>
              <a:buChar char="•"/>
            </a:pPr>
            <a:r>
              <a:rPr lang="en-US" altLang="en-US" dirty="0"/>
              <a:t>MTN-037 PTID assignment is defined as completion of entry on MTN-037 PTID-Name Linkage Log </a:t>
            </a:r>
          </a:p>
          <a:p>
            <a:pPr marL="0" indent="0">
              <a:buNone/>
            </a:pPr>
            <a:endParaRPr lang="en-US" dirty="0"/>
          </a:p>
        </p:txBody>
      </p:sp>
    </p:spTree>
    <p:extLst>
      <p:ext uri="{BB962C8B-B14F-4D97-AF65-F5344CB8AC3E}">
        <p14:creationId xmlns:p14="http://schemas.microsoft.com/office/powerpoint/2010/main" val="2088874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PTID/Name Linkage Log</a:t>
            </a:r>
          </a:p>
        </p:txBody>
      </p:sp>
      <p:sp>
        <p:nvSpPr>
          <p:cNvPr id="4" name="Content Placeholder 3"/>
          <p:cNvSpPr>
            <a:spLocks noGrp="1"/>
          </p:cNvSpPr>
          <p:nvPr>
            <p:ph type="body" sz="quarter" idx="12"/>
          </p:nvPr>
        </p:nvSpPr>
        <p:spPr/>
        <p:txBody>
          <a:bodyPr/>
          <a:lstStyle/>
          <a:p>
            <a:pPr marL="457200" indent="-457200">
              <a:buFont typeface="Arial" panose="020B0604020202020204" pitchFamily="34" charset="0"/>
              <a:buChar char="•"/>
            </a:pPr>
            <a:r>
              <a:rPr lang="en-US" dirty="0"/>
              <a:t>Sample site-specific PTID/Name Linkage Log </a:t>
            </a:r>
          </a:p>
          <a:p>
            <a:pPr marL="0" indent="0">
              <a:buNone/>
            </a:pPr>
            <a:endParaRPr lang="en-US"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27906" y="2925762"/>
            <a:ext cx="708660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95530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solidFill>
                  <a:srgbClr val="740074"/>
                </a:solidFill>
              </a:rPr>
              <a:t>Screening CRFs</a:t>
            </a:r>
            <a:endParaRPr lang="en-US" dirty="0">
              <a:solidFill>
                <a:srgbClr val="740074"/>
              </a:solidFill>
            </a:endParaRPr>
          </a:p>
        </p:txBody>
      </p:sp>
      <p:sp>
        <p:nvSpPr>
          <p:cNvPr id="3" name="Content Placeholder 2"/>
          <p:cNvSpPr>
            <a:spLocks noGrp="1"/>
          </p:cNvSpPr>
          <p:nvPr>
            <p:ph sz="half" idx="4294967295"/>
          </p:nvPr>
        </p:nvSpPr>
        <p:spPr>
          <a:xfrm>
            <a:off x="458788" y="1205345"/>
            <a:ext cx="4294476" cy="4968875"/>
          </a:xfrm>
        </p:spPr>
        <p:txBody>
          <a:bodyPr/>
          <a:lstStyle/>
          <a:p>
            <a:pPr marL="457200" indent="-457200" eaLnBrk="1" hangingPunct="1">
              <a:buFont typeface="Arial" panose="020B0604020202020204" pitchFamily="34" charset="0"/>
              <a:buChar char="•"/>
            </a:pPr>
            <a:r>
              <a:rPr lang="en-US" altLang="en-US" dirty="0">
                <a:solidFill>
                  <a:srgbClr val="669900"/>
                </a:solidFill>
              </a:rPr>
              <a:t>Screening Date of Visit </a:t>
            </a:r>
          </a:p>
          <a:p>
            <a:pPr marL="457200" indent="-457200" eaLnBrk="1" hangingPunct="1">
              <a:buFont typeface="Arial" panose="020B0604020202020204" pitchFamily="34" charset="0"/>
              <a:buChar char="•"/>
            </a:pPr>
            <a:r>
              <a:rPr lang="en-US" altLang="en-US" dirty="0">
                <a:solidFill>
                  <a:srgbClr val="669900"/>
                </a:solidFill>
              </a:rPr>
              <a:t>Demographics</a:t>
            </a:r>
          </a:p>
          <a:p>
            <a:pPr marL="457200" indent="-457200" eaLnBrk="1" hangingPunct="1">
              <a:buFont typeface="Arial" panose="020B0604020202020204" pitchFamily="34" charset="0"/>
              <a:buChar char="•"/>
            </a:pPr>
            <a:r>
              <a:rPr lang="en-US" altLang="en-US" dirty="0">
                <a:solidFill>
                  <a:srgbClr val="669900"/>
                </a:solidFill>
              </a:rPr>
              <a:t>Baseline Medical History Summary and Log</a:t>
            </a:r>
          </a:p>
          <a:p>
            <a:pPr marL="457200" indent="-457200" eaLnBrk="1" hangingPunct="1">
              <a:buFont typeface="Arial" panose="020B0604020202020204" pitchFamily="34" charset="0"/>
              <a:buChar char="•"/>
            </a:pPr>
            <a:r>
              <a:rPr lang="en-US" altLang="en-US" dirty="0">
                <a:solidFill>
                  <a:srgbClr val="669900"/>
                </a:solidFill>
              </a:rPr>
              <a:t>Concomitant Medications Summary and Log</a:t>
            </a:r>
          </a:p>
          <a:p>
            <a:pPr marL="457200" indent="-457200" eaLnBrk="1" hangingPunct="1">
              <a:buFont typeface="Arial" panose="020B0604020202020204" pitchFamily="34" charset="0"/>
              <a:buChar char="•"/>
            </a:pPr>
            <a:r>
              <a:rPr lang="en-US" altLang="en-US" dirty="0">
                <a:solidFill>
                  <a:srgbClr val="669900"/>
                </a:solidFill>
              </a:rPr>
              <a:t>Eligibility Criteria </a:t>
            </a:r>
          </a:p>
        </p:txBody>
      </p:sp>
      <p:sp>
        <p:nvSpPr>
          <p:cNvPr id="4" name="Content Placeholder 3"/>
          <p:cNvSpPr>
            <a:spLocks noGrp="1"/>
          </p:cNvSpPr>
          <p:nvPr>
            <p:ph sz="half" idx="4294967295"/>
          </p:nvPr>
        </p:nvSpPr>
        <p:spPr>
          <a:xfrm>
            <a:off x="4753264" y="1205346"/>
            <a:ext cx="3930361" cy="4968875"/>
          </a:xfrm>
        </p:spPr>
        <p:txBody>
          <a:bodyPr/>
          <a:lstStyle/>
          <a:p>
            <a:pPr marL="457200" indent="-457200" eaLnBrk="1" hangingPunct="1">
              <a:buClr>
                <a:schemeClr val="tx1"/>
              </a:buClr>
              <a:buFont typeface="Arial" panose="020B0604020202020204" pitchFamily="34" charset="0"/>
              <a:buChar char="•"/>
            </a:pPr>
            <a:r>
              <a:rPr lang="en-US" altLang="en-US" dirty="0"/>
              <a:t>Vital Signs</a:t>
            </a:r>
          </a:p>
          <a:p>
            <a:pPr marL="457200" indent="-457200" eaLnBrk="1" hangingPunct="1">
              <a:buClr>
                <a:schemeClr val="tx1"/>
              </a:buClr>
              <a:buFont typeface="Arial" panose="020B0604020202020204" pitchFamily="34" charset="0"/>
              <a:buChar char="•"/>
            </a:pPr>
            <a:r>
              <a:rPr lang="en-US" altLang="en-US" dirty="0"/>
              <a:t>Physical Exam</a:t>
            </a:r>
          </a:p>
          <a:p>
            <a:pPr marL="457200" indent="-457200" eaLnBrk="1" hangingPunct="1">
              <a:buClr>
                <a:schemeClr val="tx1"/>
              </a:buClr>
              <a:buFont typeface="Arial" panose="020B0604020202020204" pitchFamily="34" charset="0"/>
              <a:buChar char="•"/>
            </a:pPr>
            <a:r>
              <a:rPr lang="en-US" altLang="en-US" dirty="0"/>
              <a:t>Anorectal Exam  </a:t>
            </a:r>
          </a:p>
          <a:p>
            <a:pPr marL="457200" indent="-457200" eaLnBrk="1" hangingPunct="1">
              <a:buClr>
                <a:schemeClr val="tx1"/>
              </a:buClr>
              <a:buFont typeface="Arial" panose="020B0604020202020204" pitchFamily="34" charset="0"/>
              <a:buChar char="•"/>
            </a:pPr>
            <a:r>
              <a:rPr lang="en-US" altLang="en-US" dirty="0">
                <a:solidFill>
                  <a:schemeClr val="tx1"/>
                </a:solidFill>
              </a:rPr>
              <a:t>Pelvic Exam</a:t>
            </a:r>
          </a:p>
          <a:p>
            <a:pPr marL="457200" indent="-457200" eaLnBrk="1" hangingPunct="1">
              <a:buClr>
                <a:schemeClr val="tx1"/>
              </a:buClr>
              <a:buFont typeface="Arial" panose="020B0604020202020204" pitchFamily="34" charset="0"/>
              <a:buChar char="•"/>
            </a:pPr>
            <a:r>
              <a:rPr lang="en-US" altLang="en-US" dirty="0"/>
              <a:t>Local Laboratory Results</a:t>
            </a:r>
          </a:p>
          <a:p>
            <a:pPr marL="457200" indent="-457200" eaLnBrk="1" hangingPunct="1">
              <a:buClr>
                <a:schemeClr val="tx1"/>
              </a:buClr>
              <a:buFont typeface="Arial" panose="020B0604020202020204" pitchFamily="34" charset="0"/>
              <a:buChar char="•"/>
            </a:pPr>
            <a:r>
              <a:rPr lang="en-US" altLang="en-US" dirty="0"/>
              <a:t>Hematology </a:t>
            </a:r>
          </a:p>
          <a:p>
            <a:pPr marL="457200" indent="-457200" eaLnBrk="1" hangingPunct="1">
              <a:buClr>
                <a:schemeClr val="tx1"/>
              </a:buClr>
              <a:buFont typeface="Arial" panose="020B0604020202020204" pitchFamily="34" charset="0"/>
              <a:buChar char="•"/>
            </a:pPr>
            <a:r>
              <a:rPr lang="en-US" altLang="en-US" dirty="0"/>
              <a:t>STI Tests</a:t>
            </a:r>
          </a:p>
          <a:p>
            <a:pPr marL="457200" indent="-457200" eaLnBrk="1" hangingPunct="1">
              <a:buClr>
                <a:schemeClr val="tx1"/>
              </a:buClr>
              <a:buFont typeface="Arial" panose="020B0604020202020204" pitchFamily="34" charset="0"/>
              <a:buChar char="•"/>
            </a:pPr>
            <a:r>
              <a:rPr lang="en-US" altLang="en-US" dirty="0"/>
              <a:t>HIV Test Results</a:t>
            </a:r>
            <a:endParaRPr lang="en-US" altLang="en-US" dirty="0">
              <a:solidFill>
                <a:schemeClr val="bg1">
                  <a:lumMod val="65000"/>
                </a:schemeClr>
              </a:solidFill>
            </a:endParaRPr>
          </a:p>
          <a:p>
            <a:pPr marL="0" indent="0">
              <a:buNone/>
            </a:pPr>
            <a:endParaRPr lang="en-US" dirty="0"/>
          </a:p>
        </p:txBody>
      </p:sp>
    </p:spTree>
    <p:custDataLst>
      <p:tags r:id="rId1"/>
    </p:custDataLst>
    <p:extLst>
      <p:ext uri="{BB962C8B-B14F-4D97-AF65-F5344CB8AC3E}">
        <p14:creationId xmlns:p14="http://schemas.microsoft.com/office/powerpoint/2010/main" val="26597218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solidFill>
                  <a:srgbClr val="740074"/>
                </a:solidFill>
              </a:rPr>
              <a:t>Enrollment CRFs</a:t>
            </a:r>
            <a:endParaRPr lang="en-US" dirty="0">
              <a:solidFill>
                <a:srgbClr val="740074"/>
              </a:solidFill>
            </a:endParaRPr>
          </a:p>
        </p:txBody>
      </p:sp>
      <p:sp>
        <p:nvSpPr>
          <p:cNvPr id="3" name="Content Placeholder 2"/>
          <p:cNvSpPr>
            <a:spLocks noGrp="1"/>
          </p:cNvSpPr>
          <p:nvPr>
            <p:ph sz="half" idx="4294967295"/>
          </p:nvPr>
        </p:nvSpPr>
        <p:spPr>
          <a:xfrm>
            <a:off x="458788" y="1198753"/>
            <a:ext cx="4189428" cy="4968875"/>
          </a:xfrm>
        </p:spPr>
        <p:txBody>
          <a:bodyPr/>
          <a:lstStyle/>
          <a:p>
            <a:pPr eaLnBrk="1" hangingPunct="1">
              <a:buFont typeface="Arial" panose="020B0604020202020204" pitchFamily="34" charset="0"/>
              <a:buChar char="•"/>
            </a:pPr>
            <a:r>
              <a:rPr lang="en-US" altLang="en-US" sz="2400" dirty="0">
                <a:solidFill>
                  <a:srgbClr val="FF0000"/>
                </a:solidFill>
              </a:rPr>
              <a:t>Randomization</a:t>
            </a:r>
            <a:r>
              <a:rPr lang="en-US" altLang="en-US" sz="2400" dirty="0">
                <a:solidFill>
                  <a:schemeClr val="bg1">
                    <a:lumMod val="75000"/>
                  </a:schemeClr>
                </a:solidFill>
              </a:rPr>
              <a:t> </a:t>
            </a:r>
          </a:p>
          <a:p>
            <a:pPr eaLnBrk="1" hangingPunct="1">
              <a:buFont typeface="Arial" panose="020B0604020202020204" pitchFamily="34" charset="0"/>
              <a:buChar char="•"/>
            </a:pPr>
            <a:r>
              <a:rPr lang="en-US" altLang="en-US" sz="2400" dirty="0">
                <a:solidFill>
                  <a:srgbClr val="669900"/>
                </a:solidFill>
              </a:rPr>
              <a:t>Enrollment</a:t>
            </a:r>
          </a:p>
          <a:p>
            <a:pPr eaLnBrk="1" hangingPunct="1">
              <a:buFont typeface="Arial" panose="020B0604020202020204" pitchFamily="34" charset="0"/>
              <a:buChar char="•"/>
            </a:pPr>
            <a:r>
              <a:rPr lang="en-US" altLang="en-US" sz="2400" dirty="0">
                <a:solidFill>
                  <a:srgbClr val="669900"/>
                </a:solidFill>
              </a:rPr>
              <a:t>Baseline Medical History Log</a:t>
            </a:r>
          </a:p>
          <a:p>
            <a:pPr eaLnBrk="1" hangingPunct="1">
              <a:buFont typeface="Arial" panose="020B0604020202020204" pitchFamily="34" charset="0"/>
              <a:buChar char="•"/>
            </a:pPr>
            <a:r>
              <a:rPr lang="en-US" altLang="en-US" sz="2400" dirty="0">
                <a:solidFill>
                  <a:srgbClr val="669900"/>
                </a:solidFill>
              </a:rPr>
              <a:t>WSI Summary and Tracking </a:t>
            </a:r>
          </a:p>
          <a:p>
            <a:pPr marL="0" indent="0" eaLnBrk="1" hangingPunct="1">
              <a:buNone/>
            </a:pPr>
            <a:endParaRPr lang="en-US" altLang="en-US" sz="2400" dirty="0">
              <a:solidFill>
                <a:srgbClr val="669900"/>
              </a:solidFill>
            </a:endParaRPr>
          </a:p>
          <a:p>
            <a:pPr marL="0" indent="0" eaLnBrk="1" hangingPunct="1">
              <a:buNone/>
            </a:pPr>
            <a:r>
              <a:rPr lang="en-US" altLang="en-US" sz="2400" dirty="0">
                <a:solidFill>
                  <a:srgbClr val="669900"/>
                </a:solidFill>
                <a:hlinkClick r:id="rId4"/>
              </a:rPr>
              <a:t>www.imedidata.com</a:t>
            </a:r>
            <a:endParaRPr lang="en-US" altLang="en-US" sz="2400" dirty="0">
              <a:solidFill>
                <a:srgbClr val="669900"/>
              </a:solidFill>
            </a:endParaRPr>
          </a:p>
          <a:p>
            <a:pPr marL="0" indent="0" eaLnBrk="1" hangingPunct="1">
              <a:buNone/>
            </a:pPr>
            <a:endParaRPr lang="en-US" altLang="en-US" sz="2400" dirty="0">
              <a:solidFill>
                <a:srgbClr val="669900"/>
              </a:solidFill>
            </a:endParaRPr>
          </a:p>
        </p:txBody>
      </p:sp>
      <p:sp>
        <p:nvSpPr>
          <p:cNvPr id="4" name="Content Placeholder 3"/>
          <p:cNvSpPr>
            <a:spLocks noGrp="1"/>
          </p:cNvSpPr>
          <p:nvPr>
            <p:ph sz="half" idx="4294967295"/>
          </p:nvPr>
        </p:nvSpPr>
        <p:spPr>
          <a:xfrm>
            <a:off x="4648216" y="1198752"/>
            <a:ext cx="4035409" cy="4968875"/>
          </a:xfrm>
        </p:spPr>
        <p:txBody>
          <a:bodyPr/>
          <a:lstStyle/>
          <a:p>
            <a:pPr eaLnBrk="1" hangingPunct="1">
              <a:buFont typeface="Arial" panose="020B0604020202020204" pitchFamily="34" charset="0"/>
              <a:buChar char="•"/>
            </a:pPr>
            <a:r>
              <a:rPr lang="en-US" altLang="en-US" sz="2400" dirty="0"/>
              <a:t>Vital Signs</a:t>
            </a:r>
          </a:p>
          <a:p>
            <a:pPr eaLnBrk="1" hangingPunct="1">
              <a:buFont typeface="Arial" panose="020B0604020202020204" pitchFamily="34" charset="0"/>
              <a:buChar char="•"/>
            </a:pPr>
            <a:r>
              <a:rPr lang="en-US" altLang="en-US" sz="2400" dirty="0"/>
              <a:t>Physical Exam</a:t>
            </a:r>
          </a:p>
          <a:p>
            <a:pPr eaLnBrk="1" hangingPunct="1">
              <a:buFont typeface="Arial" panose="020B0604020202020204" pitchFamily="34" charset="0"/>
              <a:buChar char="•"/>
            </a:pPr>
            <a:r>
              <a:rPr lang="en-US" altLang="en-US" sz="2400" dirty="0"/>
              <a:t>Anorectal Exam</a:t>
            </a:r>
          </a:p>
          <a:p>
            <a:pPr eaLnBrk="1" hangingPunct="1">
              <a:buFont typeface="Arial" panose="020B0604020202020204" pitchFamily="34" charset="0"/>
              <a:buChar char="•"/>
            </a:pPr>
            <a:r>
              <a:rPr lang="en-US" altLang="en-US" sz="2400" dirty="0">
                <a:solidFill>
                  <a:schemeClr val="tx1"/>
                </a:solidFill>
              </a:rPr>
              <a:t>Pelvic Exam</a:t>
            </a:r>
          </a:p>
          <a:p>
            <a:pPr eaLnBrk="1" hangingPunct="1">
              <a:buFont typeface="Arial" panose="020B0604020202020204" pitchFamily="34" charset="0"/>
              <a:buChar char="•"/>
            </a:pPr>
            <a:r>
              <a:rPr lang="en-US" altLang="en-US" sz="2400" dirty="0"/>
              <a:t>Specimen Storage</a:t>
            </a:r>
          </a:p>
          <a:p>
            <a:pPr eaLnBrk="1" hangingPunct="1">
              <a:buFont typeface="Arial" panose="020B0604020202020204" pitchFamily="34" charset="0"/>
              <a:buChar char="•"/>
            </a:pPr>
            <a:r>
              <a:rPr lang="en-US" altLang="en-US" sz="2400" dirty="0">
                <a:solidFill>
                  <a:srgbClr val="FF0000"/>
                </a:solidFill>
              </a:rPr>
              <a:t>Anorectal Specimen Storage </a:t>
            </a:r>
            <a:r>
              <a:rPr lang="en-US" altLang="en-US" sz="2400" dirty="0" err="1">
                <a:solidFill>
                  <a:srgbClr val="FF0000"/>
                </a:solidFill>
              </a:rPr>
              <a:t>Enr</a:t>
            </a:r>
            <a:endParaRPr lang="en-US" altLang="en-US" sz="2400" dirty="0">
              <a:solidFill>
                <a:srgbClr val="FF0000"/>
              </a:solidFill>
            </a:endParaRPr>
          </a:p>
          <a:p>
            <a:pPr>
              <a:buFont typeface="Arial" panose="020B0604020202020204" pitchFamily="34" charset="0"/>
              <a:buChar char="•"/>
            </a:pPr>
            <a:r>
              <a:rPr lang="en-US" altLang="en-US" sz="2400" dirty="0"/>
              <a:t>HIV Test Results</a:t>
            </a:r>
          </a:p>
          <a:p>
            <a:pPr marL="0" indent="0" eaLnBrk="1" hangingPunct="1">
              <a:buNone/>
            </a:pPr>
            <a:endParaRPr lang="en-US" altLang="en-US" sz="2000" dirty="0"/>
          </a:p>
          <a:p>
            <a:endParaRPr lang="en-US" sz="2000" dirty="0"/>
          </a:p>
        </p:txBody>
      </p:sp>
      <p:pic>
        <p:nvPicPr>
          <p:cNvPr id="3074" name="Picture 2" descr="C:\Users\mapeda\AppData\Local\Microsoft\Windows\Temporary Internet Files\Content.IE5\YBM47SAN\computer_cartoon_character_waving_0521-1004-3015-4021_SMU[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216" y="5143500"/>
            <a:ext cx="1905000" cy="17145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805852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MTN-037 Training</a:t>
            </a:r>
          </a:p>
        </p:txBody>
      </p:sp>
      <p:sp>
        <p:nvSpPr>
          <p:cNvPr id="3" name="Subtitle 2"/>
          <p:cNvSpPr>
            <a:spLocks noGrp="1"/>
          </p:cNvSpPr>
          <p:nvPr>
            <p:ph type="subTitle" idx="1"/>
          </p:nvPr>
        </p:nvSpPr>
        <p:spPr/>
        <p:txBody>
          <a:bodyPr/>
          <a:lstStyle/>
          <a:p>
            <a:r>
              <a:rPr lang="en-US" dirty="0"/>
              <a:t>Julie Ngo</a:t>
            </a:r>
          </a:p>
          <a:p>
            <a:r>
              <a:rPr lang="en-US" dirty="0"/>
              <a:t>SCHARP</a:t>
            </a:r>
          </a:p>
          <a:p>
            <a:r>
              <a:rPr lang="en-US" dirty="0"/>
              <a:t>April 12, 2018</a:t>
            </a:r>
          </a:p>
        </p:txBody>
      </p:sp>
    </p:spTree>
    <p:extLst>
      <p:ext uri="{BB962C8B-B14F-4D97-AF65-F5344CB8AC3E}">
        <p14:creationId xmlns:p14="http://schemas.microsoft.com/office/powerpoint/2010/main" val="3163816399"/>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Randomization CRF</a:t>
            </a:r>
          </a:p>
        </p:txBody>
      </p:sp>
      <p:sp>
        <p:nvSpPr>
          <p:cNvPr id="3" name="Content Placeholder 2"/>
          <p:cNvSpPr>
            <a:spLocks noGrp="1"/>
          </p:cNvSpPr>
          <p:nvPr>
            <p:ph idx="4294967295"/>
          </p:nvPr>
        </p:nvSpPr>
        <p:spPr>
          <a:xfrm>
            <a:off x="454025" y="1174173"/>
            <a:ext cx="8229600" cy="4784725"/>
          </a:xfrm>
        </p:spPr>
        <p:txBody>
          <a:bodyPr/>
          <a:lstStyle/>
          <a:p>
            <a:pPr marL="457200" indent="-457200">
              <a:buFont typeface="Arial" panose="020B0604020202020204" pitchFamily="34" charset="0"/>
              <a:buChar char="•"/>
            </a:pPr>
            <a:r>
              <a:rPr lang="en-US" dirty="0"/>
              <a:t>The randomization CRF must be completed regardless if the participant screens out or enrolls.</a:t>
            </a:r>
          </a:p>
          <a:p>
            <a:pPr lvl="1"/>
            <a:r>
              <a:rPr lang="en-US" dirty="0"/>
              <a:t>Located in the Enrollment folder</a:t>
            </a:r>
          </a:p>
          <a:p>
            <a:pPr lvl="1"/>
            <a:r>
              <a:rPr lang="en-US" dirty="0"/>
              <a:t>“Is the participant ready to be randomized?”</a:t>
            </a:r>
          </a:p>
          <a:p>
            <a:pPr lvl="2"/>
            <a:r>
              <a:rPr lang="en-US" dirty="0"/>
              <a:t>If participant screen fails, select “No”</a:t>
            </a:r>
          </a:p>
          <a:p>
            <a:pPr lvl="2"/>
            <a:r>
              <a:rPr lang="en-US" dirty="0"/>
              <a:t>If enrolling, select “Yes”</a:t>
            </a:r>
          </a:p>
        </p:txBody>
      </p:sp>
      <p:pic>
        <p:nvPicPr>
          <p:cNvPr id="4" name="Picture 3"/>
          <p:cNvPicPr>
            <a:picLocks noChangeAspect="1"/>
          </p:cNvPicPr>
          <p:nvPr/>
        </p:nvPicPr>
        <p:blipFill>
          <a:blip r:embed="rId2"/>
          <a:stretch>
            <a:fillRect/>
          </a:stretch>
        </p:blipFill>
        <p:spPr>
          <a:xfrm>
            <a:off x="4842387" y="4098822"/>
            <a:ext cx="3962400" cy="2514600"/>
          </a:xfrm>
          <a:prstGeom prst="rect">
            <a:avLst/>
          </a:prstGeom>
        </p:spPr>
      </p:pic>
    </p:spTree>
    <p:extLst>
      <p:ext uri="{BB962C8B-B14F-4D97-AF65-F5344CB8AC3E}">
        <p14:creationId xmlns:p14="http://schemas.microsoft.com/office/powerpoint/2010/main" val="34926910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5"/>
          <p:cNvSpPr>
            <a:spLocks noGrp="1" noChangeArrowheads="1"/>
          </p:cNvSpPr>
          <p:nvPr>
            <p:ph type="title"/>
          </p:nvPr>
        </p:nvSpPr>
        <p:spPr/>
        <p:txBody>
          <a:bodyPr>
            <a:normAutofit/>
          </a:bodyPr>
          <a:lstStyle/>
          <a:p>
            <a:r>
              <a:rPr lang="en-US" sz="3600" b="1" dirty="0"/>
              <a:t>Clinical Management</a:t>
            </a:r>
          </a:p>
        </p:txBody>
      </p:sp>
      <p:sp>
        <p:nvSpPr>
          <p:cNvPr id="8" name="Content Placeholder 2"/>
          <p:cNvSpPr>
            <a:spLocks noGrp="1"/>
          </p:cNvSpPr>
          <p:nvPr>
            <p:ph type="body" sz="quarter" idx="12"/>
          </p:nvPr>
        </p:nvSpPr>
        <p:spPr>
          <a:prstGeom prst="rect">
            <a:avLst/>
          </a:prstGeom>
        </p:spPr>
        <p:txBody>
          <a:bodyPr>
            <a:normAutofit/>
          </a:bodyPr>
          <a:lstStyle/>
          <a:p>
            <a:pPr marL="457200" indent="-457200">
              <a:buFont typeface="Arial" panose="020B0604020202020204" pitchFamily="34" charset="0"/>
              <a:buChar char="•"/>
            </a:pPr>
            <a:r>
              <a:rPr lang="en-US" sz="2800" dirty="0"/>
              <a:t>Vital Signs</a:t>
            </a:r>
          </a:p>
          <a:p>
            <a:pPr marL="457200" indent="-457200">
              <a:buFont typeface="Arial" panose="020B0604020202020204" pitchFamily="34" charset="0"/>
              <a:buChar char="•"/>
            </a:pPr>
            <a:r>
              <a:rPr lang="en-US" sz="2800" dirty="0"/>
              <a:t>Physical Exam </a:t>
            </a:r>
          </a:p>
          <a:p>
            <a:pPr marL="457200" indent="-457200">
              <a:buFont typeface="Arial" panose="020B0604020202020204" pitchFamily="34" charset="0"/>
              <a:buChar char="•"/>
            </a:pPr>
            <a:r>
              <a:rPr lang="en-US" sz="2800" dirty="0"/>
              <a:t>Anorectal Exam</a:t>
            </a:r>
          </a:p>
          <a:p>
            <a:pPr marL="457200" indent="-457200">
              <a:buFont typeface="Arial" panose="020B0604020202020204" pitchFamily="34" charset="0"/>
              <a:buChar char="•"/>
            </a:pPr>
            <a:r>
              <a:rPr lang="en-US" sz="2800" dirty="0">
                <a:solidFill>
                  <a:schemeClr val="tx1"/>
                </a:solidFill>
              </a:rPr>
              <a:t>Pelvic Exam</a:t>
            </a:r>
            <a:endParaRPr lang="en-US" sz="2800" dirty="0">
              <a:solidFill>
                <a:schemeClr val="tx1"/>
              </a:solidFill>
              <a:latin typeface="Arial"/>
              <a:cs typeface="Arial"/>
            </a:endParaRPr>
          </a:p>
          <a:p>
            <a:pPr marL="457200" indent="-457200">
              <a:buFont typeface="Arial" panose="020B0604020202020204" pitchFamily="34" charset="0"/>
              <a:buChar char="•"/>
            </a:pPr>
            <a:r>
              <a:rPr lang="en-US" sz="2800" dirty="0"/>
              <a:t>Product Discontinuation </a:t>
            </a:r>
          </a:p>
          <a:p>
            <a:pPr marL="457200" indent="-457200">
              <a:buFont typeface="Arial" panose="020B0604020202020204" pitchFamily="34" charset="0"/>
              <a:buChar char="•"/>
            </a:pPr>
            <a:r>
              <a:rPr lang="en-US" dirty="0">
                <a:solidFill>
                  <a:srgbClr val="FF0000"/>
                </a:solidFill>
              </a:rPr>
              <a:t>Product Hold Summary</a:t>
            </a:r>
          </a:p>
          <a:p>
            <a:pPr marL="457200" indent="-457200">
              <a:buFont typeface="Arial" panose="020B0604020202020204" pitchFamily="34" charset="0"/>
              <a:buChar char="•"/>
            </a:pPr>
            <a:r>
              <a:rPr lang="en-US" sz="2800" dirty="0">
                <a:solidFill>
                  <a:srgbClr val="FF0000"/>
                </a:solidFill>
              </a:rPr>
              <a:t>Product Hold Log</a:t>
            </a:r>
          </a:p>
          <a:p>
            <a:pPr marL="457200" indent="-457200">
              <a:buFont typeface="Arial" panose="020B0604020202020204" pitchFamily="34" charset="0"/>
              <a:buChar char="•"/>
            </a:pPr>
            <a:r>
              <a:rPr lang="en-US" sz="2800" dirty="0"/>
              <a:t>Adverse Event Summary </a:t>
            </a:r>
          </a:p>
          <a:p>
            <a:pPr marL="457200" indent="-457200">
              <a:buFont typeface="Arial" panose="020B0604020202020204" pitchFamily="34" charset="0"/>
              <a:buChar char="•"/>
            </a:pPr>
            <a:r>
              <a:rPr lang="en-US" sz="2800" dirty="0">
                <a:solidFill>
                  <a:schemeClr val="tx1"/>
                </a:solidFill>
              </a:rPr>
              <a:t>Adverse Event Log </a:t>
            </a:r>
          </a:p>
          <a:p>
            <a:endParaRPr lang="en-US" altLang="en-US" sz="2800" dirty="0"/>
          </a:p>
          <a:p>
            <a:pPr marL="0" indent="0" eaLnBrk="1" hangingPunct="1">
              <a:spcBef>
                <a:spcPts val="600"/>
              </a:spcBef>
              <a:buSzPct val="85000"/>
              <a:buFont typeface="Arial" pitchFamily="34" charset="0"/>
              <a:buNone/>
              <a:defRPr/>
            </a:pPr>
            <a:endParaRPr lang="en-US" sz="1000" dirty="0">
              <a:ea typeface="ＭＳ Ｐゴシック" pitchFamily="34" charset="-128"/>
              <a:cs typeface="Arial" pitchFamily="34" charset="0"/>
            </a:endParaRPr>
          </a:p>
          <a:p>
            <a:pPr eaLnBrk="1" hangingPunct="1">
              <a:buSzPct val="85000"/>
              <a:buFont typeface="Wingdings" charset="2"/>
              <a:buChar char="§"/>
              <a:defRPr/>
            </a:pPr>
            <a:endParaRPr lang="en-US" sz="2400" dirty="0">
              <a:ea typeface="ＭＳ Ｐゴシック" pitchFamily="34" charset="-128"/>
            </a:endParaRPr>
          </a:p>
          <a:p>
            <a:pPr eaLnBrk="1" hangingPunct="1">
              <a:buSzPct val="85000"/>
              <a:buFont typeface="Wingdings" charset="2"/>
              <a:buNone/>
              <a:defRPr/>
            </a:pPr>
            <a:endParaRPr lang="en-US" sz="1000" dirty="0">
              <a:ea typeface="ＭＳ Ｐゴシック" pitchFamily="34" charset="-128"/>
            </a:endParaRPr>
          </a:p>
        </p:txBody>
      </p:sp>
      <p:pic>
        <p:nvPicPr>
          <p:cNvPr id="4" name="Picture 3"/>
          <p:cNvPicPr>
            <a:picLocks noChangeAspect="1"/>
          </p:cNvPicPr>
          <p:nvPr/>
        </p:nvPicPr>
        <p:blipFill>
          <a:blip r:embed="rId3"/>
          <a:stretch>
            <a:fillRect/>
          </a:stretch>
        </p:blipFill>
        <p:spPr>
          <a:xfrm>
            <a:off x="5978013" y="1261872"/>
            <a:ext cx="2705612" cy="1782521"/>
          </a:xfrm>
          <a:prstGeom prst="rect">
            <a:avLst/>
          </a:prstGeom>
        </p:spPr>
      </p:pic>
    </p:spTree>
    <p:custDataLst>
      <p:tags r:id="rId1"/>
    </p:custDataLst>
    <p:extLst>
      <p:ext uri="{BB962C8B-B14F-4D97-AF65-F5344CB8AC3E}">
        <p14:creationId xmlns:p14="http://schemas.microsoft.com/office/powerpoint/2010/main" val="2500844893"/>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normAutofit/>
          </a:bodyPr>
          <a:lstStyle/>
          <a:p>
            <a:pPr marL="0" indent="0"/>
            <a:r>
              <a:rPr lang="en-US" altLang="en-US" sz="3600" b="1" dirty="0">
                <a:solidFill>
                  <a:schemeClr val="tx1"/>
                </a:solidFill>
              </a:rPr>
              <a:t>Laboratory Related CRFs</a:t>
            </a:r>
            <a:endParaRPr lang="en-US" sz="4000" dirty="0">
              <a:solidFill>
                <a:schemeClr val="tx1"/>
              </a:solidFill>
            </a:endParaRPr>
          </a:p>
        </p:txBody>
      </p:sp>
      <p:sp>
        <p:nvSpPr>
          <p:cNvPr id="6" name="Content Placeholder 3"/>
          <p:cNvSpPr txBox="1">
            <a:spLocks/>
          </p:cNvSpPr>
          <p:nvPr/>
        </p:nvSpPr>
        <p:spPr>
          <a:xfrm>
            <a:off x="456406" y="1274618"/>
            <a:ext cx="8229600" cy="4953000"/>
          </a:xfrm>
          <a:prstGeom prst="rect">
            <a:avLst/>
          </a:prstGeom>
        </p:spPr>
        <p:txBody>
          <a:bodyPr>
            <a:noAutofit/>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buClr>
                <a:schemeClr val="bg1"/>
              </a:buClr>
            </a:pPr>
            <a:r>
              <a:rPr lang="en-US" sz="2600" dirty="0"/>
              <a:t>Specimen Storage</a:t>
            </a:r>
          </a:p>
          <a:p>
            <a:pPr eaLnBrk="1" hangingPunct="1">
              <a:buClr>
                <a:schemeClr val="bg1"/>
              </a:buClr>
            </a:pPr>
            <a:r>
              <a:rPr lang="en-US" sz="2600" dirty="0">
                <a:solidFill>
                  <a:srgbClr val="FF0000"/>
                </a:solidFill>
              </a:rPr>
              <a:t>Anorectal Specimen Storage </a:t>
            </a:r>
            <a:r>
              <a:rPr lang="en-US" sz="2600" dirty="0" err="1">
                <a:solidFill>
                  <a:srgbClr val="FF0000"/>
                </a:solidFill>
              </a:rPr>
              <a:t>Enr</a:t>
            </a:r>
            <a:r>
              <a:rPr lang="en-US" sz="2600" dirty="0">
                <a:solidFill>
                  <a:srgbClr val="FF0000"/>
                </a:solidFill>
              </a:rPr>
              <a:t> </a:t>
            </a:r>
          </a:p>
          <a:p>
            <a:pPr eaLnBrk="1" hangingPunct="1">
              <a:buClr>
                <a:schemeClr val="bg1"/>
              </a:buClr>
            </a:pPr>
            <a:r>
              <a:rPr lang="en-US" sz="2600" dirty="0">
                <a:solidFill>
                  <a:srgbClr val="FF0000"/>
                </a:solidFill>
              </a:rPr>
              <a:t>Anorectal Specimen Storage</a:t>
            </a:r>
          </a:p>
          <a:p>
            <a:pPr eaLnBrk="1" hangingPunct="1">
              <a:buClr>
                <a:schemeClr val="bg1"/>
              </a:buClr>
            </a:pPr>
            <a:r>
              <a:rPr lang="en-US" sz="2600" dirty="0">
                <a:solidFill>
                  <a:srgbClr val="FF0000"/>
                </a:solidFill>
                <a:latin typeface="Arial"/>
                <a:cs typeface="Arial"/>
              </a:rPr>
              <a:t>Pelvic Specimen Storage</a:t>
            </a:r>
          </a:p>
          <a:p>
            <a:pPr eaLnBrk="1" hangingPunct="1">
              <a:buClr>
                <a:schemeClr val="bg1"/>
              </a:buClr>
            </a:pPr>
            <a:r>
              <a:rPr lang="en-US" sz="2600" dirty="0"/>
              <a:t>Local Laboratory Results</a:t>
            </a:r>
          </a:p>
          <a:p>
            <a:pPr eaLnBrk="1" hangingPunct="1">
              <a:buClr>
                <a:schemeClr val="bg1"/>
              </a:buClr>
            </a:pPr>
            <a:r>
              <a:rPr lang="en-US" sz="2600" dirty="0"/>
              <a:t>Hematology </a:t>
            </a:r>
          </a:p>
          <a:p>
            <a:pPr eaLnBrk="1" hangingPunct="1">
              <a:buClr>
                <a:schemeClr val="bg1"/>
              </a:buClr>
            </a:pPr>
            <a:r>
              <a:rPr lang="en-US" altLang="en-US" sz="2600" dirty="0"/>
              <a:t>STI Test Results</a:t>
            </a:r>
          </a:p>
          <a:p>
            <a:pPr eaLnBrk="1" hangingPunct="1">
              <a:buClr>
                <a:schemeClr val="bg1"/>
              </a:buClr>
            </a:pPr>
            <a:r>
              <a:rPr lang="en-US" altLang="en-US" sz="2600" dirty="0"/>
              <a:t>HIV Test Results </a:t>
            </a:r>
          </a:p>
          <a:p>
            <a:pPr eaLnBrk="1" hangingPunct="1">
              <a:buClr>
                <a:schemeClr val="bg1"/>
              </a:buClr>
            </a:pPr>
            <a:r>
              <a:rPr lang="en-US" sz="2600" dirty="0"/>
              <a:t>HIV Confirmatory Results</a:t>
            </a:r>
          </a:p>
        </p:txBody>
      </p:sp>
      <p:pic>
        <p:nvPicPr>
          <p:cNvPr id="4" name="Picture 3"/>
          <p:cNvPicPr>
            <a:picLocks noChangeAspect="1"/>
          </p:cNvPicPr>
          <p:nvPr/>
        </p:nvPicPr>
        <p:blipFill>
          <a:blip r:embed="rId3"/>
          <a:stretch>
            <a:fillRect/>
          </a:stretch>
        </p:blipFill>
        <p:spPr>
          <a:xfrm>
            <a:off x="6728197" y="4601496"/>
            <a:ext cx="1857105" cy="1808827"/>
          </a:xfrm>
          <a:prstGeom prst="rect">
            <a:avLst/>
          </a:prstGeom>
        </p:spPr>
      </p:pic>
    </p:spTree>
    <p:extLst>
      <p:ext uri="{BB962C8B-B14F-4D97-AF65-F5344CB8AC3E}">
        <p14:creationId xmlns:p14="http://schemas.microsoft.com/office/powerpoint/2010/main" val="5055410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Anorectal Specimen Storage </a:t>
            </a:r>
            <a:r>
              <a:rPr lang="en-US" dirty="0" err="1"/>
              <a:t>Enr</a:t>
            </a:r>
            <a:r>
              <a:rPr lang="en-US" dirty="0"/>
              <a:t> Form</a:t>
            </a:r>
          </a:p>
        </p:txBody>
      </p:sp>
      <p:pic>
        <p:nvPicPr>
          <p:cNvPr id="6" name="Picture 5"/>
          <p:cNvPicPr>
            <a:picLocks noChangeAspect="1"/>
          </p:cNvPicPr>
          <p:nvPr/>
        </p:nvPicPr>
        <p:blipFill>
          <a:blip r:embed="rId2"/>
          <a:stretch>
            <a:fillRect/>
          </a:stretch>
        </p:blipFill>
        <p:spPr>
          <a:xfrm>
            <a:off x="80849" y="1724026"/>
            <a:ext cx="8980714" cy="2977980"/>
          </a:xfrm>
          <a:prstGeom prst="rect">
            <a:avLst/>
          </a:prstGeom>
        </p:spPr>
      </p:pic>
    </p:spTree>
    <p:extLst>
      <p:ext uri="{BB962C8B-B14F-4D97-AF65-F5344CB8AC3E}">
        <p14:creationId xmlns:p14="http://schemas.microsoft.com/office/powerpoint/2010/main" val="10764355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Anorectal Specimen Storage Form</a:t>
            </a:r>
          </a:p>
        </p:txBody>
      </p:sp>
      <p:pic>
        <p:nvPicPr>
          <p:cNvPr id="6" name="Picture 5"/>
          <p:cNvPicPr>
            <a:picLocks noChangeAspect="1"/>
          </p:cNvPicPr>
          <p:nvPr/>
        </p:nvPicPr>
        <p:blipFill>
          <a:blip r:embed="rId2"/>
          <a:stretch>
            <a:fillRect/>
          </a:stretch>
        </p:blipFill>
        <p:spPr>
          <a:xfrm>
            <a:off x="170090" y="1526042"/>
            <a:ext cx="8807450" cy="3625250"/>
          </a:xfrm>
          <a:prstGeom prst="rect">
            <a:avLst/>
          </a:prstGeom>
        </p:spPr>
      </p:pic>
    </p:spTree>
    <p:extLst>
      <p:ext uri="{BB962C8B-B14F-4D97-AF65-F5344CB8AC3E}">
        <p14:creationId xmlns:p14="http://schemas.microsoft.com/office/powerpoint/2010/main" val="17158970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solidFill>
                  <a:schemeClr val="tx1"/>
                </a:solidFill>
              </a:rPr>
              <a:t>Follow-up Visits – Key CRFs</a:t>
            </a:r>
            <a:br>
              <a:rPr lang="en-US" sz="3600" dirty="0">
                <a:solidFill>
                  <a:schemeClr val="tx1"/>
                </a:solidFill>
              </a:rPr>
            </a:br>
            <a:br>
              <a:rPr lang="en-US" sz="3600" dirty="0">
                <a:solidFill>
                  <a:schemeClr val="tx1"/>
                </a:solidFill>
              </a:rPr>
            </a:br>
            <a:r>
              <a:rPr lang="en-US" sz="3600" dirty="0">
                <a:solidFill>
                  <a:schemeClr val="tx1"/>
                </a:solidFill>
              </a:rPr>
              <a:t>Follow-up Visits – Key CRFs</a:t>
            </a:r>
          </a:p>
        </p:txBody>
      </p:sp>
      <p:sp>
        <p:nvSpPr>
          <p:cNvPr id="5" name="TextBox 4"/>
          <p:cNvSpPr txBox="1"/>
          <p:nvPr/>
        </p:nvSpPr>
        <p:spPr>
          <a:xfrm>
            <a:off x="458788" y="1207006"/>
            <a:ext cx="8294002" cy="3693319"/>
          </a:xfrm>
          <a:prstGeom prst="rect">
            <a:avLst/>
          </a:prstGeom>
          <a:noFill/>
        </p:spPr>
        <p:txBody>
          <a:bodyPr wrap="square" rtlCol="0">
            <a:spAutoFit/>
          </a:bodyPr>
          <a:lstStyle/>
          <a:p>
            <a:pPr marL="342900" indent="-342900">
              <a:buClr>
                <a:schemeClr val="bg1"/>
              </a:buClr>
              <a:buFont typeface="Arial" panose="020B0604020202020204" pitchFamily="34" charset="0"/>
              <a:buChar char="•"/>
            </a:pPr>
            <a:r>
              <a:rPr lang="en-US" sz="2600" dirty="0">
                <a:latin typeface="+mn-lt"/>
              </a:rPr>
              <a:t>Follow-up Visit Summary, including Follow-up Visit Yes/No</a:t>
            </a:r>
          </a:p>
          <a:p>
            <a:pPr marL="342900" indent="-342900">
              <a:buClr>
                <a:schemeClr val="bg1"/>
              </a:buClr>
              <a:buFont typeface="Arial" panose="020B0604020202020204" pitchFamily="34" charset="0"/>
              <a:buChar char="•"/>
            </a:pPr>
            <a:r>
              <a:rPr lang="en-US" sz="2600" dirty="0">
                <a:latin typeface="+mn-lt"/>
              </a:rPr>
              <a:t>Additional Study Procedures </a:t>
            </a:r>
          </a:p>
          <a:p>
            <a:pPr marL="342900" indent="-342900">
              <a:buClr>
                <a:schemeClr val="bg1"/>
              </a:buClr>
              <a:buFont typeface="Arial" panose="020B0604020202020204" pitchFamily="34" charset="0"/>
              <a:buChar char="•"/>
            </a:pPr>
            <a:r>
              <a:rPr lang="en-US" sz="2600" dirty="0">
                <a:solidFill>
                  <a:srgbClr val="FF0000"/>
                </a:solidFill>
                <a:latin typeface="+mn-lt"/>
              </a:rPr>
              <a:t>Dose Administration</a:t>
            </a:r>
          </a:p>
          <a:p>
            <a:pPr marL="342900" indent="-342900">
              <a:buClr>
                <a:schemeClr val="bg1"/>
              </a:buClr>
              <a:buFont typeface="Arial" panose="020B0604020202020204" pitchFamily="34" charset="0"/>
              <a:buChar char="•"/>
            </a:pPr>
            <a:r>
              <a:rPr lang="en-US" sz="2600" dirty="0">
                <a:solidFill>
                  <a:srgbClr val="FF0000"/>
                </a:solidFill>
                <a:latin typeface="+mn-lt"/>
              </a:rPr>
              <a:t>Pharmacy Dispensation</a:t>
            </a:r>
          </a:p>
          <a:p>
            <a:pPr marL="342900" indent="-342900">
              <a:buClr>
                <a:schemeClr val="bg1"/>
              </a:buClr>
              <a:buFont typeface="Arial" panose="020B0604020202020204" pitchFamily="34" charset="0"/>
              <a:buChar char="•"/>
            </a:pPr>
            <a:r>
              <a:rPr lang="en-US" sz="2600" dirty="0">
                <a:latin typeface="+mn-lt"/>
              </a:rPr>
              <a:t>Protocol Deviations Log</a:t>
            </a:r>
          </a:p>
          <a:p>
            <a:pPr marL="342900" indent="-342900">
              <a:buClr>
                <a:schemeClr val="bg1"/>
              </a:buClr>
              <a:buFont typeface="Arial" panose="020B0604020202020204" pitchFamily="34" charset="0"/>
              <a:buChar char="•"/>
            </a:pPr>
            <a:r>
              <a:rPr lang="en-US" sz="2600" dirty="0">
                <a:latin typeface="+mn-lt"/>
              </a:rPr>
              <a:t>Product Discontinuation </a:t>
            </a:r>
          </a:p>
          <a:p>
            <a:pPr marL="342900" indent="-342900">
              <a:buClr>
                <a:schemeClr val="bg1"/>
              </a:buClr>
              <a:buFont typeface="Arial" panose="020B0604020202020204" pitchFamily="34" charset="0"/>
              <a:buChar char="•"/>
            </a:pPr>
            <a:r>
              <a:rPr lang="en-US" sz="2600" dirty="0">
                <a:latin typeface="+mn-lt"/>
              </a:rPr>
              <a:t>Study Discontinuation </a:t>
            </a:r>
          </a:p>
          <a:p>
            <a:pPr marL="342900" indent="-342900">
              <a:buClr>
                <a:schemeClr val="bg1"/>
              </a:buClr>
              <a:buFont typeface="Arial" panose="020B0604020202020204" pitchFamily="34" charset="0"/>
              <a:buChar char="•"/>
            </a:pPr>
            <a:r>
              <a:rPr lang="en-US" sz="2600" dirty="0">
                <a:latin typeface="+mn-lt"/>
              </a:rPr>
              <a:t>Participant Replacement</a:t>
            </a:r>
          </a:p>
        </p:txBody>
      </p:sp>
      <p:pic>
        <p:nvPicPr>
          <p:cNvPr id="6147" name="Picture 3" descr="C:\Users\mapeda\AppData\Local\Microsoft\Windows\Temporary Internet Files\Content.IE5\EE1LJHYO\profissao099[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143065" y="4900325"/>
            <a:ext cx="1609725" cy="1609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83496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Dose Administration</a:t>
            </a:r>
          </a:p>
        </p:txBody>
      </p:sp>
      <p:sp>
        <p:nvSpPr>
          <p:cNvPr id="3" name="Text Placeholder 2"/>
          <p:cNvSpPr>
            <a:spLocks noGrp="1"/>
          </p:cNvSpPr>
          <p:nvPr>
            <p:ph type="body" sz="quarter" idx="12"/>
          </p:nvPr>
        </p:nvSpPr>
        <p:spPr>
          <a:xfrm>
            <a:off x="458787" y="1261872"/>
            <a:ext cx="8224838" cy="1061780"/>
          </a:xfrm>
        </p:spPr>
        <p:txBody>
          <a:bodyPr/>
          <a:lstStyle/>
          <a:p>
            <a:pPr marL="457200" indent="-457200">
              <a:buFont typeface="Arial" panose="020B0604020202020204" pitchFamily="34" charset="0"/>
              <a:buChar char="•"/>
            </a:pPr>
            <a:r>
              <a:rPr lang="en-US" dirty="0"/>
              <a:t>Form appears in visit folders 3, 5, and 7</a:t>
            </a:r>
          </a:p>
          <a:p>
            <a:endParaRPr lang="en-US" dirty="0"/>
          </a:p>
        </p:txBody>
      </p:sp>
      <p:pic>
        <p:nvPicPr>
          <p:cNvPr id="4" name="Picture 3"/>
          <p:cNvPicPr>
            <a:picLocks noChangeAspect="1"/>
          </p:cNvPicPr>
          <p:nvPr/>
        </p:nvPicPr>
        <p:blipFill>
          <a:blip r:embed="rId2"/>
          <a:stretch>
            <a:fillRect/>
          </a:stretch>
        </p:blipFill>
        <p:spPr>
          <a:xfrm>
            <a:off x="166897" y="2667616"/>
            <a:ext cx="8808617" cy="2050557"/>
          </a:xfrm>
          <a:prstGeom prst="rect">
            <a:avLst/>
          </a:prstGeom>
        </p:spPr>
      </p:pic>
    </p:spTree>
    <p:extLst>
      <p:ext uri="{BB962C8B-B14F-4D97-AF65-F5344CB8AC3E}">
        <p14:creationId xmlns:p14="http://schemas.microsoft.com/office/powerpoint/2010/main" val="23999461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Case Report Forms</a:t>
            </a:r>
            <a:endParaRPr lang="en-US" dirty="0">
              <a:effectLst/>
              <a:latin typeface="Calibri" pitchFamily="34" charset="0"/>
              <a:cs typeface="Arial" pitchFamily="34" charset="0"/>
            </a:endParaRPr>
          </a:p>
        </p:txBody>
      </p:sp>
      <p:sp>
        <p:nvSpPr>
          <p:cNvPr id="6" name="Content Placeholder 5"/>
          <p:cNvSpPr>
            <a:spLocks noGrp="1"/>
          </p:cNvSpPr>
          <p:nvPr>
            <p:ph type="body" sz="quarter" idx="12"/>
          </p:nvPr>
        </p:nvSpPr>
        <p:spPr>
          <a:xfrm>
            <a:off x="458787" y="1261872"/>
            <a:ext cx="8224838" cy="4846320"/>
          </a:xfrm>
          <a:ln w="28575">
            <a:noFill/>
          </a:ln>
        </p:spPr>
        <p:txBody>
          <a:bodyPr>
            <a:normAutofit/>
          </a:bodyPr>
          <a:lstStyle/>
          <a:p>
            <a:pPr marL="457200" indent="-457200">
              <a:buFont typeface="Arial" panose="020B0604020202020204" pitchFamily="34" charset="0"/>
              <a:buChar char="•"/>
            </a:pPr>
            <a:r>
              <a:rPr lang="en-US" sz="2800" dirty="0">
                <a:latin typeface="Calibri" pitchFamily="34" charset="0"/>
              </a:rPr>
              <a:t>eCRF Rave output available as single PDF on MTN-037 ATLAS webpage</a:t>
            </a:r>
          </a:p>
          <a:p>
            <a:pPr marL="1036638" lvl="1" indent="-457200">
              <a:buFont typeface="Arial" panose="020B0604020202020204" pitchFamily="34" charset="0"/>
              <a:buChar char="•"/>
            </a:pPr>
            <a:r>
              <a:rPr lang="en-US" sz="2200" dirty="0">
                <a:latin typeface="Calibri" pitchFamily="34" charset="0"/>
                <a:hlinkClick r:id="rId3"/>
              </a:rPr>
              <a:t>https://atlas.scharp.org/cpas/project/MTN/037/begin.view</a:t>
            </a:r>
            <a:endParaRPr lang="en-US" sz="2200" dirty="0">
              <a:latin typeface="Calibri" pitchFamily="34" charset="0"/>
            </a:endParaRPr>
          </a:p>
          <a:p>
            <a:pPr marL="1036638" lvl="1" indent="-457200">
              <a:buFont typeface="Arial" panose="020B0604020202020204" pitchFamily="34" charset="0"/>
              <a:buChar char="•"/>
            </a:pPr>
            <a:r>
              <a:rPr lang="en-US" sz="2200" dirty="0">
                <a:latin typeface="Calibri" pitchFamily="34" charset="0"/>
              </a:rPr>
              <a:t>To be used as back-up (contingency) in event database cannot be accessed (e.g. temporary internet or power outage) </a:t>
            </a:r>
          </a:p>
          <a:p>
            <a:pPr lvl="1"/>
            <a:endParaRPr lang="en-US" sz="2500" dirty="0">
              <a:latin typeface="Calibri" pitchFamily="34" charset="0"/>
            </a:endParaRPr>
          </a:p>
          <a:p>
            <a:pPr marL="457200" indent="-457200">
              <a:buFont typeface="Arial" panose="020B0604020202020204" pitchFamily="34" charset="0"/>
              <a:buChar char="•"/>
            </a:pPr>
            <a:r>
              <a:rPr lang="en-US" sz="2700" dirty="0">
                <a:latin typeface="Calibri" pitchFamily="34" charset="0"/>
              </a:rPr>
              <a:t>Vision = EDC! (NO paper CRFs) </a:t>
            </a:r>
          </a:p>
        </p:txBody>
      </p:sp>
      <p:pic>
        <p:nvPicPr>
          <p:cNvPr id="4" name="Picture 2" descr="C:\Users\mapeda\AppData\Local\Microsoft\Windows\Temporary Internet Files\Content.IE5\O16TAF9N\imatge_cursos_informatica[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9975" y="4357946"/>
            <a:ext cx="2209800" cy="1651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51560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678730" y="1150070"/>
            <a:ext cx="7772400" cy="1371600"/>
          </a:xfrm>
        </p:spPr>
        <p:txBody>
          <a:bodyPr/>
          <a:lstStyle/>
          <a:p>
            <a:pPr algn="ctr"/>
            <a:r>
              <a:rPr lang="en-US" dirty="0"/>
              <a:t>MTN-037</a:t>
            </a:r>
            <a:br>
              <a:rPr lang="en-US" dirty="0"/>
            </a:br>
            <a:r>
              <a:rPr lang="en-US" dirty="0"/>
              <a:t>Reports and Other Resources</a:t>
            </a:r>
          </a:p>
        </p:txBody>
      </p:sp>
    </p:spTree>
    <p:extLst>
      <p:ext uri="{BB962C8B-B14F-4D97-AF65-F5344CB8AC3E}">
        <p14:creationId xmlns:p14="http://schemas.microsoft.com/office/powerpoint/2010/main" val="37648519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r>
              <a:rPr lang="en-US" altLang="en-US" dirty="0">
                <a:ea typeface="ヒラギノ角ゴ Pro W3" charset="-128"/>
              </a:rPr>
              <a:t>MTN-037 Routine Study Reports</a:t>
            </a:r>
          </a:p>
        </p:txBody>
      </p:sp>
      <p:sp>
        <p:nvSpPr>
          <p:cNvPr id="18" name="TextBox 17"/>
          <p:cNvSpPr txBox="1"/>
          <p:nvPr/>
        </p:nvSpPr>
        <p:spPr>
          <a:xfrm>
            <a:off x="458788" y="1261872"/>
            <a:ext cx="4316819" cy="3170099"/>
          </a:xfrm>
          <a:prstGeom prst="rect">
            <a:avLst/>
          </a:prstGeom>
          <a:noFill/>
        </p:spPr>
        <p:txBody>
          <a:bodyPr wrap="square">
            <a:spAutoFit/>
          </a:bodyPr>
          <a:lstStyle/>
          <a:p>
            <a:pPr>
              <a:defRPr/>
            </a:pPr>
            <a:r>
              <a:rPr lang="en-US" sz="2800" dirty="0"/>
              <a:t>Rave reports</a:t>
            </a:r>
          </a:p>
          <a:p>
            <a:pPr marL="800100" lvl="1" indent="-342900">
              <a:buFont typeface="Arial" panose="020B0604020202020204" pitchFamily="34" charset="0"/>
              <a:buChar char="•"/>
              <a:defRPr/>
            </a:pPr>
            <a:r>
              <a:rPr lang="en-US" sz="2000" dirty="0"/>
              <a:t>Query Detail </a:t>
            </a:r>
          </a:p>
          <a:p>
            <a:pPr marL="800100" lvl="1" indent="-342900">
              <a:buFont typeface="Arial" panose="020B0604020202020204" pitchFamily="34" charset="0"/>
              <a:buChar char="•"/>
              <a:defRPr/>
            </a:pPr>
            <a:r>
              <a:rPr lang="en-US" sz="2000" dirty="0"/>
              <a:t>Query Summary</a:t>
            </a:r>
          </a:p>
          <a:p>
            <a:pPr marL="800100" lvl="1" indent="-342900">
              <a:buFont typeface="Arial" panose="020B0604020202020204" pitchFamily="34" charset="0"/>
              <a:buChar char="•"/>
              <a:defRPr/>
            </a:pPr>
            <a:r>
              <a:rPr lang="en-US" sz="2000" dirty="0"/>
              <a:t>Page Status Comprehensive</a:t>
            </a:r>
          </a:p>
          <a:p>
            <a:pPr marL="800100" lvl="1" indent="-342900">
              <a:buFont typeface="Arial" panose="020B0604020202020204" pitchFamily="34" charset="0"/>
              <a:buChar char="•"/>
              <a:defRPr/>
            </a:pPr>
            <a:r>
              <a:rPr lang="en-US" sz="2000" dirty="0"/>
              <a:t>Productivity </a:t>
            </a:r>
          </a:p>
          <a:p>
            <a:pPr lvl="1">
              <a:defRPr/>
            </a:pPr>
            <a:endParaRPr lang="en-US" sz="2400" dirty="0"/>
          </a:p>
          <a:p>
            <a:r>
              <a:rPr lang="en-US" sz="2800" dirty="0">
                <a:cs typeface="Arial" panose="020B0604020202020204" pitchFamily="34" charset="0"/>
              </a:rPr>
              <a:t>Emailed Report</a:t>
            </a:r>
          </a:p>
          <a:p>
            <a:pPr marL="800100" lvl="1" indent="-342900">
              <a:buFont typeface="Arial" panose="020B0604020202020204" pitchFamily="34" charset="0"/>
              <a:buChar char="•"/>
            </a:pPr>
            <a:r>
              <a:rPr lang="en-US" sz="2000" dirty="0">
                <a:cs typeface="Arial" panose="020B0604020202020204" pitchFamily="34" charset="0"/>
              </a:rPr>
              <a:t>LDMS Specimen Monitoring </a:t>
            </a:r>
          </a:p>
          <a:p>
            <a:pPr lvl="1">
              <a:defRPr/>
            </a:pPr>
            <a:endParaRPr lang="en-US" sz="2000" dirty="0">
              <a:latin typeface="+mn-lt"/>
            </a:endParaRPr>
          </a:p>
        </p:txBody>
      </p:sp>
      <p:sp>
        <p:nvSpPr>
          <p:cNvPr id="3" name="TextBox 2"/>
          <p:cNvSpPr txBox="1"/>
          <p:nvPr/>
        </p:nvSpPr>
        <p:spPr>
          <a:xfrm>
            <a:off x="4775607" y="1261872"/>
            <a:ext cx="4090387" cy="3970318"/>
          </a:xfrm>
          <a:prstGeom prst="rect">
            <a:avLst/>
          </a:prstGeom>
          <a:noFill/>
        </p:spPr>
        <p:txBody>
          <a:bodyPr wrap="square" rtlCol="0">
            <a:spAutoFit/>
          </a:bodyPr>
          <a:lstStyle/>
          <a:p>
            <a:pPr>
              <a:defRPr/>
            </a:pPr>
            <a:r>
              <a:rPr lang="en-US" sz="2800" dirty="0">
                <a:cs typeface="Arial" panose="020B0604020202020204" pitchFamily="34" charset="0"/>
              </a:rPr>
              <a:t>ATLAS Reports</a:t>
            </a:r>
            <a:endParaRPr lang="en-US" sz="2000" dirty="0">
              <a:cs typeface="Arial" panose="020B0604020202020204" pitchFamily="34" charset="0"/>
            </a:endParaRPr>
          </a:p>
          <a:p>
            <a:pPr marL="800100" lvl="1" indent="-342900">
              <a:buFont typeface="Arial" panose="020B0604020202020204" pitchFamily="34" charset="0"/>
              <a:buChar char="•"/>
              <a:defRPr/>
            </a:pPr>
            <a:r>
              <a:rPr lang="en-US" sz="2000" dirty="0">
                <a:cs typeface="Arial" panose="020B0604020202020204" pitchFamily="34" charset="0"/>
              </a:rPr>
              <a:t>Screen Out   </a:t>
            </a:r>
          </a:p>
          <a:p>
            <a:pPr marL="800100" lvl="1" indent="-342900">
              <a:buFont typeface="Arial" panose="020B0604020202020204" pitchFamily="34" charset="0"/>
              <a:buChar char="•"/>
              <a:defRPr/>
            </a:pPr>
            <a:r>
              <a:rPr lang="en-US" sz="2000" dirty="0">
                <a:cs typeface="Arial" panose="020B0604020202020204" pitchFamily="34" charset="0"/>
              </a:rPr>
              <a:t>Enrollment</a:t>
            </a:r>
          </a:p>
          <a:p>
            <a:pPr marL="800100" lvl="1" indent="-342900">
              <a:buFont typeface="Arial" panose="020B0604020202020204" pitchFamily="34" charset="0"/>
              <a:buChar char="•"/>
              <a:defRPr/>
            </a:pPr>
            <a:r>
              <a:rPr lang="en-US" sz="2000" dirty="0">
                <a:cs typeface="Arial" panose="020B0604020202020204" pitchFamily="34" charset="0"/>
              </a:rPr>
              <a:t>Retention </a:t>
            </a:r>
          </a:p>
          <a:p>
            <a:pPr marL="800100" lvl="1" indent="-342900">
              <a:buFont typeface="Arial" panose="020B0604020202020204" pitchFamily="34" charset="0"/>
              <a:buChar char="•"/>
              <a:defRPr/>
            </a:pPr>
            <a:r>
              <a:rPr lang="en-US" sz="2000" dirty="0">
                <a:cs typeface="Arial" panose="020B0604020202020204" pitchFamily="34" charset="0"/>
              </a:rPr>
              <a:t>Visit Adherence (Procedures Completion)</a:t>
            </a:r>
          </a:p>
          <a:p>
            <a:pPr marL="800100" lvl="1" indent="-342900">
              <a:buFont typeface="Arial" panose="020B0604020202020204" pitchFamily="34" charset="0"/>
              <a:buChar char="•"/>
              <a:defRPr/>
            </a:pPr>
            <a:r>
              <a:rPr lang="en-US" sz="2000" dirty="0">
                <a:cs typeface="Arial" panose="020B0604020202020204" pitchFamily="34" charset="0"/>
              </a:rPr>
              <a:t>Missed Visit Summary Report</a:t>
            </a:r>
          </a:p>
          <a:p>
            <a:pPr marL="800100" lvl="1" indent="-342900">
              <a:buFont typeface="Arial" panose="020B0604020202020204" pitchFamily="34" charset="0"/>
              <a:buChar char="•"/>
              <a:defRPr/>
            </a:pPr>
            <a:r>
              <a:rPr lang="en-US" sz="2000" dirty="0">
                <a:cs typeface="Arial" panose="020B0604020202020204" pitchFamily="34" charset="0"/>
              </a:rPr>
              <a:t>Missed Visit Site Listings</a:t>
            </a:r>
          </a:p>
          <a:p>
            <a:pPr marL="800100" lvl="1" indent="-342900">
              <a:buFont typeface="Arial" panose="020B0604020202020204" pitchFamily="34" charset="0"/>
              <a:buChar char="•"/>
              <a:defRPr/>
            </a:pPr>
            <a:r>
              <a:rPr lang="en-US" sz="2000" dirty="0">
                <a:cs typeface="Arial" panose="020B0604020202020204" pitchFamily="34" charset="0"/>
              </a:rPr>
              <a:t>Data Management Quality (DMQ) Report</a:t>
            </a:r>
          </a:p>
          <a:p>
            <a:pPr marL="800100" lvl="1" indent="-342900">
              <a:buFont typeface="Arial" panose="020B0604020202020204" pitchFamily="34" charset="0"/>
              <a:buChar char="•"/>
              <a:defRPr/>
            </a:pPr>
            <a:r>
              <a:rPr lang="en-US" sz="2000" dirty="0">
                <a:cs typeface="Arial" panose="020B0604020202020204" pitchFamily="34" charset="0"/>
              </a:rPr>
              <a:t>Data Summary Report </a:t>
            </a:r>
          </a:p>
          <a:p>
            <a:endParaRPr lang="en-US" dirty="0"/>
          </a:p>
        </p:txBody>
      </p:sp>
    </p:spTree>
    <p:extLst>
      <p:ext uri="{BB962C8B-B14F-4D97-AF65-F5344CB8AC3E}">
        <p14:creationId xmlns:p14="http://schemas.microsoft.com/office/powerpoint/2010/main" val="951552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Presentation Overview</a:t>
            </a:r>
          </a:p>
        </p:txBody>
      </p:sp>
      <p:sp>
        <p:nvSpPr>
          <p:cNvPr id="7" name="Text Placeholder 6"/>
          <p:cNvSpPr>
            <a:spLocks noGrp="1"/>
          </p:cNvSpPr>
          <p:nvPr>
            <p:ph type="body" sz="quarter" idx="12"/>
          </p:nvPr>
        </p:nvSpPr>
        <p:spPr>
          <a:xfrm>
            <a:off x="458787" y="1261872"/>
            <a:ext cx="8224838" cy="4846320"/>
          </a:xfrm>
        </p:spPr>
        <p:txBody>
          <a:bodyPr/>
          <a:lstStyle/>
          <a:p>
            <a:pPr marL="457200" indent="-457200">
              <a:lnSpc>
                <a:spcPct val="100000"/>
              </a:lnSpc>
              <a:buFont typeface="Arial" panose="020B0604020202020204" pitchFamily="34" charset="0"/>
              <a:buChar char="•"/>
            </a:pPr>
            <a:r>
              <a:rPr lang="en-US" dirty="0"/>
              <a:t>Key differences from previous studies</a:t>
            </a:r>
          </a:p>
          <a:p>
            <a:pPr marL="457200" indent="-457200">
              <a:lnSpc>
                <a:spcPct val="100000"/>
              </a:lnSpc>
              <a:buFont typeface="Arial" panose="020B0604020202020204" pitchFamily="34" charset="0"/>
              <a:buChar char="•"/>
            </a:pPr>
            <a:r>
              <a:rPr lang="en-US" dirty="0"/>
              <a:t>Study regimen and visit schedule</a:t>
            </a:r>
          </a:p>
          <a:p>
            <a:pPr marL="457200" indent="-457200">
              <a:lnSpc>
                <a:spcPct val="100000"/>
              </a:lnSpc>
              <a:buFont typeface="Arial" panose="020B0604020202020204" pitchFamily="34" charset="0"/>
              <a:buChar char="•"/>
            </a:pPr>
            <a:r>
              <a:rPr lang="en-US" dirty="0"/>
              <a:t>Visit calendar tool</a:t>
            </a:r>
          </a:p>
          <a:p>
            <a:pPr marL="457200" indent="-457200">
              <a:lnSpc>
                <a:spcPct val="100000"/>
              </a:lnSpc>
              <a:buFont typeface="Arial" panose="020B0604020202020204" pitchFamily="34" charset="0"/>
              <a:buChar char="•"/>
            </a:pPr>
            <a:r>
              <a:rPr lang="en-US" dirty="0"/>
              <a:t>Missed, Interim, and Split Visits</a:t>
            </a:r>
          </a:p>
          <a:p>
            <a:pPr marL="457200" indent="-457200">
              <a:lnSpc>
                <a:spcPct val="100000"/>
              </a:lnSpc>
              <a:buFont typeface="Arial" panose="020B0604020202020204" pitchFamily="34" charset="0"/>
              <a:buChar char="•"/>
            </a:pPr>
            <a:r>
              <a:rPr lang="en-US" dirty="0"/>
              <a:t>CRFs summary</a:t>
            </a:r>
          </a:p>
          <a:p>
            <a:pPr marL="457200" indent="-457200">
              <a:lnSpc>
                <a:spcPct val="100000"/>
              </a:lnSpc>
              <a:buFont typeface="Arial" panose="020B0604020202020204" pitchFamily="34" charset="0"/>
              <a:buChar char="•"/>
            </a:pPr>
            <a:r>
              <a:rPr lang="en-US" dirty="0"/>
              <a:t>Anorectal Specimen Storage, Dose Administration forms</a:t>
            </a:r>
          </a:p>
          <a:p>
            <a:pPr marL="457200" indent="-457200">
              <a:lnSpc>
                <a:spcPct val="100000"/>
              </a:lnSpc>
              <a:buFont typeface="Arial" panose="020B0604020202020204" pitchFamily="34" charset="0"/>
              <a:buChar char="•"/>
            </a:pPr>
            <a:r>
              <a:rPr lang="en-US" dirty="0"/>
              <a:t>Reports and Study Monitoring</a:t>
            </a:r>
          </a:p>
          <a:p>
            <a:pPr marL="457200" indent="-457200">
              <a:lnSpc>
                <a:spcPct val="100000"/>
              </a:lnSpc>
              <a:buFont typeface="Arial" panose="020B0604020202020204" pitchFamily="34" charset="0"/>
              <a:buChar char="•"/>
            </a:pPr>
            <a:r>
              <a:rPr lang="en-US" dirty="0"/>
              <a:t>Resources in Rave</a:t>
            </a:r>
          </a:p>
        </p:txBody>
      </p:sp>
    </p:spTree>
    <p:extLst>
      <p:ext uri="{BB962C8B-B14F-4D97-AF65-F5344CB8AC3E}">
        <p14:creationId xmlns:p14="http://schemas.microsoft.com/office/powerpoint/2010/main" val="10254021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altLang="en-US">
                <a:ea typeface="ヒラギノ角ゴ Pro W3" charset="-128"/>
              </a:rPr>
              <a:t>Medidata Rave Reports</a:t>
            </a:r>
          </a:p>
        </p:txBody>
      </p:sp>
      <p:sp>
        <p:nvSpPr>
          <p:cNvPr id="6" name="Rectangle 5"/>
          <p:cNvSpPr/>
          <p:nvPr/>
        </p:nvSpPr>
        <p:spPr>
          <a:xfrm>
            <a:off x="458788" y="1213429"/>
            <a:ext cx="8224837" cy="3902607"/>
          </a:xfrm>
          <a:prstGeom prst="rect">
            <a:avLst/>
          </a:prstGeom>
        </p:spPr>
        <p:txBody>
          <a:bodyPr wrap="square">
            <a:spAutoFit/>
          </a:bodyPr>
          <a:lstStyle/>
          <a:p>
            <a:pPr marL="342900" indent="-342900">
              <a:spcBef>
                <a:spcPct val="20000"/>
              </a:spcBef>
              <a:buFont typeface="Arial" panose="020B0604020202020204" pitchFamily="34" charset="0"/>
              <a:buChar char="•"/>
              <a:defRPr/>
            </a:pPr>
            <a:r>
              <a:rPr lang="en-US" sz="2000" dirty="0">
                <a:solidFill>
                  <a:srgbClr val="1C3B61"/>
                </a:solidFill>
                <a:latin typeface="+mn-lt"/>
                <a:cs typeface="Arial" pitchFamily="34" charset="0"/>
              </a:rPr>
              <a:t>Designated site staff (Site </a:t>
            </a:r>
            <a:r>
              <a:rPr lang="en-US" sz="2000" dirty="0" err="1">
                <a:solidFill>
                  <a:srgbClr val="1C3B61"/>
                </a:solidFill>
                <a:latin typeface="+mn-lt"/>
                <a:cs typeface="Arial" pitchFamily="34" charset="0"/>
              </a:rPr>
              <a:t>IoR</a:t>
            </a:r>
            <a:r>
              <a:rPr lang="en-US" sz="2000" dirty="0">
                <a:solidFill>
                  <a:srgbClr val="1C3B61"/>
                </a:solidFill>
                <a:latin typeface="+mn-lt"/>
                <a:cs typeface="Arial" pitchFamily="34" charset="0"/>
              </a:rPr>
              <a:t>, Study Coordinator, and Data Manager) will have access to these reports</a:t>
            </a:r>
          </a:p>
          <a:p>
            <a:pPr lvl="1">
              <a:spcBef>
                <a:spcPct val="20000"/>
              </a:spcBef>
              <a:defRPr/>
            </a:pPr>
            <a:endParaRPr lang="en-US" sz="1200" dirty="0">
              <a:solidFill>
                <a:srgbClr val="1C3B61"/>
              </a:solidFill>
              <a:latin typeface="+mn-lt"/>
              <a:cs typeface="Arial" pitchFamily="34" charset="0"/>
            </a:endParaRPr>
          </a:p>
          <a:p>
            <a:pPr marL="342900" indent="-342900">
              <a:spcBef>
                <a:spcPct val="20000"/>
              </a:spcBef>
              <a:buFont typeface="Arial" panose="020B0604020202020204" pitchFamily="34" charset="0"/>
              <a:buChar char="•"/>
              <a:defRPr/>
            </a:pPr>
            <a:r>
              <a:rPr lang="en-US" sz="2000" dirty="0">
                <a:solidFill>
                  <a:srgbClr val="1C3B61"/>
                </a:solidFill>
                <a:latin typeface="+mn-lt"/>
                <a:cs typeface="Arial" pitchFamily="34" charset="0"/>
              </a:rPr>
              <a:t>The Reporter eLearning module will automatically be added to your homepage to complete (no email is sent from iMedidata) </a:t>
            </a:r>
          </a:p>
          <a:p>
            <a:pPr marL="342900" indent="-342900">
              <a:spcBef>
                <a:spcPct val="20000"/>
              </a:spcBef>
              <a:buFont typeface="Wingdings" panose="05000000000000000000" pitchFamily="2" charset="2"/>
              <a:buChar char="§"/>
              <a:defRPr/>
            </a:pPr>
            <a:endParaRPr lang="en-US" sz="2000" dirty="0">
              <a:solidFill>
                <a:srgbClr val="1C3B61"/>
              </a:solidFill>
              <a:latin typeface="+mn-lt"/>
              <a:cs typeface="Arial" pitchFamily="34" charset="0"/>
            </a:endParaRPr>
          </a:p>
          <a:p>
            <a:pPr marL="342900" indent="-342900">
              <a:spcBef>
                <a:spcPct val="20000"/>
              </a:spcBef>
              <a:buFont typeface="Arial" panose="020B0604020202020204" pitchFamily="34" charset="0"/>
              <a:buChar char="•"/>
              <a:defRPr/>
            </a:pPr>
            <a:r>
              <a:rPr lang="en-US" sz="2000" dirty="0">
                <a:solidFill>
                  <a:srgbClr val="1C3B61"/>
                </a:solidFill>
                <a:latin typeface="+mn-lt"/>
                <a:cs typeface="Arial" pitchFamily="34" charset="0"/>
              </a:rPr>
              <a:t>Should additional data team staff members need access to the these reports, please send this request to </a:t>
            </a:r>
            <a:r>
              <a:rPr lang="en-US" sz="2000" dirty="0">
                <a:solidFill>
                  <a:srgbClr val="1C3B61"/>
                </a:solidFill>
                <a:latin typeface="+mn-lt"/>
                <a:cs typeface="Arial" pitchFamily="34" charset="0"/>
                <a:hlinkClick r:id="rId3"/>
              </a:rPr>
              <a:t>sc.medidata.acccess@scharp.org</a:t>
            </a:r>
            <a:endParaRPr lang="en-US" sz="2000" dirty="0">
              <a:solidFill>
                <a:srgbClr val="1C3B61"/>
              </a:solidFill>
              <a:latin typeface="+mn-lt"/>
              <a:cs typeface="Arial" pitchFamily="34" charset="0"/>
            </a:endParaRPr>
          </a:p>
          <a:p>
            <a:pPr marL="342900" indent="-342900">
              <a:spcBef>
                <a:spcPct val="20000"/>
              </a:spcBef>
              <a:buFont typeface="Wingdings" panose="05000000000000000000" pitchFamily="2" charset="2"/>
              <a:buChar char="§"/>
              <a:defRPr/>
            </a:pPr>
            <a:endParaRPr lang="en-US" sz="2000" dirty="0">
              <a:solidFill>
                <a:srgbClr val="1C3B61"/>
              </a:solidFill>
              <a:latin typeface="+mn-lt"/>
              <a:cs typeface="Arial" pitchFamily="34" charset="0"/>
            </a:endParaRPr>
          </a:p>
          <a:p>
            <a:pPr>
              <a:spcBef>
                <a:spcPct val="20000"/>
              </a:spcBef>
              <a:defRPr/>
            </a:pPr>
            <a:endParaRPr lang="en-US" sz="1100" dirty="0">
              <a:solidFill>
                <a:srgbClr val="1C3B61"/>
              </a:solidFill>
              <a:latin typeface="+mn-lt"/>
              <a:cs typeface="Arial" pitchFamily="34" charset="0"/>
            </a:endParaRPr>
          </a:p>
          <a:p>
            <a:pPr marL="342900" indent="-342900">
              <a:spcBef>
                <a:spcPct val="20000"/>
              </a:spcBef>
              <a:buFont typeface="Wingdings" panose="05000000000000000000" pitchFamily="2" charset="2"/>
              <a:buChar char="§"/>
              <a:defRPr/>
            </a:pPr>
            <a:endParaRPr lang="en-US" sz="2000" dirty="0">
              <a:solidFill>
                <a:prstClr val="black"/>
              </a:solidFill>
              <a:cs typeface="Arial" pitchFamily="34" charset="0"/>
            </a:endParaRPr>
          </a:p>
        </p:txBody>
      </p:sp>
    </p:spTree>
    <p:extLst>
      <p:ext uri="{BB962C8B-B14F-4D97-AF65-F5344CB8AC3E}">
        <p14:creationId xmlns:p14="http://schemas.microsoft.com/office/powerpoint/2010/main" val="3569561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r>
              <a:rPr lang="en-US" altLang="en-US">
                <a:ea typeface="ヒラギノ角ゴ Pro W3" charset="-128"/>
              </a:rPr>
              <a:t>Rave Reports</a:t>
            </a:r>
          </a:p>
        </p:txBody>
      </p:sp>
      <p:pic>
        <p:nvPicPr>
          <p:cNvPr id="87044"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287463"/>
            <a:ext cx="7851775" cy="474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5" name="Rectangle 4"/>
          <p:cNvSpPr>
            <a:spLocks noChangeArrowheads="1"/>
          </p:cNvSpPr>
          <p:nvPr/>
        </p:nvSpPr>
        <p:spPr bwMode="auto">
          <a:xfrm>
            <a:off x="1803400" y="5370513"/>
            <a:ext cx="3132138" cy="434975"/>
          </a:xfrm>
          <a:prstGeom prst="rect">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ts val="3600"/>
              </a:lnSpc>
              <a:spcBef>
                <a:spcPct val="20000"/>
              </a:spcBef>
              <a:buClr>
                <a:schemeClr val="bg1"/>
              </a:buClr>
              <a:defRPr sz="2800">
                <a:solidFill>
                  <a:srgbClr val="1C3B61"/>
                </a:solidFill>
                <a:latin typeface="Arial" panose="020B0604020202020204" pitchFamily="34" charset="0"/>
                <a:ea typeface="ヒラギノ角ゴ Pro W3" charset="-128"/>
              </a:defRPr>
            </a:lvl1pPr>
            <a:lvl2pPr marL="742950" indent="-285750">
              <a:spcBef>
                <a:spcPct val="20000"/>
              </a:spcBef>
              <a:buClr>
                <a:schemeClr val="bg1"/>
              </a:buClr>
              <a:buSzPct val="90000"/>
              <a:buFont typeface="Times New Roman" panose="02020603050405020304" pitchFamily="18" charset="0"/>
              <a:buChar char="–"/>
              <a:defRPr sz="2400">
                <a:solidFill>
                  <a:srgbClr val="1C3B61"/>
                </a:solidFill>
                <a:latin typeface="Arial" panose="020B0604020202020204" pitchFamily="34" charset="0"/>
                <a:ea typeface="ヒラギノ角ゴ Pro W3" charset="-128"/>
              </a:defRPr>
            </a:lvl2pPr>
            <a:lvl3pPr marL="1143000" indent="-228600">
              <a:spcBef>
                <a:spcPct val="20000"/>
              </a:spcBef>
              <a:buClr>
                <a:schemeClr val="bg1"/>
              </a:buClr>
              <a:buSzPct val="90000"/>
              <a:buChar char="•"/>
              <a:defRPr sz="2000">
                <a:solidFill>
                  <a:srgbClr val="1C3B61"/>
                </a:solidFill>
                <a:latin typeface="Arial" panose="020B0604020202020204" pitchFamily="34" charset="0"/>
                <a:ea typeface="ヒラギノ角ゴ Pro W3" charset="-128"/>
              </a:defRPr>
            </a:lvl3pPr>
            <a:lvl4pPr marL="1600200" indent="-228600">
              <a:spcBef>
                <a:spcPct val="20000"/>
              </a:spcBef>
              <a:buClr>
                <a:schemeClr val="bg1"/>
              </a:buClr>
              <a:buSzPct val="80000"/>
              <a:buFont typeface="Times New Roman" panose="02020603050405020304" pitchFamily="18" charset="0"/>
              <a:buChar char="–"/>
              <a:defRPr>
                <a:solidFill>
                  <a:srgbClr val="1C3B61"/>
                </a:solidFill>
                <a:latin typeface="Arial" panose="020B0604020202020204" pitchFamily="34" charset="0"/>
                <a:ea typeface="ヒラギノ角ゴ Pro W3" charset="-128"/>
              </a:defRPr>
            </a:lvl4pPr>
            <a:lvl5pPr marL="2057400" indent="-228600">
              <a:spcBef>
                <a:spcPct val="20000"/>
              </a:spcBef>
              <a:buClr>
                <a:schemeClr val="bg1"/>
              </a:buClr>
              <a:buSzPct val="70000"/>
              <a:buChar char="•"/>
              <a:defRPr>
                <a:solidFill>
                  <a:srgbClr val="1C3B61"/>
                </a:solidFill>
                <a:latin typeface="Arial" panose="020B0604020202020204" pitchFamily="34" charset="0"/>
                <a:ea typeface="ヒラギノ角ゴ Pro W3" charset="-128"/>
              </a:defRPr>
            </a:lvl5pPr>
            <a:lvl6pPr marL="2514600" indent="-228600" eaLnBrk="0" fontAlgn="base" hangingPunct="0">
              <a:spcBef>
                <a:spcPct val="20000"/>
              </a:spcBef>
              <a:spcAft>
                <a:spcPct val="0"/>
              </a:spcAft>
              <a:buClr>
                <a:schemeClr val="bg1"/>
              </a:buClr>
              <a:buSzPct val="70000"/>
              <a:buChar char="•"/>
              <a:defRPr>
                <a:solidFill>
                  <a:srgbClr val="1C3B61"/>
                </a:solidFill>
                <a:latin typeface="Arial" panose="020B0604020202020204" pitchFamily="34" charset="0"/>
                <a:ea typeface="ヒラギノ角ゴ Pro W3" charset="-128"/>
              </a:defRPr>
            </a:lvl6pPr>
            <a:lvl7pPr marL="2971800" indent="-228600" eaLnBrk="0" fontAlgn="base" hangingPunct="0">
              <a:spcBef>
                <a:spcPct val="20000"/>
              </a:spcBef>
              <a:spcAft>
                <a:spcPct val="0"/>
              </a:spcAft>
              <a:buClr>
                <a:schemeClr val="bg1"/>
              </a:buClr>
              <a:buSzPct val="70000"/>
              <a:buChar char="•"/>
              <a:defRPr>
                <a:solidFill>
                  <a:srgbClr val="1C3B61"/>
                </a:solidFill>
                <a:latin typeface="Arial" panose="020B0604020202020204" pitchFamily="34" charset="0"/>
                <a:ea typeface="ヒラギノ角ゴ Pro W3" charset="-128"/>
              </a:defRPr>
            </a:lvl7pPr>
            <a:lvl8pPr marL="3429000" indent="-228600" eaLnBrk="0" fontAlgn="base" hangingPunct="0">
              <a:spcBef>
                <a:spcPct val="20000"/>
              </a:spcBef>
              <a:spcAft>
                <a:spcPct val="0"/>
              </a:spcAft>
              <a:buClr>
                <a:schemeClr val="bg1"/>
              </a:buClr>
              <a:buSzPct val="70000"/>
              <a:buChar char="•"/>
              <a:defRPr>
                <a:solidFill>
                  <a:srgbClr val="1C3B61"/>
                </a:solidFill>
                <a:latin typeface="Arial" panose="020B0604020202020204" pitchFamily="34" charset="0"/>
                <a:ea typeface="ヒラギノ角ゴ Pro W3" charset="-128"/>
              </a:defRPr>
            </a:lvl8pPr>
            <a:lvl9pPr marL="3886200" indent="-228600" eaLnBrk="0" fontAlgn="base" hangingPunct="0">
              <a:spcBef>
                <a:spcPct val="20000"/>
              </a:spcBef>
              <a:spcAft>
                <a:spcPct val="0"/>
              </a:spcAft>
              <a:buClr>
                <a:schemeClr val="bg1"/>
              </a:buClr>
              <a:buSzPct val="70000"/>
              <a:buChar char="•"/>
              <a:defRPr>
                <a:solidFill>
                  <a:srgbClr val="1C3B61"/>
                </a:solidFill>
                <a:latin typeface="Arial" panose="020B0604020202020204" pitchFamily="34" charset="0"/>
                <a:ea typeface="ヒラギノ角ゴ Pro W3" charset="-128"/>
              </a:defRPr>
            </a:lvl9pPr>
          </a:lstStyle>
          <a:p>
            <a:pPr algn="ctr" eaLnBrk="1" hangingPunct="1">
              <a:lnSpc>
                <a:spcPct val="100000"/>
              </a:lnSpc>
              <a:spcBef>
                <a:spcPct val="50000"/>
              </a:spcBef>
              <a:buClrTx/>
            </a:pPr>
            <a:endParaRPr lang="en-US" altLang="en-US" sz="2400" b="1">
              <a:solidFill>
                <a:srgbClr val="99CC00"/>
              </a:solidFill>
              <a:latin typeface="Tahoma" panose="020B0604030504040204" pitchFamily="34" charset="0"/>
              <a:cs typeface="Times New Roman" panose="02020603050405020304" pitchFamily="18" charset="0"/>
            </a:endParaRPr>
          </a:p>
        </p:txBody>
      </p:sp>
      <p:sp>
        <p:nvSpPr>
          <p:cNvPr id="10" name="AutoShape 5"/>
          <p:cNvSpPr>
            <a:spLocks noChangeArrowheads="1"/>
          </p:cNvSpPr>
          <p:nvPr/>
        </p:nvSpPr>
        <p:spPr bwMode="auto">
          <a:xfrm rot="10800000">
            <a:off x="6243638" y="4264025"/>
            <a:ext cx="1828800" cy="274638"/>
          </a:xfrm>
          <a:prstGeom prst="wedgeRectCallout">
            <a:avLst>
              <a:gd name="adj1" fmla="val 109847"/>
              <a:gd name="adj2" fmla="val -414405"/>
            </a:avLst>
          </a:prstGeom>
          <a:solidFill>
            <a:srgbClr val="BBE0E3"/>
          </a:solidFill>
          <a:ln w="9525" algn="ctr">
            <a:noFill/>
            <a:miter lim="800000"/>
            <a:headEnd/>
            <a:tailEnd/>
          </a:ln>
          <a:effectLst/>
        </p:spPr>
        <p:txBody>
          <a:bodyPr rot="10800000"/>
          <a:lstStyle/>
          <a:p>
            <a:pPr algn="ctr" eaLnBrk="1" fontAlgn="auto" hangingPunct="1">
              <a:spcBef>
                <a:spcPct val="50000"/>
              </a:spcBef>
              <a:spcAft>
                <a:spcPts val="0"/>
              </a:spcAft>
              <a:defRPr/>
            </a:pPr>
            <a:r>
              <a:rPr lang="en-US" sz="1400" b="1" kern="0" dirty="0">
                <a:solidFill>
                  <a:srgbClr val="000000"/>
                </a:solidFill>
                <a:latin typeface="Tahoma" pitchFamily="34" charset="0"/>
                <a:cs typeface="Times New Roman" pitchFamily="18" charset="0"/>
              </a:rPr>
              <a:t>Assigned Reports</a:t>
            </a:r>
          </a:p>
        </p:txBody>
      </p:sp>
    </p:spTree>
    <p:extLst>
      <p:ext uri="{BB962C8B-B14F-4D97-AF65-F5344CB8AC3E}">
        <p14:creationId xmlns:p14="http://schemas.microsoft.com/office/powerpoint/2010/main" val="10647502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r>
              <a:rPr lang="en-US" altLang="en-US">
                <a:ea typeface="ヒラギノ角ゴ Pro W3" charset="-128"/>
              </a:rPr>
              <a:t>Data Metric Tools in Rave</a:t>
            </a:r>
          </a:p>
        </p:txBody>
      </p:sp>
      <p:sp>
        <p:nvSpPr>
          <p:cNvPr id="89091" name="Content Placeholder 2"/>
          <p:cNvSpPr>
            <a:spLocks noGrp="1"/>
          </p:cNvSpPr>
          <p:nvPr>
            <p:ph type="body" sz="quarter" idx="12"/>
          </p:nvPr>
        </p:nvSpPr>
        <p:spPr/>
        <p:txBody>
          <a:bodyPr/>
          <a:lstStyle/>
          <a:p>
            <a:r>
              <a:rPr lang="en-US" altLang="en-US">
                <a:ea typeface="ヒラギノ角ゴ Pro W3" charset="-128"/>
              </a:rPr>
              <a:t>Data queries report (by site) </a:t>
            </a:r>
          </a:p>
          <a:p>
            <a:endParaRPr lang="en-US" altLang="en-US">
              <a:ea typeface="ヒラギノ角ゴ Pro W3" charset="-128"/>
            </a:endParaRPr>
          </a:p>
        </p:txBody>
      </p:sp>
      <p:pic>
        <p:nvPicPr>
          <p:cNvPr id="8909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00" y="1776413"/>
            <a:ext cx="6737350" cy="4213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54638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p:txBody>
          <a:bodyPr/>
          <a:lstStyle/>
          <a:p>
            <a:r>
              <a:rPr lang="en-US" altLang="en-US">
                <a:ea typeface="ヒラギノ角ゴ Pro W3" charset="-128"/>
              </a:rPr>
              <a:t>SCHARP Data Reviews</a:t>
            </a:r>
          </a:p>
        </p:txBody>
      </p:sp>
      <p:sp>
        <p:nvSpPr>
          <p:cNvPr id="3" name="Text Placeholder 2"/>
          <p:cNvSpPr>
            <a:spLocks noGrp="1"/>
          </p:cNvSpPr>
          <p:nvPr>
            <p:ph type="body" sz="quarter" idx="12"/>
          </p:nvPr>
        </p:nvSpPr>
        <p:spPr>
          <a:xfrm>
            <a:off x="458787" y="1261872"/>
            <a:ext cx="8224838" cy="4846320"/>
          </a:xfrm>
        </p:spPr>
        <p:txBody>
          <a:bodyPr/>
          <a:lstStyle/>
          <a:p>
            <a:pPr>
              <a:defRPr/>
            </a:pPr>
            <a:r>
              <a:rPr lang="en-US" u="sng" dirty="0"/>
              <a:t>SCHARP Data Managers:</a:t>
            </a:r>
          </a:p>
          <a:p>
            <a:pPr marL="457200" indent="-457200" eaLnBrk="1" hangingPunct="1">
              <a:buFont typeface="Arial" panose="020B0604020202020204" pitchFamily="34" charset="0"/>
              <a:buChar char="•"/>
              <a:defRPr/>
            </a:pPr>
            <a:r>
              <a:rPr lang="en-US" altLang="en-US" sz="2000" dirty="0"/>
              <a:t>Review protocol endpoint data</a:t>
            </a:r>
          </a:p>
          <a:p>
            <a:pPr marL="457200" indent="-457200" eaLnBrk="1" hangingPunct="1">
              <a:buFont typeface="Arial" panose="020B0604020202020204" pitchFamily="34" charset="0"/>
              <a:buChar char="•"/>
              <a:defRPr/>
            </a:pPr>
            <a:r>
              <a:rPr lang="en-US" altLang="en-US" sz="2000" dirty="0"/>
              <a:t>Review and resolve answered system queries</a:t>
            </a:r>
          </a:p>
          <a:p>
            <a:pPr marL="457200" indent="-457200" eaLnBrk="1" hangingPunct="1">
              <a:buFont typeface="Arial" panose="020B0604020202020204" pitchFamily="34" charset="0"/>
              <a:buChar char="•"/>
              <a:defRPr/>
            </a:pPr>
            <a:r>
              <a:rPr lang="en-US" altLang="en-US" sz="2000" dirty="0"/>
              <a:t>Place, review, and resolve manual queries based on ongoing data review (Site from DM) </a:t>
            </a:r>
            <a:endParaRPr lang="en-US" altLang="en-US" dirty="0"/>
          </a:p>
          <a:p>
            <a:pPr>
              <a:defRPr/>
            </a:pPr>
            <a:r>
              <a:rPr lang="en-US" u="sng" dirty="0"/>
              <a:t>SCHARP CSA:</a:t>
            </a:r>
          </a:p>
          <a:p>
            <a:pPr marL="457200" indent="-457200" eaLnBrk="1" hangingPunct="1">
              <a:buFont typeface="Arial" panose="020B0604020202020204" pitchFamily="34" charset="0"/>
              <a:buChar char="•"/>
              <a:defRPr/>
            </a:pPr>
            <a:r>
              <a:rPr lang="en-US" altLang="en-US" sz="1800" dirty="0"/>
              <a:t>Reviews clinical CRFs such as AE log CRFs on an ongoing basis</a:t>
            </a:r>
          </a:p>
          <a:p>
            <a:pPr marL="457200" indent="-457200" eaLnBrk="1" hangingPunct="1">
              <a:buFont typeface="Arial" panose="020B0604020202020204" pitchFamily="34" charset="0"/>
              <a:buChar char="•"/>
              <a:defRPr/>
            </a:pPr>
            <a:r>
              <a:rPr lang="en-US" altLang="en-US" sz="1800" dirty="0"/>
              <a:t>Places, reviews, and resolves manual queries based on ongoing clinical data review (Site from Safety) </a:t>
            </a:r>
          </a:p>
          <a:p>
            <a:pPr>
              <a:defRPr/>
            </a:pPr>
            <a:endParaRPr lang="en-US" sz="1800" dirty="0"/>
          </a:p>
        </p:txBody>
      </p:sp>
    </p:spTree>
    <p:extLst>
      <p:ext uri="{BB962C8B-B14F-4D97-AF65-F5344CB8AC3E}">
        <p14:creationId xmlns:p14="http://schemas.microsoft.com/office/powerpoint/2010/main" val="33520757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p:txBody>
          <a:bodyPr/>
          <a:lstStyle/>
          <a:p>
            <a:r>
              <a:rPr lang="en-US" altLang="en-US" sz="2800" dirty="0">
                <a:ea typeface="ヒラギノ角ゴ Pro W3" charset="-128"/>
              </a:rPr>
              <a:t>PPD Monitoring  -  Targeted Source Data Verification (TSDV)</a:t>
            </a:r>
          </a:p>
        </p:txBody>
      </p:sp>
      <p:sp>
        <p:nvSpPr>
          <p:cNvPr id="38915" name="Content Placeholder 2"/>
          <p:cNvSpPr>
            <a:spLocks noGrp="1"/>
          </p:cNvSpPr>
          <p:nvPr>
            <p:ph type="body" sz="quarter" idx="12"/>
          </p:nvPr>
        </p:nvSpPr>
        <p:spPr/>
        <p:txBody>
          <a:bodyPr/>
          <a:lstStyle/>
          <a:p>
            <a:pPr marL="457200" indent="-457200">
              <a:buFont typeface="Arial" panose="020B0604020202020204" pitchFamily="34" charset="0"/>
              <a:buChar char="•"/>
              <a:defRPr/>
            </a:pPr>
            <a:r>
              <a:rPr lang="en-US" altLang="en-US" sz="2400" dirty="0">
                <a:ea typeface="ヒラギノ角ゴ Pro W3" charset="-128"/>
              </a:rPr>
              <a:t>DAIDS, SCHARP, &amp; PPD to determine on which CRFs and fields to place SDV boxes within Rave.</a:t>
            </a:r>
          </a:p>
          <a:p>
            <a:pPr marL="457200" indent="-457200">
              <a:buFont typeface="Arial" panose="020B0604020202020204" pitchFamily="34" charset="0"/>
              <a:buChar char="•"/>
              <a:defRPr/>
            </a:pPr>
            <a:r>
              <a:rPr lang="en-US" altLang="en-US" sz="2400" dirty="0">
                <a:ea typeface="ヒラギノ角ゴ Pro W3" charset="-128"/>
              </a:rPr>
              <a:t>During site monitoring visits, PPD monitors use the Task Summary on the Rave homepage to identify forms required for review.</a:t>
            </a:r>
          </a:p>
          <a:p>
            <a:pPr marL="457200" indent="-457200">
              <a:buFont typeface="Arial" panose="020B0604020202020204" pitchFamily="34" charset="0"/>
              <a:buChar char="•"/>
              <a:defRPr/>
            </a:pPr>
            <a:r>
              <a:rPr lang="en-US" altLang="en-US" sz="2400" dirty="0">
                <a:ea typeface="ヒラギノ角ゴ Pro W3" charset="-128"/>
              </a:rPr>
              <a:t>PPD monitors use TSDV boxes to document their reviews within the study database.</a:t>
            </a:r>
            <a:endParaRPr lang="en-US" altLang="en-US" sz="2000" dirty="0">
              <a:ea typeface="ヒラギノ角ゴ Pro W3" charset="-128"/>
            </a:endParaRPr>
          </a:p>
          <a:p>
            <a:pPr marL="457200" indent="-457200">
              <a:buFont typeface="Arial" panose="020B0604020202020204" pitchFamily="34" charset="0"/>
              <a:buChar char="•"/>
              <a:defRPr/>
            </a:pPr>
            <a:r>
              <a:rPr lang="en-US" altLang="en-US" sz="2400" dirty="0">
                <a:ea typeface="ヒラギノ角ゴ Pro W3" charset="-128"/>
              </a:rPr>
              <a:t>PPD monitors can place manual queries for the site to review and address (Site from monitor) </a:t>
            </a:r>
          </a:p>
          <a:p>
            <a:pPr marL="400050" lvl="1" indent="0">
              <a:buFont typeface="Times New Roman" panose="02020603050405020304" pitchFamily="18" charset="0"/>
              <a:buNone/>
              <a:defRPr/>
            </a:pPr>
            <a:endParaRPr lang="en-US" altLang="en-US" sz="2000" dirty="0">
              <a:ea typeface="ヒラギノ角ゴ Pro W3" charset="-128"/>
            </a:endParaRPr>
          </a:p>
          <a:p>
            <a:pPr marL="857250" lvl="1" indent="-457200">
              <a:buFont typeface="Arial" panose="020B0604020202020204" pitchFamily="34" charset="0"/>
              <a:buChar char="•"/>
              <a:defRPr/>
            </a:pPr>
            <a:endParaRPr lang="en-US" altLang="en-US" sz="1800" dirty="0">
              <a:ea typeface="ヒラギノ角ゴ Pro W3" charset="-128"/>
            </a:endParaRPr>
          </a:p>
          <a:p>
            <a:pPr marL="1257300" lvl="2" indent="-457200">
              <a:defRPr/>
            </a:pPr>
            <a:endParaRPr lang="en-US" altLang="en-US" dirty="0">
              <a:ea typeface="ヒラギノ角ゴ Pro W3" charset="-128"/>
            </a:endParaRPr>
          </a:p>
        </p:txBody>
      </p:sp>
    </p:spTree>
    <p:extLst>
      <p:ext uri="{BB962C8B-B14F-4D97-AF65-F5344CB8AC3E}">
        <p14:creationId xmlns:p14="http://schemas.microsoft.com/office/powerpoint/2010/main" val="18838660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p:txBody>
          <a:bodyPr/>
          <a:lstStyle/>
          <a:p>
            <a:r>
              <a:rPr lang="en-US" altLang="en-US">
                <a:ea typeface="ヒラギノ角ゴ Pro W3" charset="-128"/>
              </a:rPr>
              <a:t>Resources Within Rave</a:t>
            </a:r>
          </a:p>
        </p:txBody>
      </p:sp>
      <p:sp>
        <p:nvSpPr>
          <p:cNvPr id="3" name="Content Placeholder 2"/>
          <p:cNvSpPr>
            <a:spLocks noGrp="1"/>
          </p:cNvSpPr>
          <p:nvPr>
            <p:ph type="body" sz="quarter" idx="12"/>
          </p:nvPr>
        </p:nvSpPr>
        <p:spPr>
          <a:xfrm>
            <a:off x="458787" y="1261872"/>
            <a:ext cx="8224838" cy="4846320"/>
          </a:xfrm>
        </p:spPr>
        <p:txBody>
          <a:bodyPr>
            <a:normAutofit/>
          </a:bodyPr>
          <a:lstStyle/>
          <a:p>
            <a:pPr>
              <a:spcBef>
                <a:spcPts val="0"/>
              </a:spcBef>
              <a:defRPr/>
            </a:pPr>
            <a:r>
              <a:rPr lang="en-US" dirty="0"/>
              <a:t>Resource Pane: bottom left-side of home screen</a:t>
            </a:r>
          </a:p>
          <a:p>
            <a:pPr lvl="1">
              <a:spcBef>
                <a:spcPts val="0"/>
              </a:spcBef>
              <a:defRPr/>
            </a:pPr>
            <a:endParaRPr lang="en-US" sz="2000" dirty="0"/>
          </a:p>
          <a:p>
            <a:pPr lvl="1">
              <a:spcBef>
                <a:spcPts val="0"/>
              </a:spcBef>
              <a:defRPr/>
            </a:pPr>
            <a:r>
              <a:rPr lang="en-US" sz="2000" dirty="0"/>
              <a:t>Displays a list of internet links that are standard across HVTN, HPTN, and MTN studies.</a:t>
            </a:r>
          </a:p>
          <a:p>
            <a:pPr lvl="2">
              <a:spcBef>
                <a:spcPts val="0"/>
              </a:spcBef>
              <a:defRPr/>
            </a:pPr>
            <a:r>
              <a:rPr lang="en-US" sz="2000" dirty="0"/>
              <a:t>AE Grading Table v2 </a:t>
            </a:r>
          </a:p>
          <a:p>
            <a:pPr lvl="2">
              <a:spcBef>
                <a:spcPts val="0"/>
              </a:spcBef>
              <a:defRPr/>
            </a:pPr>
            <a:r>
              <a:rPr lang="en-US" sz="2000" dirty="0"/>
              <a:t>Atlas portal</a:t>
            </a:r>
          </a:p>
          <a:p>
            <a:pPr lvl="2">
              <a:spcBef>
                <a:spcPts val="0"/>
              </a:spcBef>
              <a:defRPr/>
            </a:pPr>
            <a:r>
              <a:rPr lang="en-US" sz="2000" dirty="0"/>
              <a:t>Female Genital Grading Table v1</a:t>
            </a:r>
          </a:p>
          <a:p>
            <a:pPr lvl="2">
              <a:spcBef>
                <a:spcPts val="0"/>
              </a:spcBef>
              <a:defRPr/>
            </a:pPr>
            <a:r>
              <a:rPr lang="en-US" sz="2000" dirty="0"/>
              <a:t>HPTN</a:t>
            </a:r>
          </a:p>
          <a:p>
            <a:pPr lvl="2">
              <a:spcBef>
                <a:spcPts val="0"/>
              </a:spcBef>
              <a:defRPr/>
            </a:pPr>
            <a:r>
              <a:rPr lang="en-US" sz="2000" dirty="0"/>
              <a:t>HVTN</a:t>
            </a:r>
          </a:p>
          <a:p>
            <a:pPr lvl="2">
              <a:spcBef>
                <a:spcPts val="0"/>
              </a:spcBef>
              <a:defRPr/>
            </a:pPr>
            <a:r>
              <a:rPr lang="en-US" sz="2000" dirty="0"/>
              <a:t>Male Genital Grading Table v1</a:t>
            </a:r>
          </a:p>
          <a:p>
            <a:pPr lvl="2">
              <a:spcBef>
                <a:spcPts val="0"/>
              </a:spcBef>
              <a:defRPr/>
            </a:pPr>
            <a:r>
              <a:rPr lang="en-US" sz="2000" dirty="0"/>
              <a:t>MTN</a:t>
            </a:r>
          </a:p>
          <a:p>
            <a:pPr lvl="2">
              <a:spcBef>
                <a:spcPts val="0"/>
              </a:spcBef>
              <a:defRPr/>
            </a:pPr>
            <a:r>
              <a:rPr lang="en-US" sz="2000" dirty="0"/>
              <a:t>Rectal Grading Table v1</a:t>
            </a:r>
          </a:p>
          <a:p>
            <a:pPr marL="0" indent="0">
              <a:spcBef>
                <a:spcPts val="0"/>
              </a:spcBef>
              <a:defRPr/>
            </a:pPr>
            <a:endParaRPr lang="en-US" dirty="0"/>
          </a:p>
        </p:txBody>
      </p:sp>
      <p:pic>
        <p:nvPicPr>
          <p:cNvPr id="92164" name="Picture 5" descr="C:\Users\mapeda\AppData\Local\Microsoft\Windows\Temporary Internet Files\Content.Outlook\XVU9V4UD\resourc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9971" y="2599604"/>
            <a:ext cx="1743075" cy="246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73042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Title 1"/>
          <p:cNvSpPr>
            <a:spLocks noGrp="1"/>
          </p:cNvSpPr>
          <p:nvPr>
            <p:ph type="title"/>
          </p:nvPr>
        </p:nvSpPr>
        <p:spPr/>
        <p:txBody>
          <a:bodyPr/>
          <a:lstStyle/>
          <a:p>
            <a:r>
              <a:rPr lang="en-US" altLang="en-US">
                <a:ea typeface="ヒラギノ角ゴ Pro W3" charset="-128"/>
              </a:rPr>
              <a:t>Resources Within Rave</a:t>
            </a:r>
          </a:p>
        </p:txBody>
      </p:sp>
      <p:sp>
        <p:nvSpPr>
          <p:cNvPr id="3" name="Content Placeholder 2"/>
          <p:cNvSpPr>
            <a:spLocks noGrp="1"/>
          </p:cNvSpPr>
          <p:nvPr>
            <p:ph type="body" sz="quarter" idx="12"/>
          </p:nvPr>
        </p:nvSpPr>
        <p:spPr>
          <a:xfrm>
            <a:off x="458787" y="1261872"/>
            <a:ext cx="8224838" cy="4846320"/>
          </a:xfrm>
        </p:spPr>
        <p:txBody>
          <a:bodyPr>
            <a:normAutofit/>
          </a:bodyPr>
          <a:lstStyle/>
          <a:p>
            <a:pPr marL="457200" indent="-457200">
              <a:buFont typeface="Arial" panose="020B0604020202020204" pitchFamily="34" charset="0"/>
              <a:buChar char="•"/>
              <a:defRPr/>
            </a:pPr>
            <a:r>
              <a:rPr lang="en-US" dirty="0"/>
              <a:t>iMedidata Portal: Help menu on upper right corner provides access to these functions: </a:t>
            </a:r>
          </a:p>
          <a:p>
            <a:pPr lvl="1">
              <a:defRPr/>
            </a:pPr>
            <a:r>
              <a:rPr lang="en-US" sz="2200" b="1" dirty="0"/>
              <a:t>Help On This Page</a:t>
            </a:r>
            <a:r>
              <a:rPr lang="en-US" sz="1800" dirty="0"/>
              <a:t> – </a:t>
            </a:r>
            <a:r>
              <a:rPr lang="en-US" sz="2200" dirty="0"/>
              <a:t>Click to open Online Help for the current application page in a new tab.</a:t>
            </a:r>
          </a:p>
          <a:p>
            <a:pPr lvl="1">
              <a:defRPr/>
            </a:pPr>
            <a:r>
              <a:rPr lang="en-US" sz="2200" b="1" dirty="0"/>
              <a:t>Knowledge Space Home</a:t>
            </a:r>
            <a:r>
              <a:rPr lang="en-US" sz="2200" dirty="0"/>
              <a:t> – Click to open the top level Help page in a new tab.</a:t>
            </a:r>
          </a:p>
          <a:p>
            <a:pPr lvl="1">
              <a:defRPr/>
            </a:pPr>
            <a:r>
              <a:rPr lang="en-US" sz="2200" b="1" dirty="0"/>
              <a:t>Show Me Videos</a:t>
            </a:r>
            <a:r>
              <a:rPr lang="en-US" sz="2200" dirty="0"/>
              <a:t> – Click to open a new tab where you can view a short instructional video about iMedidata.</a:t>
            </a:r>
          </a:p>
          <a:p>
            <a:pPr lvl="1">
              <a:defRPr/>
            </a:pPr>
            <a:r>
              <a:rPr lang="en-US" sz="2200" b="1" dirty="0"/>
              <a:t>Help center</a:t>
            </a:r>
            <a:r>
              <a:rPr lang="en-US" sz="2200" dirty="0"/>
              <a:t> – Click to open a page that allows you to view documentation and helpful tips as well as to report a problem</a:t>
            </a:r>
          </a:p>
          <a:p>
            <a:pPr marL="0" indent="0">
              <a:defRPr/>
            </a:pPr>
            <a:endParaRPr lang="en-US" sz="2600" dirty="0"/>
          </a:p>
          <a:p>
            <a:pPr>
              <a:defRPr/>
            </a:pPr>
            <a:endParaRPr lang="en-US" sz="2600" b="1" dirty="0"/>
          </a:p>
        </p:txBody>
      </p:sp>
    </p:spTree>
    <p:extLst>
      <p:ext uri="{BB962C8B-B14F-4D97-AF65-F5344CB8AC3E}">
        <p14:creationId xmlns:p14="http://schemas.microsoft.com/office/powerpoint/2010/main" val="40364799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p:txBody>
          <a:bodyPr/>
          <a:lstStyle/>
          <a:p>
            <a:r>
              <a:rPr lang="en-US" altLang="en-US">
                <a:ea typeface="ヒラギノ角ゴ Pro W3" charset="-128"/>
              </a:rPr>
              <a:t>Resources: Within Rave</a:t>
            </a:r>
          </a:p>
        </p:txBody>
      </p:sp>
      <p:sp>
        <p:nvSpPr>
          <p:cNvPr id="96259" name="Content Placeholder 2"/>
          <p:cNvSpPr>
            <a:spLocks noGrp="1"/>
          </p:cNvSpPr>
          <p:nvPr>
            <p:ph type="body" sz="quarter" idx="12"/>
          </p:nvPr>
        </p:nvSpPr>
        <p:spPr>
          <a:xfrm>
            <a:off x="458787" y="1261872"/>
            <a:ext cx="8224838" cy="4846320"/>
          </a:xfrm>
        </p:spPr>
        <p:txBody>
          <a:bodyPr/>
          <a:lstStyle/>
          <a:p>
            <a:pPr marL="457200" indent="-457200">
              <a:buFont typeface="Arial" panose="020B0604020202020204" pitchFamily="34" charset="0"/>
              <a:buChar char="•"/>
            </a:pPr>
            <a:r>
              <a:rPr lang="en-US" altLang="en-US" sz="2600" dirty="0">
                <a:ea typeface="ヒラギノ角ゴ Pro W3" charset="-128"/>
              </a:rPr>
              <a:t>Once within a study, you can click on the “Help” button on any page to access information relevant to that page.</a:t>
            </a:r>
          </a:p>
          <a:p>
            <a:endParaRPr lang="en-US" altLang="en-US" sz="2600" dirty="0">
              <a:ea typeface="ヒラギノ角ゴ Pro W3" charset="-128"/>
            </a:endParaRPr>
          </a:p>
        </p:txBody>
      </p:sp>
      <p:pic>
        <p:nvPicPr>
          <p:cNvPr id="6" name="Picture 5"/>
          <p:cNvPicPr>
            <a:picLocks noChangeAspect="1"/>
          </p:cNvPicPr>
          <p:nvPr/>
        </p:nvPicPr>
        <p:blipFill>
          <a:blip r:embed="rId3"/>
          <a:stretch>
            <a:fillRect/>
          </a:stretch>
        </p:blipFill>
        <p:spPr>
          <a:xfrm>
            <a:off x="1870869" y="2683065"/>
            <a:ext cx="5402262" cy="3552825"/>
          </a:xfrm>
          <a:prstGeom prst="rect">
            <a:avLst/>
          </a:prstGeom>
          <a:ln>
            <a:solidFill>
              <a:schemeClr val="bg1">
                <a:lumMod val="75000"/>
              </a:schemeClr>
            </a:solidFill>
          </a:ln>
        </p:spPr>
      </p:pic>
    </p:spTree>
    <p:extLst>
      <p:ext uri="{BB962C8B-B14F-4D97-AF65-F5344CB8AC3E}">
        <p14:creationId xmlns:p14="http://schemas.microsoft.com/office/powerpoint/2010/main" val="23727187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p:txBody>
          <a:bodyPr/>
          <a:lstStyle/>
          <a:p>
            <a:r>
              <a:rPr lang="en-US" altLang="en-US" dirty="0">
                <a:ea typeface="ヒラギノ角ゴ Pro W3" charset="-128"/>
              </a:rPr>
              <a:t>MTN-037 Resources	</a:t>
            </a:r>
          </a:p>
        </p:txBody>
      </p:sp>
      <p:sp>
        <p:nvSpPr>
          <p:cNvPr id="98307" name="Content Placeholder 2"/>
          <p:cNvSpPr>
            <a:spLocks noGrp="1"/>
          </p:cNvSpPr>
          <p:nvPr>
            <p:ph type="body" sz="quarter" idx="12"/>
          </p:nvPr>
        </p:nvSpPr>
        <p:spPr>
          <a:xfrm>
            <a:off x="458787" y="1261872"/>
            <a:ext cx="8224838" cy="4846320"/>
          </a:xfrm>
        </p:spPr>
        <p:txBody>
          <a:bodyPr/>
          <a:lstStyle/>
          <a:p>
            <a:pPr marL="342900" indent="-342900">
              <a:buFont typeface="Arial" panose="020B0604020202020204" pitchFamily="34" charset="0"/>
              <a:buChar char="•"/>
            </a:pPr>
            <a:r>
              <a:rPr lang="en-US" altLang="en-US" sz="2400" dirty="0">
                <a:ea typeface="ヒラギノ角ゴ Pro W3" charset="-128"/>
              </a:rPr>
              <a:t>MTN website </a:t>
            </a:r>
          </a:p>
          <a:p>
            <a:pPr lvl="1"/>
            <a:r>
              <a:rPr lang="en-US" altLang="en-US" sz="2000" dirty="0">
                <a:ea typeface="ヒラギノ角ゴ Pro W3" charset="-128"/>
              </a:rPr>
              <a:t>SSP</a:t>
            </a:r>
          </a:p>
          <a:p>
            <a:pPr lvl="1"/>
            <a:r>
              <a:rPr lang="en-US" altLang="en-US" sz="2000" dirty="0">
                <a:ea typeface="ヒラギノ角ゴ Pro W3" charset="-128"/>
              </a:rPr>
              <a:t>Specimen Label Macro</a:t>
            </a:r>
          </a:p>
          <a:p>
            <a:pPr lvl="1"/>
            <a:r>
              <a:rPr lang="en-US" altLang="en-US" sz="2000" dirty="0">
                <a:ea typeface="ヒラギノ角ゴ Pro W3" charset="-128"/>
              </a:rPr>
              <a:t>Visit Calendar Tool  </a:t>
            </a:r>
          </a:p>
          <a:p>
            <a:pPr marL="342900" indent="-342900">
              <a:buFont typeface="Arial" panose="020B0604020202020204" pitchFamily="34" charset="0"/>
              <a:buChar char="•"/>
            </a:pPr>
            <a:r>
              <a:rPr lang="en-US" altLang="en-US" sz="2400" dirty="0">
                <a:ea typeface="ヒラギノ角ゴ Pro W3" charset="-128"/>
              </a:rPr>
              <a:t>MTN Atlas Portal </a:t>
            </a:r>
            <a:r>
              <a:rPr lang="en-US" altLang="en-US" sz="1800" dirty="0">
                <a:ea typeface="ヒラギノ角ゴ Pro W3" charset="-128"/>
              </a:rPr>
              <a:t>(</a:t>
            </a:r>
            <a:r>
              <a:rPr lang="en-US" altLang="en-US" sz="1800" dirty="0">
                <a:ea typeface="ヒラギノ角ゴ Pro W3" charset="-128"/>
                <a:hlinkClick r:id="rId3"/>
              </a:rPr>
              <a:t>https://atlas.scharp.org/cpas/project/MTN/037/begin.view</a:t>
            </a:r>
            <a:r>
              <a:rPr lang="en-US" altLang="en-US" sz="1800" dirty="0">
                <a:ea typeface="ヒラギノ角ゴ Pro W3" charset="-128"/>
              </a:rPr>
              <a:t>)</a:t>
            </a:r>
          </a:p>
          <a:p>
            <a:pPr lvl="1"/>
            <a:r>
              <a:rPr lang="en-US" altLang="en-US" sz="2000" dirty="0" err="1">
                <a:ea typeface="ヒラギノ角ゴ Pro W3" charset="-128"/>
              </a:rPr>
              <a:t>eCRF</a:t>
            </a:r>
            <a:r>
              <a:rPr lang="en-US" altLang="en-US" sz="2000" dirty="0">
                <a:ea typeface="ヒラギノ角ゴ Pro W3" charset="-128"/>
              </a:rPr>
              <a:t> Medidata Rave Output</a:t>
            </a:r>
          </a:p>
          <a:p>
            <a:pPr lvl="1"/>
            <a:r>
              <a:rPr lang="en-US" altLang="en-US" sz="2000" dirty="0">
                <a:ea typeface="ヒラギノ角ゴ Pro W3" charset="-128"/>
              </a:rPr>
              <a:t>CRF Completion Guidelines (CCGs)</a:t>
            </a:r>
          </a:p>
          <a:p>
            <a:pPr lvl="1"/>
            <a:r>
              <a:rPr lang="en-US" altLang="en-US" sz="2000" dirty="0">
                <a:ea typeface="ヒラギノ角ゴ Pro W3" charset="-128"/>
              </a:rPr>
              <a:t>Medidata Rave Materials</a:t>
            </a:r>
          </a:p>
        </p:txBody>
      </p:sp>
      <p:pic>
        <p:nvPicPr>
          <p:cNvPr id="9830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2857" y="4501760"/>
            <a:ext cx="3038475" cy="1323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42165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4450" name="Text Placeholder 5"/>
          <p:cNvSpPr>
            <a:spLocks noGrp="1"/>
          </p:cNvSpPr>
          <p:nvPr>
            <p:ph type="body" sz="quarter" idx="10"/>
          </p:nvPr>
        </p:nvSpPr>
        <p:spPr>
          <a:xfrm>
            <a:off x="502276" y="1906073"/>
            <a:ext cx="8157178" cy="1129191"/>
          </a:xfrm>
        </p:spPr>
        <p:txBody>
          <a:bodyPr/>
          <a:lstStyle/>
          <a:p>
            <a:r>
              <a:rPr lang="en-US" altLang="en-US" sz="4000" dirty="0">
                <a:solidFill>
                  <a:schemeClr val="accent6"/>
                </a:solidFill>
                <a:ea typeface="ヒラギノ角ゴ Pro W3" charset="-128"/>
              </a:rPr>
              <a:t> Management</a:t>
            </a:r>
          </a:p>
          <a:p>
            <a:endParaRPr lang="en-US" altLang="en-US" sz="3600" dirty="0">
              <a:ea typeface="ヒラギノ角ゴ Pro W3" charset="-128"/>
            </a:endParaRPr>
          </a:p>
          <a:p>
            <a:endParaRPr lang="en-US" altLang="en-US" sz="3600" dirty="0">
              <a:ea typeface="ヒラギノ角ゴ Pro W3" charset="-128"/>
            </a:endParaRPr>
          </a:p>
        </p:txBody>
      </p:sp>
      <p:sp>
        <p:nvSpPr>
          <p:cNvPr id="4" name="Title 3"/>
          <p:cNvSpPr>
            <a:spLocks noGrp="1"/>
          </p:cNvSpPr>
          <p:nvPr>
            <p:ph type="ctrTitle" idx="4294967295"/>
          </p:nvPr>
        </p:nvSpPr>
        <p:spPr>
          <a:xfrm>
            <a:off x="887054" y="1784868"/>
            <a:ext cx="7772400" cy="1371600"/>
          </a:xfrm>
        </p:spPr>
        <p:txBody>
          <a:bodyPr/>
          <a:lstStyle/>
          <a:p>
            <a:pPr algn="ctr"/>
            <a:r>
              <a:rPr lang="en-US" dirty="0"/>
              <a:t>MTN-037 Query Management</a:t>
            </a:r>
          </a:p>
        </p:txBody>
      </p:sp>
    </p:spTree>
    <p:extLst>
      <p:ext uri="{BB962C8B-B14F-4D97-AF65-F5344CB8AC3E}">
        <p14:creationId xmlns:p14="http://schemas.microsoft.com/office/powerpoint/2010/main" val="3051923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Differences from previous studies</a:t>
            </a:r>
          </a:p>
        </p:txBody>
      </p:sp>
      <p:sp>
        <p:nvSpPr>
          <p:cNvPr id="3" name="Content Placeholder 2"/>
          <p:cNvSpPr>
            <a:spLocks noGrp="1"/>
          </p:cNvSpPr>
          <p:nvPr>
            <p:ph type="body" sz="quarter" idx="12"/>
          </p:nvPr>
        </p:nvSpPr>
        <p:spPr>
          <a:xfrm>
            <a:off x="458787" y="1261872"/>
            <a:ext cx="7926261" cy="4846320"/>
          </a:xfrm>
        </p:spPr>
        <p:txBody>
          <a:bodyPr/>
          <a:lstStyle/>
          <a:p>
            <a:pPr marL="457200" indent="-457200">
              <a:buFont typeface="Wingdings" panose="05000000000000000000" pitchFamily="2" charset="2"/>
              <a:buChar char="q"/>
            </a:pPr>
            <a:r>
              <a:rPr lang="en-US" dirty="0"/>
              <a:t>48 </a:t>
            </a:r>
            <a:r>
              <a:rPr lang="en-US" dirty="0" err="1"/>
              <a:t>Hr</a:t>
            </a:r>
            <a:r>
              <a:rPr lang="en-US" dirty="0"/>
              <a:t> Post-Dose sampling visit</a:t>
            </a:r>
          </a:p>
          <a:p>
            <a:pPr marL="1036638" lvl="1" indent="-457200">
              <a:buFont typeface="Wingdings" panose="05000000000000000000" pitchFamily="2" charset="2"/>
              <a:buChar char="q"/>
            </a:pPr>
            <a:r>
              <a:rPr lang="en-US" dirty="0"/>
              <a:t>Participants only randomized to one</a:t>
            </a:r>
          </a:p>
          <a:p>
            <a:endParaRPr lang="en-US" dirty="0"/>
          </a:p>
          <a:p>
            <a:pPr marL="457200" indent="-457200">
              <a:buFont typeface="Wingdings" panose="05000000000000000000" pitchFamily="2" charset="2"/>
              <a:buChar char="q"/>
            </a:pPr>
            <a:r>
              <a:rPr lang="en-US" dirty="0"/>
              <a:t>No dosing randomization</a:t>
            </a:r>
          </a:p>
          <a:p>
            <a:endParaRPr lang="en-US" dirty="0"/>
          </a:p>
          <a:p>
            <a:pPr marL="457200" lvl="1" indent="-457200">
              <a:buFont typeface="Wingdings" panose="05000000000000000000" pitchFamily="2" charset="2"/>
              <a:buChar char="q"/>
            </a:pPr>
            <a:r>
              <a:rPr lang="en-US" sz="2800" dirty="0"/>
              <a:t>New format for anorectal specimen storage forms</a:t>
            </a:r>
          </a:p>
          <a:p>
            <a:pPr marL="457200" lvl="1" indent="0">
              <a:buNone/>
            </a:pPr>
            <a:endParaRPr lang="en-US" dirty="0"/>
          </a:p>
        </p:txBody>
      </p:sp>
    </p:spTree>
    <p:extLst>
      <p:ext uri="{BB962C8B-B14F-4D97-AF65-F5344CB8AC3E}">
        <p14:creationId xmlns:p14="http://schemas.microsoft.com/office/powerpoint/2010/main" val="34553546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defRPr/>
            </a:pPr>
            <a:r>
              <a:rPr lang="en-US" sz="4400" dirty="0"/>
              <a:t>Query Management within Rave</a:t>
            </a:r>
          </a:p>
        </p:txBody>
      </p:sp>
      <p:sp>
        <p:nvSpPr>
          <p:cNvPr id="3" name="Content Placeholder 2"/>
          <p:cNvSpPr>
            <a:spLocks noGrp="1"/>
          </p:cNvSpPr>
          <p:nvPr>
            <p:ph idx="4294967295"/>
          </p:nvPr>
        </p:nvSpPr>
        <p:spPr>
          <a:xfrm>
            <a:off x="458787" y="1056554"/>
            <a:ext cx="8224837" cy="4783137"/>
          </a:xfrm>
        </p:spPr>
        <p:txBody>
          <a:bodyPr>
            <a:normAutofit fontScale="40000" lnSpcReduction="20000"/>
          </a:bodyPr>
          <a:lstStyle/>
          <a:p>
            <a:pPr marL="685800" indent="-685800">
              <a:lnSpc>
                <a:spcPct val="120000"/>
              </a:lnSpc>
              <a:buFont typeface="Arial" panose="020B0604020202020204" pitchFamily="34" charset="0"/>
              <a:buChar char="•"/>
              <a:defRPr/>
            </a:pPr>
            <a:r>
              <a:rPr lang="en-US" sz="5100" dirty="0"/>
              <a:t>Data, clinical and coding queries are applied, reviewed, answered, and resolved within the Rave database. </a:t>
            </a:r>
          </a:p>
          <a:p>
            <a:pPr marL="0" indent="0">
              <a:lnSpc>
                <a:spcPct val="120000"/>
              </a:lnSpc>
              <a:defRPr/>
            </a:pPr>
            <a:endParaRPr lang="en-US" sz="4200" dirty="0"/>
          </a:p>
          <a:p>
            <a:pPr marL="571500" indent="-571500">
              <a:lnSpc>
                <a:spcPct val="120000"/>
              </a:lnSpc>
              <a:buFont typeface="Arial" panose="020B0604020202020204" pitchFamily="34" charset="0"/>
              <a:buChar char="•"/>
              <a:defRPr/>
            </a:pPr>
            <a:r>
              <a:rPr lang="en-US" sz="5100" dirty="0"/>
              <a:t>There are two main types of queries applied to </a:t>
            </a:r>
            <a:r>
              <a:rPr lang="en-US" sz="5100" dirty="0" err="1"/>
              <a:t>eCRFs</a:t>
            </a:r>
            <a:r>
              <a:rPr lang="en-US" sz="5100" dirty="0"/>
              <a:t> within Rave:</a:t>
            </a:r>
          </a:p>
          <a:p>
            <a:pPr>
              <a:lnSpc>
                <a:spcPct val="120000"/>
              </a:lnSpc>
              <a:defRPr/>
            </a:pPr>
            <a:endParaRPr lang="en-US" sz="2000" dirty="0"/>
          </a:p>
          <a:p>
            <a:pPr marL="685800" lvl="2" indent="0">
              <a:lnSpc>
                <a:spcPct val="120000"/>
              </a:lnSpc>
              <a:buFontTx/>
              <a:buNone/>
              <a:defRPr/>
            </a:pPr>
            <a:r>
              <a:rPr lang="en-US" sz="4200" u="sng" dirty="0"/>
              <a:t>System Queries </a:t>
            </a:r>
          </a:p>
          <a:p>
            <a:pPr lvl="3">
              <a:lnSpc>
                <a:spcPct val="120000"/>
              </a:lnSpc>
              <a:defRPr/>
            </a:pPr>
            <a:r>
              <a:rPr lang="en-US" sz="4200" dirty="0"/>
              <a:t>Automatically generated by Rave EDC when a page is saved with data that is missing (left blank) or when a data point does not conform to a pre-specific edit check.</a:t>
            </a:r>
          </a:p>
          <a:p>
            <a:pPr marL="1028700" lvl="3" indent="0">
              <a:lnSpc>
                <a:spcPct val="120000"/>
              </a:lnSpc>
              <a:buFont typeface="Times New Roman" panose="02020603050405020304" pitchFamily="18" charset="0"/>
              <a:buNone/>
              <a:defRPr/>
            </a:pPr>
            <a:endParaRPr lang="en-US" sz="3400" dirty="0"/>
          </a:p>
          <a:p>
            <a:pPr marL="685800" lvl="2" indent="0">
              <a:lnSpc>
                <a:spcPct val="120000"/>
              </a:lnSpc>
              <a:buFontTx/>
              <a:buNone/>
              <a:defRPr/>
            </a:pPr>
            <a:r>
              <a:rPr lang="en-US" sz="4200" u="sng" dirty="0"/>
              <a:t>Manual Queries</a:t>
            </a:r>
          </a:p>
          <a:p>
            <a:pPr lvl="3">
              <a:lnSpc>
                <a:spcPct val="120000"/>
              </a:lnSpc>
              <a:defRPr/>
            </a:pPr>
            <a:r>
              <a:rPr lang="en-US" sz="4200" dirty="0"/>
              <a:t>Opened by a SCHARP Data Manager, Clinical Coder, or </a:t>
            </a:r>
            <a:r>
              <a:rPr lang="en-US" sz="4200" dirty="0" err="1"/>
              <a:t>PPD</a:t>
            </a:r>
            <a:r>
              <a:rPr lang="en-US" sz="4200" dirty="0"/>
              <a:t> Monitor upon manual review of the data for clarification on or correction to a specific item</a:t>
            </a:r>
          </a:p>
          <a:p>
            <a:pPr marL="685800" lvl="2" indent="0">
              <a:buFontTx/>
              <a:buNone/>
              <a:defRPr/>
            </a:pPr>
            <a:endParaRPr lang="en-US" sz="2100" dirty="0"/>
          </a:p>
          <a:p>
            <a:pPr marL="685800" lvl="2" indent="0">
              <a:buFontTx/>
              <a:buNone/>
              <a:defRPr/>
            </a:pPr>
            <a:endParaRPr lang="en-US" sz="2100" dirty="0"/>
          </a:p>
          <a:p>
            <a:pPr marL="1028700" lvl="3" indent="0">
              <a:buFont typeface="Times New Roman" panose="02020603050405020304" pitchFamily="18" charset="0"/>
              <a:buNone/>
              <a:defRPr/>
            </a:pPr>
            <a:endParaRPr lang="en-US" sz="1950" dirty="0"/>
          </a:p>
        </p:txBody>
      </p:sp>
      <p:pic>
        <p:nvPicPr>
          <p:cNvPr id="7066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30132" y="3043310"/>
            <a:ext cx="457200"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30132" y="4441500"/>
            <a:ext cx="457200"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87575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altLang="en-US">
                <a:ea typeface="ヒラギノ角ゴ Pro W3" charset="-128"/>
              </a:rPr>
              <a:t>Task Summary</a:t>
            </a:r>
          </a:p>
        </p:txBody>
      </p:sp>
      <p:sp>
        <p:nvSpPr>
          <p:cNvPr id="3" name="Content Placeholder 2"/>
          <p:cNvSpPr>
            <a:spLocks noGrp="1"/>
          </p:cNvSpPr>
          <p:nvPr>
            <p:ph idx="4294967295"/>
          </p:nvPr>
        </p:nvSpPr>
        <p:spPr>
          <a:xfrm>
            <a:off x="458788" y="1130011"/>
            <a:ext cx="8224837" cy="5114925"/>
          </a:xfrm>
        </p:spPr>
        <p:txBody>
          <a:bodyPr>
            <a:normAutofit/>
          </a:bodyPr>
          <a:lstStyle/>
          <a:p>
            <a:pPr marL="457200" indent="-457200">
              <a:buFont typeface="Arial" panose="020B0604020202020204" pitchFamily="34" charset="0"/>
              <a:buChar char="•"/>
              <a:defRPr/>
            </a:pPr>
            <a:r>
              <a:rPr lang="en-US" dirty="0"/>
              <a:t>Shows any pending tasks associated with the study based on user role</a:t>
            </a:r>
          </a:p>
          <a:p>
            <a:pPr marL="457200" indent="-457200">
              <a:buFont typeface="Arial" panose="020B0604020202020204" pitchFamily="34" charset="0"/>
              <a:buChar char="•"/>
              <a:defRPr/>
            </a:pPr>
            <a:r>
              <a:rPr lang="en-US" dirty="0"/>
              <a:t>Pending tasks are items needing prompt attention:</a:t>
            </a:r>
          </a:p>
          <a:p>
            <a:pPr lvl="1">
              <a:defRPr/>
            </a:pPr>
            <a:r>
              <a:rPr lang="en-US" dirty="0"/>
              <a:t>Requiring signatures</a:t>
            </a:r>
          </a:p>
          <a:p>
            <a:pPr lvl="1">
              <a:defRPr/>
            </a:pPr>
            <a:r>
              <a:rPr lang="en-US" dirty="0"/>
              <a:t>Non-conformant data</a:t>
            </a:r>
          </a:p>
          <a:p>
            <a:pPr lvl="1">
              <a:defRPr/>
            </a:pPr>
            <a:r>
              <a:rPr lang="en-US" dirty="0"/>
              <a:t>Open queries</a:t>
            </a:r>
          </a:p>
          <a:p>
            <a:pPr lvl="1">
              <a:defRPr/>
            </a:pPr>
            <a:r>
              <a:rPr lang="en-US" dirty="0"/>
              <a:t>Overdue data</a:t>
            </a:r>
          </a:p>
          <a:p>
            <a:pPr marL="457200" indent="-457200">
              <a:buFont typeface="Arial" panose="020B0604020202020204" pitchFamily="34" charset="0"/>
              <a:buChar char="•"/>
              <a:defRPr/>
            </a:pPr>
            <a:r>
              <a:rPr lang="en-US" dirty="0"/>
              <a:t>Site and Participant level</a:t>
            </a:r>
          </a:p>
          <a:p>
            <a:pPr marL="0" indent="0">
              <a:defRPr/>
            </a:pPr>
            <a:endParaRPr lang="en-US" dirty="0"/>
          </a:p>
        </p:txBody>
      </p:sp>
    </p:spTree>
    <p:extLst>
      <p:ext uri="{BB962C8B-B14F-4D97-AF65-F5344CB8AC3E}">
        <p14:creationId xmlns:p14="http://schemas.microsoft.com/office/powerpoint/2010/main" val="8549298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altLang="en-US">
                <a:ea typeface="ヒラギノ角ゴ Pro W3" charset="-128"/>
              </a:rPr>
              <a:t>Task Summary: Site Level</a:t>
            </a:r>
          </a:p>
        </p:txBody>
      </p:sp>
      <p:pic>
        <p:nvPicPr>
          <p:cNvPr id="8" name="Picture 7"/>
          <p:cNvPicPr>
            <a:picLocks noChangeAspect="1"/>
          </p:cNvPicPr>
          <p:nvPr/>
        </p:nvPicPr>
        <p:blipFill>
          <a:blip r:embed="rId3"/>
          <a:stretch>
            <a:fillRect/>
          </a:stretch>
        </p:blipFill>
        <p:spPr>
          <a:xfrm>
            <a:off x="171918" y="1315221"/>
            <a:ext cx="8798575" cy="3618527"/>
          </a:xfrm>
          <a:prstGeom prst="rect">
            <a:avLst/>
          </a:prstGeom>
        </p:spPr>
      </p:pic>
      <p:sp>
        <p:nvSpPr>
          <p:cNvPr id="3" name="Rounded Rectangle 2"/>
          <p:cNvSpPr/>
          <p:nvPr/>
        </p:nvSpPr>
        <p:spPr>
          <a:xfrm>
            <a:off x="4495312" y="1597603"/>
            <a:ext cx="4475181" cy="105929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81916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altLang="en-US">
                <a:ea typeface="ヒラギノ角ゴ Pro W3" charset="-128"/>
              </a:rPr>
              <a:t>Task Summary: Site to Participant Level</a:t>
            </a:r>
          </a:p>
        </p:txBody>
      </p:sp>
      <p:sp>
        <p:nvSpPr>
          <p:cNvPr id="7" name="Rectangle 6"/>
          <p:cNvSpPr/>
          <p:nvPr/>
        </p:nvSpPr>
        <p:spPr>
          <a:xfrm>
            <a:off x="2590800" y="1712913"/>
            <a:ext cx="685800" cy="1920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4" name="Straight Arrow Connector 13"/>
          <p:cNvCxnSpPr/>
          <p:nvPr/>
        </p:nvCxnSpPr>
        <p:spPr>
          <a:xfrm>
            <a:off x="122256" y="2148533"/>
            <a:ext cx="457200" cy="0"/>
          </a:xfrm>
          <a:prstGeom prst="straightConnector1">
            <a:avLst/>
          </a:prstGeom>
          <a:ln w="53975">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54277" name="Picture 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526" y="3525837"/>
            <a:ext cx="6397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8" name="Picture 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9153" y="5516562"/>
            <a:ext cx="6397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9"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550" y="1611940"/>
            <a:ext cx="5229225" cy="1114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428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35138" y="3043656"/>
            <a:ext cx="5267325" cy="183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4281"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90900" y="5035550"/>
            <a:ext cx="5295900" cy="141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ounded Rectangle 1"/>
          <p:cNvSpPr/>
          <p:nvPr/>
        </p:nvSpPr>
        <p:spPr>
          <a:xfrm>
            <a:off x="579456" y="1571207"/>
            <a:ext cx="5520130" cy="115515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1595289" y="3043656"/>
            <a:ext cx="5666123" cy="183832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3276600" y="4959276"/>
            <a:ext cx="5523155" cy="14955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8943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altLang="en-US">
                <a:ea typeface="ヒラギノ角ゴ Pro W3" charset="-128"/>
              </a:rPr>
              <a:t>Task Summary: Site to Participant Level</a:t>
            </a:r>
          </a:p>
        </p:txBody>
      </p:sp>
      <p:pic>
        <p:nvPicPr>
          <p:cNvPr id="56325" name="Content Placeholder 5"/>
          <p:cNvPicPr>
            <a:picLocks noGrp="1" noChangeAspect="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454025" y="3034701"/>
            <a:ext cx="8229600" cy="2803525"/>
          </a:xfrm>
        </p:spPr>
      </p:pic>
      <p:pic>
        <p:nvPicPr>
          <p:cNvPr id="5632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6375" y="1657350"/>
            <a:ext cx="6397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4"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46137" y="1122063"/>
            <a:ext cx="7837488" cy="161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6"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45868" y="4436463"/>
            <a:ext cx="6413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67914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altLang="en-US">
                <a:ea typeface="ヒラギノ角ゴ Pro W3" charset="-128"/>
              </a:rPr>
              <a:t>Task Summary: Participant Level</a:t>
            </a:r>
          </a:p>
        </p:txBody>
      </p:sp>
      <p:pic>
        <p:nvPicPr>
          <p:cNvPr id="2" name="Picture 1"/>
          <p:cNvPicPr>
            <a:picLocks noChangeAspect="1"/>
          </p:cNvPicPr>
          <p:nvPr/>
        </p:nvPicPr>
        <p:blipFill>
          <a:blip r:embed="rId3"/>
          <a:stretch>
            <a:fillRect/>
          </a:stretch>
        </p:blipFill>
        <p:spPr>
          <a:xfrm>
            <a:off x="167810" y="2165748"/>
            <a:ext cx="8808379" cy="2696709"/>
          </a:xfrm>
          <a:prstGeom prst="rect">
            <a:avLst/>
          </a:prstGeom>
        </p:spPr>
      </p:pic>
      <p:sp>
        <p:nvSpPr>
          <p:cNvPr id="3" name="Rounded Rectangle 2"/>
          <p:cNvSpPr/>
          <p:nvPr/>
        </p:nvSpPr>
        <p:spPr>
          <a:xfrm>
            <a:off x="5131398" y="2624866"/>
            <a:ext cx="3937298" cy="131243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80950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altLang="en-US">
                <a:ea typeface="ヒラギノ角ゴ Pro W3" charset="-128"/>
              </a:rPr>
              <a:t>Task Summary: Participant Level</a:t>
            </a:r>
          </a:p>
        </p:txBody>
      </p:sp>
      <p:pic>
        <p:nvPicPr>
          <p:cNvPr id="3" name="Picture 2"/>
          <p:cNvPicPr>
            <a:picLocks noChangeAspect="1"/>
          </p:cNvPicPr>
          <p:nvPr/>
        </p:nvPicPr>
        <p:blipFill>
          <a:blip r:embed="rId3"/>
          <a:stretch>
            <a:fillRect/>
          </a:stretch>
        </p:blipFill>
        <p:spPr>
          <a:xfrm>
            <a:off x="179769" y="2177153"/>
            <a:ext cx="8819003" cy="2833048"/>
          </a:xfrm>
          <a:prstGeom prst="rect">
            <a:avLst/>
          </a:prstGeom>
        </p:spPr>
      </p:pic>
    </p:spTree>
    <p:extLst>
      <p:ext uri="{BB962C8B-B14F-4D97-AF65-F5344CB8AC3E}">
        <p14:creationId xmlns:p14="http://schemas.microsoft.com/office/powerpoint/2010/main" val="41411504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pPr algn="ctr"/>
            <a:r>
              <a:rPr lang="en-US" altLang="en-US" sz="3600">
                <a:ea typeface="ヒラギノ角ゴ Pro W3" charset="-128"/>
              </a:rPr>
              <a:t>Resolving Queries within Rave</a:t>
            </a:r>
          </a:p>
        </p:txBody>
      </p:sp>
      <p:sp>
        <p:nvSpPr>
          <p:cNvPr id="3" name="Content Placeholder 2"/>
          <p:cNvSpPr>
            <a:spLocks noGrp="1"/>
          </p:cNvSpPr>
          <p:nvPr>
            <p:ph idx="4294967295"/>
          </p:nvPr>
        </p:nvSpPr>
        <p:spPr>
          <a:xfrm>
            <a:off x="458788" y="1231900"/>
            <a:ext cx="8224837" cy="642938"/>
          </a:xfrm>
        </p:spPr>
        <p:txBody>
          <a:bodyPr/>
          <a:lstStyle/>
          <a:p>
            <a:pPr marL="342900" lvl="2" indent="-342900">
              <a:defRPr/>
            </a:pPr>
            <a:r>
              <a:rPr lang="en-US" sz="2400" b="1" u="sng" dirty="0"/>
              <a:t>Examples of System Queries:</a:t>
            </a:r>
          </a:p>
          <a:p>
            <a:pPr marL="0" lvl="2" indent="0">
              <a:buFontTx/>
              <a:buNone/>
              <a:defRPr/>
            </a:pPr>
            <a:endParaRPr lang="en-US" sz="2100" b="1" u="sng" dirty="0"/>
          </a:p>
          <a:p>
            <a:pPr marL="0" lvl="2" indent="0">
              <a:buFontTx/>
              <a:buNone/>
              <a:defRPr/>
            </a:pPr>
            <a:endParaRPr lang="en-US" sz="2100" dirty="0"/>
          </a:p>
          <a:p>
            <a:pPr marL="0" lvl="2" indent="384572">
              <a:buFont typeface="Wingdings" panose="05000000000000000000" pitchFamily="2" charset="2"/>
              <a:buChar char="q"/>
              <a:defRPr/>
            </a:pPr>
            <a:endParaRPr lang="en-US" sz="2100" dirty="0"/>
          </a:p>
          <a:p>
            <a:pPr marL="0" lvl="2" indent="384572">
              <a:buFont typeface="Wingdings" panose="05000000000000000000" pitchFamily="2" charset="2"/>
              <a:buChar char="q"/>
              <a:defRPr/>
            </a:pPr>
            <a:endParaRPr lang="en-US" sz="2100" dirty="0"/>
          </a:p>
          <a:p>
            <a:pPr marL="0" lvl="2" indent="384572">
              <a:buFont typeface="Wingdings" panose="05000000000000000000" pitchFamily="2" charset="2"/>
              <a:buChar char="q"/>
              <a:defRPr/>
            </a:pPr>
            <a:endParaRPr lang="en-US" sz="2100" dirty="0"/>
          </a:p>
          <a:p>
            <a:pPr marL="0" lvl="2" indent="384572">
              <a:buFont typeface="Wingdings" panose="05000000000000000000" pitchFamily="2" charset="2"/>
              <a:buChar char="q"/>
              <a:defRPr/>
            </a:pPr>
            <a:endParaRPr lang="en-US" sz="2100" dirty="0"/>
          </a:p>
          <a:p>
            <a:pPr marL="0" lvl="2" indent="384572">
              <a:buFont typeface="Wingdings" panose="05000000000000000000" pitchFamily="2" charset="2"/>
              <a:buChar char="q"/>
              <a:defRPr/>
            </a:pPr>
            <a:endParaRPr lang="en-US" sz="2100" dirty="0"/>
          </a:p>
          <a:p>
            <a:pPr marL="0" lvl="2" indent="0">
              <a:buFontTx/>
              <a:buNone/>
              <a:defRPr/>
            </a:pPr>
            <a:r>
              <a:rPr lang="en-US" sz="2100" dirty="0"/>
              <a:t>	 </a:t>
            </a:r>
          </a:p>
          <a:p>
            <a:pPr marL="685800" lvl="2" indent="0">
              <a:buFontTx/>
              <a:buNone/>
              <a:defRPr/>
            </a:pPr>
            <a:endParaRPr lang="en-US" sz="2100" dirty="0"/>
          </a:p>
          <a:p>
            <a:pPr marL="685800" lvl="2" indent="0">
              <a:buFontTx/>
              <a:buNone/>
              <a:defRPr/>
            </a:pPr>
            <a:endParaRPr lang="en-US" sz="2100" dirty="0"/>
          </a:p>
          <a:p>
            <a:pPr marL="685800" lvl="2" indent="0">
              <a:buFontTx/>
              <a:buNone/>
              <a:defRPr/>
            </a:pPr>
            <a:endParaRPr lang="en-US" sz="2100" dirty="0"/>
          </a:p>
          <a:p>
            <a:pPr marL="685800" lvl="2" indent="0">
              <a:buFontTx/>
              <a:buNone/>
              <a:defRPr/>
            </a:pPr>
            <a:endParaRPr lang="en-US" sz="2100" dirty="0"/>
          </a:p>
          <a:p>
            <a:pPr marL="685800" lvl="2" indent="0">
              <a:buFontTx/>
              <a:buNone/>
              <a:defRPr/>
            </a:pPr>
            <a:endParaRPr lang="en-US" sz="2100" dirty="0"/>
          </a:p>
          <a:p>
            <a:pPr marL="347663" lvl="2" indent="0">
              <a:buFontTx/>
              <a:buNone/>
              <a:defRPr/>
            </a:pPr>
            <a:endParaRPr lang="en-US" sz="2100" dirty="0"/>
          </a:p>
        </p:txBody>
      </p:sp>
      <p:sp>
        <p:nvSpPr>
          <p:cNvPr id="17" name="TextBox 16"/>
          <p:cNvSpPr txBox="1"/>
          <p:nvPr/>
        </p:nvSpPr>
        <p:spPr>
          <a:xfrm>
            <a:off x="6257925" y="2805113"/>
            <a:ext cx="2354263" cy="369887"/>
          </a:xfrm>
          <a:prstGeom prst="rect">
            <a:avLst/>
          </a:prstGeom>
          <a:solidFill>
            <a:schemeClr val="accent5">
              <a:lumMod val="40000"/>
              <a:lumOff val="60000"/>
            </a:schemeClr>
          </a:solidFill>
        </p:spPr>
        <p:txBody>
          <a:bodyPr>
            <a:spAutoFit/>
          </a:bodyPr>
          <a:lstStyle/>
          <a:p>
            <a:pPr defTabSz="685800">
              <a:defRPr/>
            </a:pPr>
            <a:r>
              <a:rPr lang="en-US" sz="1800" dirty="0">
                <a:solidFill>
                  <a:prstClr val="black"/>
                </a:solidFill>
                <a:latin typeface="Calibri" panose="020F0502020204030204"/>
              </a:rPr>
              <a:t>Edit check Query</a:t>
            </a:r>
          </a:p>
        </p:txBody>
      </p:sp>
      <p:grpSp>
        <p:nvGrpSpPr>
          <p:cNvPr id="74757" name="Group 1"/>
          <p:cNvGrpSpPr>
            <a:grpSpLocks/>
          </p:cNvGrpSpPr>
          <p:nvPr/>
        </p:nvGrpSpPr>
        <p:grpSpPr bwMode="auto">
          <a:xfrm>
            <a:off x="762000" y="4283075"/>
            <a:ext cx="4471988" cy="1087438"/>
            <a:chOff x="695325" y="4779963"/>
            <a:chExt cx="4471988" cy="1087437"/>
          </a:xfrm>
        </p:grpSpPr>
        <p:pic>
          <p:nvPicPr>
            <p:cNvPr id="74773" name="Picture 2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5325" y="4779963"/>
              <a:ext cx="2470150" cy="10874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4774" name="Picture 2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76588" y="4779963"/>
              <a:ext cx="1990725" cy="10874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sp>
        <p:nvSpPr>
          <p:cNvPr id="29" name="TextBox 28"/>
          <p:cNvSpPr txBox="1"/>
          <p:nvPr/>
        </p:nvSpPr>
        <p:spPr>
          <a:xfrm>
            <a:off x="5856288" y="4325938"/>
            <a:ext cx="2697162" cy="830262"/>
          </a:xfrm>
          <a:prstGeom prst="rect">
            <a:avLst/>
          </a:prstGeom>
          <a:noFill/>
          <a:ln w="12700">
            <a:solidFill>
              <a:schemeClr val="accent1">
                <a:shade val="50000"/>
              </a:schemeClr>
            </a:solidFill>
          </a:ln>
        </p:spPr>
        <p:txBody>
          <a:bodyPr>
            <a:spAutoFit/>
          </a:bodyPr>
          <a:lstStyle/>
          <a:p>
            <a:pPr defTabSz="685800">
              <a:defRPr/>
            </a:pPr>
            <a:r>
              <a:rPr lang="en-US" sz="1600" dirty="0">
                <a:solidFill>
                  <a:prstClr val="black"/>
                </a:solidFill>
                <a:latin typeface="Calibri" panose="020F0502020204030204"/>
              </a:rPr>
              <a:t>A Delta symbol appears when an item have been updated and the page has been saved. </a:t>
            </a:r>
          </a:p>
        </p:txBody>
      </p:sp>
      <p:cxnSp>
        <p:nvCxnSpPr>
          <p:cNvPr id="32" name="Straight Arrow Connector 31"/>
          <p:cNvCxnSpPr/>
          <p:nvPr/>
        </p:nvCxnSpPr>
        <p:spPr>
          <a:xfrm flipH="1" flipV="1">
            <a:off x="4650581" y="4550613"/>
            <a:ext cx="1228168" cy="398192"/>
          </a:xfrm>
          <a:prstGeom prst="straightConnector1">
            <a:avLst/>
          </a:prstGeom>
          <a:ln w="92075">
            <a:solidFill>
              <a:srgbClr val="6FB433"/>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8" name="Curved Right Arrow 17"/>
          <p:cNvSpPr/>
          <p:nvPr/>
        </p:nvSpPr>
        <p:spPr>
          <a:xfrm>
            <a:off x="82550" y="3824288"/>
            <a:ext cx="552450" cy="171132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grpSp>
        <p:nvGrpSpPr>
          <p:cNvPr id="74761" name="Group 3"/>
          <p:cNvGrpSpPr>
            <a:grpSpLocks/>
          </p:cNvGrpSpPr>
          <p:nvPr/>
        </p:nvGrpSpPr>
        <p:grpSpPr bwMode="auto">
          <a:xfrm>
            <a:off x="358775" y="2019300"/>
            <a:ext cx="8069263" cy="1819275"/>
            <a:chOff x="762000" y="2708275"/>
            <a:chExt cx="8069263" cy="1819275"/>
          </a:xfrm>
        </p:grpSpPr>
        <p:pic>
          <p:nvPicPr>
            <p:cNvPr id="74765"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2708275"/>
              <a:ext cx="2792413"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66" name="Picture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62000" y="2708275"/>
              <a:ext cx="2894013"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6661150" y="2825750"/>
              <a:ext cx="2141538" cy="368300"/>
            </a:xfrm>
            <a:prstGeom prst="rect">
              <a:avLst/>
            </a:prstGeom>
            <a:solidFill>
              <a:schemeClr val="accent5">
                <a:lumMod val="40000"/>
                <a:lumOff val="60000"/>
              </a:schemeClr>
            </a:solidFill>
          </p:spPr>
          <p:txBody>
            <a:bodyPr>
              <a:spAutoFit/>
            </a:bodyPr>
            <a:lstStyle/>
            <a:p>
              <a:pPr defTabSz="685800">
                <a:defRPr/>
              </a:pPr>
              <a:r>
                <a:rPr lang="en-US" sz="1800" dirty="0">
                  <a:solidFill>
                    <a:prstClr val="black"/>
                  </a:solidFill>
                  <a:latin typeface="Calibri" panose="020F0502020204030204"/>
                </a:rPr>
                <a:t>Missing Data Query</a:t>
              </a:r>
            </a:p>
          </p:txBody>
        </p:sp>
        <p:sp>
          <p:nvSpPr>
            <p:cNvPr id="16" name="TextBox 15"/>
            <p:cNvSpPr txBox="1"/>
            <p:nvPr/>
          </p:nvSpPr>
          <p:spPr>
            <a:xfrm>
              <a:off x="6697663" y="3881438"/>
              <a:ext cx="2133600" cy="646112"/>
            </a:xfrm>
            <a:prstGeom prst="rect">
              <a:avLst/>
            </a:prstGeom>
            <a:solidFill>
              <a:schemeClr val="accent5">
                <a:lumMod val="40000"/>
                <a:lumOff val="60000"/>
              </a:schemeClr>
            </a:solidFill>
          </p:spPr>
          <p:txBody>
            <a:bodyPr>
              <a:spAutoFit/>
            </a:bodyPr>
            <a:lstStyle/>
            <a:p>
              <a:pPr defTabSz="685800">
                <a:defRPr/>
              </a:pPr>
              <a:r>
                <a:rPr lang="en-US" sz="1800" dirty="0">
                  <a:solidFill>
                    <a:prstClr val="black"/>
                  </a:solidFill>
                  <a:latin typeface="Calibri" panose="020F0502020204030204"/>
                </a:rPr>
                <a:t>Non-Conformant Query</a:t>
              </a:r>
            </a:p>
          </p:txBody>
        </p:sp>
        <p:sp>
          <p:nvSpPr>
            <p:cNvPr id="22" name="Right Arrow 21"/>
            <p:cNvSpPr/>
            <p:nvPr/>
          </p:nvSpPr>
          <p:spPr>
            <a:xfrm rot="10800000">
              <a:off x="6259513" y="2876550"/>
              <a:ext cx="239712" cy="298450"/>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350">
                <a:solidFill>
                  <a:prstClr val="white"/>
                </a:solidFill>
                <a:latin typeface="Calibri" panose="020F0502020204030204"/>
              </a:endParaRPr>
            </a:p>
          </p:txBody>
        </p:sp>
        <p:sp>
          <p:nvSpPr>
            <p:cNvPr id="23" name="Right Arrow 22"/>
            <p:cNvSpPr/>
            <p:nvPr/>
          </p:nvSpPr>
          <p:spPr>
            <a:xfrm rot="10800000">
              <a:off x="6259513" y="4044950"/>
              <a:ext cx="239712" cy="298450"/>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350">
                <a:solidFill>
                  <a:prstClr val="white"/>
                </a:solidFill>
                <a:latin typeface="Calibri" panose="020F0502020204030204"/>
              </a:endParaRPr>
            </a:p>
          </p:txBody>
        </p:sp>
        <p:sp>
          <p:nvSpPr>
            <p:cNvPr id="24" name="Right Arrow 23"/>
            <p:cNvSpPr/>
            <p:nvPr/>
          </p:nvSpPr>
          <p:spPr>
            <a:xfrm rot="10800000">
              <a:off x="6259513" y="3549650"/>
              <a:ext cx="239712" cy="298450"/>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350">
                <a:solidFill>
                  <a:prstClr val="white"/>
                </a:solidFill>
                <a:latin typeface="Calibri" panose="020F0502020204030204"/>
              </a:endParaRPr>
            </a:p>
          </p:txBody>
        </p:sp>
        <p:sp>
          <p:nvSpPr>
            <p:cNvPr id="19" name="Rectangle 18"/>
            <p:cNvSpPr/>
            <p:nvPr/>
          </p:nvSpPr>
          <p:spPr>
            <a:xfrm>
              <a:off x="798513" y="3400425"/>
              <a:ext cx="2809875" cy="6445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0" name="AutoShape 5"/>
          <p:cNvSpPr>
            <a:spLocks noChangeArrowheads="1"/>
          </p:cNvSpPr>
          <p:nvPr/>
        </p:nvSpPr>
        <p:spPr bwMode="auto">
          <a:xfrm rot="10800000">
            <a:off x="2820988" y="3838575"/>
            <a:ext cx="1828800" cy="274638"/>
          </a:xfrm>
          <a:prstGeom prst="wedgeRectCallout">
            <a:avLst>
              <a:gd name="adj1" fmla="val 59925"/>
              <a:gd name="adj2" fmla="val 296076"/>
            </a:avLst>
          </a:prstGeom>
          <a:solidFill>
            <a:srgbClr val="BBE0E3"/>
          </a:solidFill>
          <a:ln w="9525" algn="ctr">
            <a:noFill/>
            <a:miter lim="800000"/>
            <a:headEnd/>
            <a:tailEnd/>
          </a:ln>
          <a:effectLst/>
        </p:spPr>
        <p:txBody>
          <a:bodyPr rot="10800000"/>
          <a:lstStyle/>
          <a:p>
            <a:pPr algn="ctr" eaLnBrk="1" fontAlgn="auto" hangingPunct="1">
              <a:spcBef>
                <a:spcPct val="50000"/>
              </a:spcBef>
              <a:spcAft>
                <a:spcPts val="0"/>
              </a:spcAft>
              <a:defRPr/>
            </a:pPr>
            <a:r>
              <a:rPr lang="en-US" sz="1400" b="1" kern="0" dirty="0">
                <a:solidFill>
                  <a:srgbClr val="000000"/>
                </a:solidFill>
                <a:latin typeface="Tahoma" pitchFamily="34" charset="0"/>
                <a:cs typeface="Times New Roman" pitchFamily="18" charset="0"/>
              </a:rPr>
              <a:t>Query Text</a:t>
            </a:r>
          </a:p>
        </p:txBody>
      </p:sp>
      <p:sp>
        <p:nvSpPr>
          <p:cNvPr id="25" name="TextBox 24"/>
          <p:cNvSpPr txBox="1"/>
          <p:nvPr/>
        </p:nvSpPr>
        <p:spPr>
          <a:xfrm>
            <a:off x="762000" y="5511800"/>
            <a:ext cx="6981825" cy="708025"/>
          </a:xfrm>
          <a:prstGeom prst="rect">
            <a:avLst/>
          </a:prstGeom>
          <a:noFill/>
          <a:ln>
            <a:solidFill>
              <a:schemeClr val="accent4"/>
            </a:solidFill>
          </a:ln>
        </p:spPr>
        <p:txBody>
          <a:bodyPr>
            <a:spAutoFit/>
          </a:bodyPr>
          <a:lstStyle/>
          <a:p>
            <a:pPr algn="ctr">
              <a:defRPr/>
            </a:pPr>
            <a:r>
              <a:rPr lang="en-US" sz="2000" b="1" dirty="0">
                <a:solidFill>
                  <a:srgbClr val="1E344B"/>
                </a:solidFill>
                <a:latin typeface="+mn-lt"/>
                <a:cs typeface="Arial" panose="020B0604020202020204" pitchFamily="34" charset="0"/>
              </a:rPr>
              <a:t>Once you make the correction and save the page the line is no longer pink and the query icon goes away.</a:t>
            </a:r>
          </a:p>
        </p:txBody>
      </p:sp>
      <p:sp>
        <p:nvSpPr>
          <p:cNvPr id="74764" name="Oval 1"/>
          <p:cNvSpPr>
            <a:spLocks noChangeArrowheads="1"/>
          </p:cNvSpPr>
          <p:nvPr/>
        </p:nvSpPr>
        <p:spPr bwMode="auto">
          <a:xfrm>
            <a:off x="4252913" y="4283075"/>
            <a:ext cx="265112" cy="268288"/>
          </a:xfrm>
          <a:prstGeom prst="ellipse">
            <a:avLst/>
          </a:prstGeom>
          <a:noFill/>
          <a:ln w="9525" algn="ctr">
            <a:solidFill>
              <a:srgbClr val="6FB433"/>
            </a:solidFill>
            <a:round/>
            <a:headEnd/>
            <a:tailEnd/>
          </a:ln>
          <a:extLst>
            <a:ext uri="{909E8E84-426E-40DD-AFC4-6F175D3DCCD1}">
              <a14:hiddenFill xmlns:a14="http://schemas.microsoft.com/office/drawing/2010/main">
                <a:solidFill>
                  <a:srgbClr val="FFFFFF"/>
                </a:solidFill>
              </a14:hiddenFill>
            </a:ext>
          </a:extLst>
        </p:spPr>
        <p:txBody>
          <a:bodyPr wrap="none"/>
          <a:lstStyle>
            <a:lvl1pPr>
              <a:lnSpc>
                <a:spcPts val="3600"/>
              </a:lnSpc>
              <a:spcBef>
                <a:spcPct val="20000"/>
              </a:spcBef>
              <a:buClr>
                <a:schemeClr val="bg1"/>
              </a:buClr>
              <a:defRPr sz="2800">
                <a:solidFill>
                  <a:srgbClr val="1C3B61"/>
                </a:solidFill>
                <a:latin typeface="Arial" panose="020B0604020202020204" pitchFamily="34" charset="0"/>
                <a:ea typeface="ヒラギノ角ゴ Pro W3" charset="-128"/>
              </a:defRPr>
            </a:lvl1pPr>
            <a:lvl2pPr marL="742950" indent="-285750">
              <a:spcBef>
                <a:spcPct val="20000"/>
              </a:spcBef>
              <a:buClr>
                <a:schemeClr val="bg1"/>
              </a:buClr>
              <a:buSzPct val="90000"/>
              <a:buFont typeface="Times New Roman" panose="02020603050405020304" pitchFamily="18" charset="0"/>
              <a:buChar char="–"/>
              <a:defRPr sz="2400">
                <a:solidFill>
                  <a:srgbClr val="1C3B61"/>
                </a:solidFill>
                <a:latin typeface="Arial" panose="020B0604020202020204" pitchFamily="34" charset="0"/>
                <a:ea typeface="ヒラギノ角ゴ Pro W3" charset="-128"/>
              </a:defRPr>
            </a:lvl2pPr>
            <a:lvl3pPr marL="1143000" indent="-228600">
              <a:spcBef>
                <a:spcPct val="20000"/>
              </a:spcBef>
              <a:buClr>
                <a:schemeClr val="bg1"/>
              </a:buClr>
              <a:buSzPct val="90000"/>
              <a:buChar char="•"/>
              <a:defRPr sz="2000">
                <a:solidFill>
                  <a:srgbClr val="1C3B61"/>
                </a:solidFill>
                <a:latin typeface="Arial" panose="020B0604020202020204" pitchFamily="34" charset="0"/>
                <a:ea typeface="ヒラギノ角ゴ Pro W3" charset="-128"/>
              </a:defRPr>
            </a:lvl3pPr>
            <a:lvl4pPr marL="1600200" indent="-228600">
              <a:spcBef>
                <a:spcPct val="20000"/>
              </a:spcBef>
              <a:buClr>
                <a:schemeClr val="bg1"/>
              </a:buClr>
              <a:buSzPct val="80000"/>
              <a:buFont typeface="Times New Roman" panose="02020603050405020304" pitchFamily="18" charset="0"/>
              <a:buChar char="–"/>
              <a:defRPr>
                <a:solidFill>
                  <a:srgbClr val="1C3B61"/>
                </a:solidFill>
                <a:latin typeface="Arial" panose="020B0604020202020204" pitchFamily="34" charset="0"/>
                <a:ea typeface="ヒラギノ角ゴ Pro W3" charset="-128"/>
              </a:defRPr>
            </a:lvl4pPr>
            <a:lvl5pPr marL="2057400" indent="-228600">
              <a:spcBef>
                <a:spcPct val="20000"/>
              </a:spcBef>
              <a:buClr>
                <a:schemeClr val="bg1"/>
              </a:buClr>
              <a:buSzPct val="70000"/>
              <a:buChar char="•"/>
              <a:defRPr>
                <a:solidFill>
                  <a:srgbClr val="1C3B61"/>
                </a:solidFill>
                <a:latin typeface="Arial" panose="020B0604020202020204" pitchFamily="34" charset="0"/>
                <a:ea typeface="ヒラギノ角ゴ Pro W3" charset="-128"/>
              </a:defRPr>
            </a:lvl5pPr>
            <a:lvl6pPr marL="2514600" indent="-228600" eaLnBrk="0" fontAlgn="base" hangingPunct="0">
              <a:spcBef>
                <a:spcPct val="20000"/>
              </a:spcBef>
              <a:spcAft>
                <a:spcPct val="0"/>
              </a:spcAft>
              <a:buClr>
                <a:schemeClr val="bg1"/>
              </a:buClr>
              <a:buSzPct val="70000"/>
              <a:buChar char="•"/>
              <a:defRPr>
                <a:solidFill>
                  <a:srgbClr val="1C3B61"/>
                </a:solidFill>
                <a:latin typeface="Arial" panose="020B0604020202020204" pitchFamily="34" charset="0"/>
                <a:ea typeface="ヒラギノ角ゴ Pro W3" charset="-128"/>
              </a:defRPr>
            </a:lvl6pPr>
            <a:lvl7pPr marL="2971800" indent="-228600" eaLnBrk="0" fontAlgn="base" hangingPunct="0">
              <a:spcBef>
                <a:spcPct val="20000"/>
              </a:spcBef>
              <a:spcAft>
                <a:spcPct val="0"/>
              </a:spcAft>
              <a:buClr>
                <a:schemeClr val="bg1"/>
              </a:buClr>
              <a:buSzPct val="70000"/>
              <a:buChar char="•"/>
              <a:defRPr>
                <a:solidFill>
                  <a:srgbClr val="1C3B61"/>
                </a:solidFill>
                <a:latin typeface="Arial" panose="020B0604020202020204" pitchFamily="34" charset="0"/>
                <a:ea typeface="ヒラギノ角ゴ Pro W3" charset="-128"/>
              </a:defRPr>
            </a:lvl7pPr>
            <a:lvl8pPr marL="3429000" indent="-228600" eaLnBrk="0" fontAlgn="base" hangingPunct="0">
              <a:spcBef>
                <a:spcPct val="20000"/>
              </a:spcBef>
              <a:spcAft>
                <a:spcPct val="0"/>
              </a:spcAft>
              <a:buClr>
                <a:schemeClr val="bg1"/>
              </a:buClr>
              <a:buSzPct val="70000"/>
              <a:buChar char="•"/>
              <a:defRPr>
                <a:solidFill>
                  <a:srgbClr val="1C3B61"/>
                </a:solidFill>
                <a:latin typeface="Arial" panose="020B0604020202020204" pitchFamily="34" charset="0"/>
                <a:ea typeface="ヒラギノ角ゴ Pro W3" charset="-128"/>
              </a:defRPr>
            </a:lvl8pPr>
            <a:lvl9pPr marL="3886200" indent="-228600" eaLnBrk="0" fontAlgn="base" hangingPunct="0">
              <a:spcBef>
                <a:spcPct val="20000"/>
              </a:spcBef>
              <a:spcAft>
                <a:spcPct val="0"/>
              </a:spcAft>
              <a:buClr>
                <a:schemeClr val="bg1"/>
              </a:buClr>
              <a:buSzPct val="70000"/>
              <a:buChar char="•"/>
              <a:defRPr>
                <a:solidFill>
                  <a:srgbClr val="1C3B61"/>
                </a:solidFill>
                <a:latin typeface="Arial" panose="020B0604020202020204" pitchFamily="34" charset="0"/>
                <a:ea typeface="ヒラギノ角ゴ Pro W3" charset="-128"/>
              </a:defRPr>
            </a:lvl9pPr>
          </a:lstStyle>
          <a:p>
            <a:pPr eaLnBrk="1" hangingPunct="1">
              <a:lnSpc>
                <a:spcPct val="100000"/>
              </a:lnSpc>
              <a:spcBef>
                <a:spcPct val="0"/>
              </a:spcBef>
              <a:buClrTx/>
            </a:pPr>
            <a:endParaRPr lang="en-US" altLang="en-US" sz="24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38412280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76802" name="Group 3"/>
          <p:cNvGrpSpPr>
            <a:grpSpLocks/>
          </p:cNvGrpSpPr>
          <p:nvPr/>
        </p:nvGrpSpPr>
        <p:grpSpPr bwMode="auto">
          <a:xfrm>
            <a:off x="796925" y="1611313"/>
            <a:ext cx="7443788" cy="2416175"/>
            <a:chOff x="762000" y="2708275"/>
            <a:chExt cx="5688013" cy="1635125"/>
          </a:xfrm>
        </p:grpSpPr>
        <p:pic>
          <p:nvPicPr>
            <p:cNvPr id="76807"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2708275"/>
              <a:ext cx="2792413"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8"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708275"/>
              <a:ext cx="2894013"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6803" name="Title 1"/>
          <p:cNvSpPr>
            <a:spLocks noGrp="1"/>
          </p:cNvSpPr>
          <p:nvPr>
            <p:ph type="title"/>
          </p:nvPr>
        </p:nvSpPr>
        <p:spPr/>
        <p:txBody>
          <a:bodyPr/>
          <a:lstStyle/>
          <a:p>
            <a:pPr algn="ctr"/>
            <a:r>
              <a:rPr lang="en-US" altLang="en-US" sz="4400">
                <a:ea typeface="ヒラギノ角ゴ Pro W3" charset="-128"/>
              </a:rPr>
              <a:t>Resolving Queries within Rave</a:t>
            </a:r>
          </a:p>
        </p:txBody>
      </p:sp>
      <p:sp>
        <p:nvSpPr>
          <p:cNvPr id="81924" name="TextBox 15"/>
          <p:cNvSpPr txBox="1">
            <a:spLocks noChangeArrowheads="1"/>
          </p:cNvSpPr>
          <p:nvPr/>
        </p:nvSpPr>
        <p:spPr bwMode="auto">
          <a:xfrm>
            <a:off x="457200" y="4489450"/>
            <a:ext cx="8126413" cy="1570038"/>
          </a:xfrm>
          <a:prstGeom prst="rect">
            <a:avLst/>
          </a:prstGeom>
          <a:solidFill>
            <a:schemeClr val="tx2">
              <a:lumMod val="40000"/>
              <a:lumOff val="60000"/>
            </a:schemeClr>
          </a:solidFill>
          <a:ln>
            <a:noFill/>
          </a:ln>
          <a:extLst/>
        </p:spPr>
        <p:txBody>
          <a:bodyPr>
            <a:spAutoFit/>
          </a:bodyPr>
          <a:lstStyle>
            <a:lvl1pPr>
              <a:lnSpc>
                <a:spcPts val="3600"/>
              </a:lnSpc>
              <a:spcBef>
                <a:spcPct val="20000"/>
              </a:spcBef>
              <a:buClr>
                <a:schemeClr val="bg1"/>
              </a:buClr>
              <a:defRPr sz="2800">
                <a:solidFill>
                  <a:srgbClr val="1C3B61"/>
                </a:solidFill>
                <a:latin typeface="Arial" pitchFamily="34" charset="0"/>
                <a:ea typeface="ヒラギノ角ゴ Pro W3" charset="-128"/>
              </a:defRPr>
            </a:lvl1pPr>
            <a:lvl2pPr marL="742950" indent="-285750">
              <a:spcBef>
                <a:spcPct val="20000"/>
              </a:spcBef>
              <a:buClr>
                <a:schemeClr val="bg1"/>
              </a:buClr>
              <a:buSzPct val="90000"/>
              <a:buFont typeface="Times New Roman" pitchFamily="18" charset="0"/>
              <a:buChar char="–"/>
              <a:defRPr sz="2400">
                <a:solidFill>
                  <a:srgbClr val="1C3B61"/>
                </a:solidFill>
                <a:latin typeface="Arial" pitchFamily="34" charset="0"/>
                <a:ea typeface="ヒラギノ角ゴ Pro W3" charset="-128"/>
              </a:defRPr>
            </a:lvl2pPr>
            <a:lvl3pPr marL="1143000" indent="-228600">
              <a:spcBef>
                <a:spcPct val="20000"/>
              </a:spcBef>
              <a:buClr>
                <a:schemeClr val="bg1"/>
              </a:buClr>
              <a:buSzPct val="90000"/>
              <a:buChar char="•"/>
              <a:defRPr sz="2000">
                <a:solidFill>
                  <a:srgbClr val="1C3B61"/>
                </a:solidFill>
                <a:latin typeface="Arial" pitchFamily="34" charset="0"/>
                <a:ea typeface="ヒラギノ角ゴ Pro W3" charset="-128"/>
              </a:defRPr>
            </a:lvl3pPr>
            <a:lvl4pPr marL="1600200" indent="-228600">
              <a:spcBef>
                <a:spcPct val="20000"/>
              </a:spcBef>
              <a:buClr>
                <a:schemeClr val="bg1"/>
              </a:buClr>
              <a:buSzPct val="80000"/>
              <a:buFont typeface="Times New Roman" pitchFamily="18" charset="0"/>
              <a:buChar char="–"/>
              <a:defRPr>
                <a:solidFill>
                  <a:srgbClr val="1C3B61"/>
                </a:solidFill>
                <a:latin typeface="Arial" pitchFamily="34" charset="0"/>
                <a:ea typeface="ヒラギノ角ゴ Pro W3" charset="-128"/>
              </a:defRPr>
            </a:lvl4pPr>
            <a:lvl5pPr marL="2057400" indent="-228600">
              <a:spcBef>
                <a:spcPct val="20000"/>
              </a:spcBef>
              <a:buClr>
                <a:schemeClr val="bg1"/>
              </a:buClr>
              <a:buSzPct val="70000"/>
              <a:buChar char="•"/>
              <a:defRPr>
                <a:solidFill>
                  <a:srgbClr val="1C3B61"/>
                </a:solidFill>
                <a:latin typeface="Arial" pitchFamily="34" charset="0"/>
                <a:ea typeface="ヒラギノ角ゴ Pro W3" charset="-128"/>
              </a:defRPr>
            </a:lvl5pPr>
            <a:lvl6pPr marL="2514600" indent="-228600" eaLnBrk="0" fontAlgn="base" hangingPunct="0">
              <a:spcBef>
                <a:spcPct val="20000"/>
              </a:spcBef>
              <a:spcAft>
                <a:spcPct val="0"/>
              </a:spcAft>
              <a:buClr>
                <a:schemeClr val="bg1"/>
              </a:buClr>
              <a:buSzPct val="70000"/>
              <a:buChar char="•"/>
              <a:defRPr>
                <a:solidFill>
                  <a:srgbClr val="1C3B61"/>
                </a:solidFill>
                <a:latin typeface="Arial" pitchFamily="34" charset="0"/>
                <a:ea typeface="ヒラギノ角ゴ Pro W3" charset="-128"/>
              </a:defRPr>
            </a:lvl6pPr>
            <a:lvl7pPr marL="2971800" indent="-228600" eaLnBrk="0" fontAlgn="base" hangingPunct="0">
              <a:spcBef>
                <a:spcPct val="20000"/>
              </a:spcBef>
              <a:spcAft>
                <a:spcPct val="0"/>
              </a:spcAft>
              <a:buClr>
                <a:schemeClr val="bg1"/>
              </a:buClr>
              <a:buSzPct val="70000"/>
              <a:buChar char="•"/>
              <a:defRPr>
                <a:solidFill>
                  <a:srgbClr val="1C3B61"/>
                </a:solidFill>
                <a:latin typeface="Arial" pitchFamily="34" charset="0"/>
                <a:ea typeface="ヒラギノ角ゴ Pro W3" charset="-128"/>
              </a:defRPr>
            </a:lvl7pPr>
            <a:lvl8pPr marL="3429000" indent="-228600" eaLnBrk="0" fontAlgn="base" hangingPunct="0">
              <a:spcBef>
                <a:spcPct val="20000"/>
              </a:spcBef>
              <a:spcAft>
                <a:spcPct val="0"/>
              </a:spcAft>
              <a:buClr>
                <a:schemeClr val="bg1"/>
              </a:buClr>
              <a:buSzPct val="70000"/>
              <a:buChar char="•"/>
              <a:defRPr>
                <a:solidFill>
                  <a:srgbClr val="1C3B61"/>
                </a:solidFill>
                <a:latin typeface="Arial" pitchFamily="34" charset="0"/>
                <a:ea typeface="ヒラギノ角ゴ Pro W3" charset="-128"/>
              </a:defRPr>
            </a:lvl8pPr>
            <a:lvl9pPr marL="3886200" indent="-228600" eaLnBrk="0" fontAlgn="base" hangingPunct="0">
              <a:spcBef>
                <a:spcPct val="20000"/>
              </a:spcBef>
              <a:spcAft>
                <a:spcPct val="0"/>
              </a:spcAft>
              <a:buClr>
                <a:schemeClr val="bg1"/>
              </a:buClr>
              <a:buSzPct val="70000"/>
              <a:buChar char="•"/>
              <a:defRPr>
                <a:solidFill>
                  <a:srgbClr val="1C3B61"/>
                </a:solidFill>
                <a:latin typeface="Arial" pitchFamily="34" charset="0"/>
                <a:ea typeface="ヒラギノ角ゴ Pro W3" charset="-128"/>
              </a:defRPr>
            </a:lvl9pPr>
          </a:lstStyle>
          <a:p>
            <a:pPr>
              <a:lnSpc>
                <a:spcPct val="100000"/>
              </a:lnSpc>
              <a:spcBef>
                <a:spcPct val="0"/>
              </a:spcBef>
              <a:buClrTx/>
              <a:defRPr/>
            </a:pPr>
            <a:r>
              <a:rPr lang="en-US" altLang="en-US" sz="2400" u="sng" dirty="0">
                <a:solidFill>
                  <a:srgbClr val="1E344B"/>
                </a:solidFill>
                <a:latin typeface="+mj-lt"/>
                <a:cs typeface="Arial" pitchFamily="34" charset="0"/>
              </a:rPr>
              <a:t>NOTE</a:t>
            </a:r>
            <a:r>
              <a:rPr lang="en-US" altLang="en-US" sz="2400" dirty="0">
                <a:solidFill>
                  <a:srgbClr val="1E344B"/>
                </a:solidFill>
                <a:latin typeface="+mj-lt"/>
                <a:cs typeface="Arial" pitchFamily="34" charset="0"/>
              </a:rPr>
              <a:t>: An </a:t>
            </a:r>
            <a:r>
              <a:rPr lang="en-US" altLang="en-US" sz="2400" b="1" u="sng" dirty="0">
                <a:solidFill>
                  <a:srgbClr val="1E344B"/>
                </a:solidFill>
                <a:latin typeface="+mj-lt"/>
                <a:cs typeface="Arial" pitchFamily="34" charset="0"/>
              </a:rPr>
              <a:t>OPTIONAL</a:t>
            </a:r>
            <a:r>
              <a:rPr lang="en-US" altLang="en-US" sz="2400" dirty="0">
                <a:solidFill>
                  <a:srgbClr val="1E344B"/>
                </a:solidFill>
                <a:latin typeface="+mj-lt"/>
                <a:cs typeface="Arial" pitchFamily="34" charset="0"/>
              </a:rPr>
              <a:t> text field is provided beneath the system query text to document clarifying information regarding the data point or to request additional guidance from SCHARP on query resolution. </a:t>
            </a:r>
          </a:p>
        </p:txBody>
      </p:sp>
      <p:sp>
        <p:nvSpPr>
          <p:cNvPr id="76805" name="TextBox 1"/>
          <p:cNvSpPr txBox="1">
            <a:spLocks noChangeArrowheads="1"/>
          </p:cNvSpPr>
          <p:nvPr/>
        </p:nvSpPr>
        <p:spPr bwMode="auto">
          <a:xfrm>
            <a:off x="1354138" y="2236788"/>
            <a:ext cx="26003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3600"/>
              </a:lnSpc>
              <a:spcBef>
                <a:spcPct val="20000"/>
              </a:spcBef>
              <a:buClr>
                <a:schemeClr val="bg1"/>
              </a:buClr>
              <a:defRPr sz="2800">
                <a:solidFill>
                  <a:srgbClr val="1C3B61"/>
                </a:solidFill>
                <a:latin typeface="Arial" panose="020B0604020202020204" pitchFamily="34" charset="0"/>
                <a:ea typeface="ヒラギノ角ゴ Pro W3" charset="-128"/>
              </a:defRPr>
            </a:lvl1pPr>
            <a:lvl2pPr marL="742950" indent="-285750">
              <a:spcBef>
                <a:spcPct val="20000"/>
              </a:spcBef>
              <a:buClr>
                <a:schemeClr val="bg1"/>
              </a:buClr>
              <a:buSzPct val="90000"/>
              <a:buFont typeface="Times New Roman" panose="02020603050405020304" pitchFamily="18" charset="0"/>
              <a:buChar char="–"/>
              <a:defRPr sz="2400">
                <a:solidFill>
                  <a:srgbClr val="1C3B61"/>
                </a:solidFill>
                <a:latin typeface="Arial" panose="020B0604020202020204" pitchFamily="34" charset="0"/>
                <a:ea typeface="ヒラギノ角ゴ Pro W3" charset="-128"/>
              </a:defRPr>
            </a:lvl2pPr>
            <a:lvl3pPr marL="1143000" indent="-228600">
              <a:spcBef>
                <a:spcPct val="20000"/>
              </a:spcBef>
              <a:buClr>
                <a:schemeClr val="bg1"/>
              </a:buClr>
              <a:buSzPct val="90000"/>
              <a:buChar char="•"/>
              <a:defRPr sz="2000">
                <a:solidFill>
                  <a:srgbClr val="1C3B61"/>
                </a:solidFill>
                <a:latin typeface="Arial" panose="020B0604020202020204" pitchFamily="34" charset="0"/>
                <a:ea typeface="ヒラギノ角ゴ Pro W3" charset="-128"/>
              </a:defRPr>
            </a:lvl3pPr>
            <a:lvl4pPr marL="1600200" indent="-228600">
              <a:spcBef>
                <a:spcPct val="20000"/>
              </a:spcBef>
              <a:buClr>
                <a:schemeClr val="bg1"/>
              </a:buClr>
              <a:buSzPct val="80000"/>
              <a:buFont typeface="Times New Roman" panose="02020603050405020304" pitchFamily="18" charset="0"/>
              <a:buChar char="–"/>
              <a:defRPr>
                <a:solidFill>
                  <a:srgbClr val="1C3B61"/>
                </a:solidFill>
                <a:latin typeface="Arial" panose="020B0604020202020204" pitchFamily="34" charset="0"/>
                <a:ea typeface="ヒラギノ角ゴ Pro W3" charset="-128"/>
              </a:defRPr>
            </a:lvl4pPr>
            <a:lvl5pPr marL="2057400" indent="-228600">
              <a:spcBef>
                <a:spcPct val="20000"/>
              </a:spcBef>
              <a:buClr>
                <a:schemeClr val="bg1"/>
              </a:buClr>
              <a:buSzPct val="70000"/>
              <a:buChar char="•"/>
              <a:defRPr>
                <a:solidFill>
                  <a:srgbClr val="1C3B61"/>
                </a:solidFill>
                <a:latin typeface="Arial" panose="020B0604020202020204" pitchFamily="34" charset="0"/>
                <a:ea typeface="ヒラギノ角ゴ Pro W3" charset="-128"/>
              </a:defRPr>
            </a:lvl5pPr>
            <a:lvl6pPr marL="2514600" indent="-228600" eaLnBrk="0" fontAlgn="base" hangingPunct="0">
              <a:spcBef>
                <a:spcPct val="20000"/>
              </a:spcBef>
              <a:spcAft>
                <a:spcPct val="0"/>
              </a:spcAft>
              <a:buClr>
                <a:schemeClr val="bg1"/>
              </a:buClr>
              <a:buSzPct val="70000"/>
              <a:buChar char="•"/>
              <a:defRPr>
                <a:solidFill>
                  <a:srgbClr val="1C3B61"/>
                </a:solidFill>
                <a:latin typeface="Arial" panose="020B0604020202020204" pitchFamily="34" charset="0"/>
                <a:ea typeface="ヒラギノ角ゴ Pro W3" charset="-128"/>
              </a:defRPr>
            </a:lvl6pPr>
            <a:lvl7pPr marL="2971800" indent="-228600" eaLnBrk="0" fontAlgn="base" hangingPunct="0">
              <a:spcBef>
                <a:spcPct val="20000"/>
              </a:spcBef>
              <a:spcAft>
                <a:spcPct val="0"/>
              </a:spcAft>
              <a:buClr>
                <a:schemeClr val="bg1"/>
              </a:buClr>
              <a:buSzPct val="70000"/>
              <a:buChar char="•"/>
              <a:defRPr>
                <a:solidFill>
                  <a:srgbClr val="1C3B61"/>
                </a:solidFill>
                <a:latin typeface="Arial" panose="020B0604020202020204" pitchFamily="34" charset="0"/>
                <a:ea typeface="ヒラギノ角ゴ Pro W3" charset="-128"/>
              </a:defRPr>
            </a:lvl7pPr>
            <a:lvl8pPr marL="3429000" indent="-228600" eaLnBrk="0" fontAlgn="base" hangingPunct="0">
              <a:spcBef>
                <a:spcPct val="20000"/>
              </a:spcBef>
              <a:spcAft>
                <a:spcPct val="0"/>
              </a:spcAft>
              <a:buClr>
                <a:schemeClr val="bg1"/>
              </a:buClr>
              <a:buSzPct val="70000"/>
              <a:buChar char="•"/>
              <a:defRPr>
                <a:solidFill>
                  <a:srgbClr val="1C3B61"/>
                </a:solidFill>
                <a:latin typeface="Arial" panose="020B0604020202020204" pitchFamily="34" charset="0"/>
                <a:ea typeface="ヒラギノ角ゴ Pro W3" charset="-128"/>
              </a:defRPr>
            </a:lvl8pPr>
            <a:lvl9pPr marL="3886200" indent="-228600" eaLnBrk="0" fontAlgn="base" hangingPunct="0">
              <a:spcBef>
                <a:spcPct val="20000"/>
              </a:spcBef>
              <a:spcAft>
                <a:spcPct val="0"/>
              </a:spcAft>
              <a:buClr>
                <a:schemeClr val="bg1"/>
              </a:buClr>
              <a:buSzPct val="70000"/>
              <a:buChar char="•"/>
              <a:defRPr>
                <a:solidFill>
                  <a:srgbClr val="1C3B61"/>
                </a:solidFill>
                <a:latin typeface="Arial" panose="020B0604020202020204" pitchFamily="34" charset="0"/>
                <a:ea typeface="ヒラギノ角ゴ Pro W3" charset="-128"/>
              </a:defRPr>
            </a:lvl9pPr>
          </a:lstStyle>
          <a:p>
            <a:pPr>
              <a:lnSpc>
                <a:spcPct val="100000"/>
              </a:lnSpc>
              <a:spcBef>
                <a:spcPct val="0"/>
              </a:spcBef>
              <a:buClrTx/>
            </a:pPr>
            <a:r>
              <a:rPr lang="en-US" altLang="en-US" sz="1400" b="1">
                <a:solidFill>
                  <a:srgbClr val="00B050"/>
                </a:solidFill>
                <a:latin typeface="Times New Roman" panose="02020603050405020304" pitchFamily="18" charset="0"/>
              </a:rPr>
              <a:t>Optional site response to query</a:t>
            </a:r>
          </a:p>
        </p:txBody>
      </p:sp>
      <p:sp>
        <p:nvSpPr>
          <p:cNvPr id="76806" name="TextBox 16"/>
          <p:cNvSpPr txBox="1">
            <a:spLocks noChangeArrowheads="1"/>
          </p:cNvSpPr>
          <p:nvPr/>
        </p:nvSpPr>
        <p:spPr bwMode="auto">
          <a:xfrm>
            <a:off x="1354138" y="3246438"/>
            <a:ext cx="26003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3600"/>
              </a:lnSpc>
              <a:spcBef>
                <a:spcPct val="20000"/>
              </a:spcBef>
              <a:buClr>
                <a:schemeClr val="bg1"/>
              </a:buClr>
              <a:defRPr sz="2800">
                <a:solidFill>
                  <a:srgbClr val="1C3B61"/>
                </a:solidFill>
                <a:latin typeface="Arial" panose="020B0604020202020204" pitchFamily="34" charset="0"/>
                <a:ea typeface="ヒラギノ角ゴ Pro W3" charset="-128"/>
              </a:defRPr>
            </a:lvl1pPr>
            <a:lvl2pPr marL="742950" indent="-285750">
              <a:spcBef>
                <a:spcPct val="20000"/>
              </a:spcBef>
              <a:buClr>
                <a:schemeClr val="bg1"/>
              </a:buClr>
              <a:buSzPct val="90000"/>
              <a:buFont typeface="Times New Roman" panose="02020603050405020304" pitchFamily="18" charset="0"/>
              <a:buChar char="–"/>
              <a:defRPr sz="2400">
                <a:solidFill>
                  <a:srgbClr val="1C3B61"/>
                </a:solidFill>
                <a:latin typeface="Arial" panose="020B0604020202020204" pitchFamily="34" charset="0"/>
                <a:ea typeface="ヒラギノ角ゴ Pro W3" charset="-128"/>
              </a:defRPr>
            </a:lvl2pPr>
            <a:lvl3pPr marL="1143000" indent="-228600">
              <a:spcBef>
                <a:spcPct val="20000"/>
              </a:spcBef>
              <a:buClr>
                <a:schemeClr val="bg1"/>
              </a:buClr>
              <a:buSzPct val="90000"/>
              <a:buChar char="•"/>
              <a:defRPr sz="2000">
                <a:solidFill>
                  <a:srgbClr val="1C3B61"/>
                </a:solidFill>
                <a:latin typeface="Arial" panose="020B0604020202020204" pitchFamily="34" charset="0"/>
                <a:ea typeface="ヒラギノ角ゴ Pro W3" charset="-128"/>
              </a:defRPr>
            </a:lvl3pPr>
            <a:lvl4pPr marL="1600200" indent="-228600">
              <a:spcBef>
                <a:spcPct val="20000"/>
              </a:spcBef>
              <a:buClr>
                <a:schemeClr val="bg1"/>
              </a:buClr>
              <a:buSzPct val="80000"/>
              <a:buFont typeface="Times New Roman" panose="02020603050405020304" pitchFamily="18" charset="0"/>
              <a:buChar char="–"/>
              <a:defRPr>
                <a:solidFill>
                  <a:srgbClr val="1C3B61"/>
                </a:solidFill>
                <a:latin typeface="Arial" panose="020B0604020202020204" pitchFamily="34" charset="0"/>
                <a:ea typeface="ヒラギノ角ゴ Pro W3" charset="-128"/>
              </a:defRPr>
            </a:lvl4pPr>
            <a:lvl5pPr marL="2057400" indent="-228600">
              <a:spcBef>
                <a:spcPct val="20000"/>
              </a:spcBef>
              <a:buClr>
                <a:schemeClr val="bg1"/>
              </a:buClr>
              <a:buSzPct val="70000"/>
              <a:buChar char="•"/>
              <a:defRPr>
                <a:solidFill>
                  <a:srgbClr val="1C3B61"/>
                </a:solidFill>
                <a:latin typeface="Arial" panose="020B0604020202020204" pitchFamily="34" charset="0"/>
                <a:ea typeface="ヒラギノ角ゴ Pro W3" charset="-128"/>
              </a:defRPr>
            </a:lvl5pPr>
            <a:lvl6pPr marL="2514600" indent="-228600" eaLnBrk="0" fontAlgn="base" hangingPunct="0">
              <a:spcBef>
                <a:spcPct val="20000"/>
              </a:spcBef>
              <a:spcAft>
                <a:spcPct val="0"/>
              </a:spcAft>
              <a:buClr>
                <a:schemeClr val="bg1"/>
              </a:buClr>
              <a:buSzPct val="70000"/>
              <a:buChar char="•"/>
              <a:defRPr>
                <a:solidFill>
                  <a:srgbClr val="1C3B61"/>
                </a:solidFill>
                <a:latin typeface="Arial" panose="020B0604020202020204" pitchFamily="34" charset="0"/>
                <a:ea typeface="ヒラギノ角ゴ Pro W3" charset="-128"/>
              </a:defRPr>
            </a:lvl6pPr>
            <a:lvl7pPr marL="2971800" indent="-228600" eaLnBrk="0" fontAlgn="base" hangingPunct="0">
              <a:spcBef>
                <a:spcPct val="20000"/>
              </a:spcBef>
              <a:spcAft>
                <a:spcPct val="0"/>
              </a:spcAft>
              <a:buClr>
                <a:schemeClr val="bg1"/>
              </a:buClr>
              <a:buSzPct val="70000"/>
              <a:buChar char="•"/>
              <a:defRPr>
                <a:solidFill>
                  <a:srgbClr val="1C3B61"/>
                </a:solidFill>
                <a:latin typeface="Arial" panose="020B0604020202020204" pitchFamily="34" charset="0"/>
                <a:ea typeface="ヒラギノ角ゴ Pro W3" charset="-128"/>
              </a:defRPr>
            </a:lvl7pPr>
            <a:lvl8pPr marL="3429000" indent="-228600" eaLnBrk="0" fontAlgn="base" hangingPunct="0">
              <a:spcBef>
                <a:spcPct val="20000"/>
              </a:spcBef>
              <a:spcAft>
                <a:spcPct val="0"/>
              </a:spcAft>
              <a:buClr>
                <a:schemeClr val="bg1"/>
              </a:buClr>
              <a:buSzPct val="70000"/>
              <a:buChar char="•"/>
              <a:defRPr>
                <a:solidFill>
                  <a:srgbClr val="1C3B61"/>
                </a:solidFill>
                <a:latin typeface="Arial" panose="020B0604020202020204" pitchFamily="34" charset="0"/>
                <a:ea typeface="ヒラギノ角ゴ Pro W3" charset="-128"/>
              </a:defRPr>
            </a:lvl8pPr>
            <a:lvl9pPr marL="3886200" indent="-228600" eaLnBrk="0" fontAlgn="base" hangingPunct="0">
              <a:spcBef>
                <a:spcPct val="20000"/>
              </a:spcBef>
              <a:spcAft>
                <a:spcPct val="0"/>
              </a:spcAft>
              <a:buClr>
                <a:schemeClr val="bg1"/>
              </a:buClr>
              <a:buSzPct val="70000"/>
              <a:buChar char="•"/>
              <a:defRPr>
                <a:solidFill>
                  <a:srgbClr val="1C3B61"/>
                </a:solidFill>
                <a:latin typeface="Arial" panose="020B0604020202020204" pitchFamily="34" charset="0"/>
                <a:ea typeface="ヒラギノ角ゴ Pro W3" charset="-128"/>
              </a:defRPr>
            </a:lvl9pPr>
          </a:lstStyle>
          <a:p>
            <a:pPr>
              <a:lnSpc>
                <a:spcPct val="100000"/>
              </a:lnSpc>
              <a:spcBef>
                <a:spcPct val="0"/>
              </a:spcBef>
              <a:buClrTx/>
            </a:pPr>
            <a:r>
              <a:rPr lang="en-US" altLang="en-US" sz="1400" b="1">
                <a:solidFill>
                  <a:srgbClr val="00B050"/>
                </a:solidFill>
                <a:latin typeface="Times New Roman" panose="02020603050405020304" pitchFamily="18" charset="0"/>
              </a:rPr>
              <a:t>Optional site response to query</a:t>
            </a:r>
          </a:p>
        </p:txBody>
      </p:sp>
    </p:spTree>
    <p:extLst>
      <p:ext uri="{BB962C8B-B14F-4D97-AF65-F5344CB8AC3E}">
        <p14:creationId xmlns:p14="http://schemas.microsoft.com/office/powerpoint/2010/main" val="10357836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pPr algn="ctr"/>
            <a:r>
              <a:rPr lang="en-US" altLang="en-US" sz="4400" dirty="0">
                <a:ea typeface="ヒラギノ角ゴ Pro W3" charset="-128"/>
              </a:rPr>
              <a:t>Resolving Queries within Rave</a:t>
            </a:r>
          </a:p>
        </p:txBody>
      </p:sp>
      <p:sp>
        <p:nvSpPr>
          <p:cNvPr id="78851" name="Content Placeholder 4"/>
          <p:cNvSpPr>
            <a:spLocks noGrp="1"/>
          </p:cNvSpPr>
          <p:nvPr>
            <p:ph idx="4294967295"/>
          </p:nvPr>
        </p:nvSpPr>
        <p:spPr>
          <a:xfrm>
            <a:off x="454025" y="1235437"/>
            <a:ext cx="8229600" cy="552450"/>
          </a:xfrm>
        </p:spPr>
        <p:txBody>
          <a:bodyPr/>
          <a:lstStyle/>
          <a:p>
            <a:pPr marL="342900" lvl="2" indent="-342900"/>
            <a:r>
              <a:rPr lang="en-US" altLang="en-US" sz="2400" b="1" u="sng" dirty="0">
                <a:ea typeface="ヒラギノ角ゴ Pro W3" charset="-128"/>
              </a:rPr>
              <a:t>Example of a Manual Query:</a:t>
            </a:r>
          </a:p>
        </p:txBody>
      </p:sp>
      <p:pic>
        <p:nvPicPr>
          <p:cNvPr id="7885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106" y="1578158"/>
            <a:ext cx="8961437" cy="2927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4"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51154" y="4504530"/>
            <a:ext cx="6483350"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urved Left Arrow 1"/>
          <p:cNvSpPr/>
          <p:nvPr/>
        </p:nvSpPr>
        <p:spPr bwMode="auto">
          <a:xfrm>
            <a:off x="4348089" y="3694436"/>
            <a:ext cx="849086" cy="2153353"/>
          </a:xfrm>
          <a:prstGeom prst="curvedLeftArrow">
            <a:avLst/>
          </a:prstGeom>
          <a:solidFill>
            <a:schemeClr val="tx1"/>
          </a:solid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688753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Product and Regimen</a:t>
            </a:r>
          </a:p>
        </p:txBody>
      </p:sp>
      <p:sp>
        <p:nvSpPr>
          <p:cNvPr id="9" name="Rectangle 8"/>
          <p:cNvSpPr/>
          <p:nvPr/>
        </p:nvSpPr>
        <p:spPr>
          <a:xfrm>
            <a:off x="458788" y="3870129"/>
            <a:ext cx="8318673" cy="1938992"/>
          </a:xfrm>
          <a:prstGeom prst="rect">
            <a:avLst/>
          </a:prstGeom>
        </p:spPr>
        <p:txBody>
          <a:bodyPr wrap="square">
            <a:spAutoFit/>
          </a:bodyPr>
          <a:lstStyle/>
          <a:p>
            <a:pPr marL="800100" lvl="1" indent="-342900">
              <a:buFont typeface="Arial" panose="020B0604020202020204" pitchFamily="34" charset="0"/>
              <a:buChar char="•"/>
            </a:pPr>
            <a:r>
              <a:rPr lang="en-US" dirty="0"/>
              <a:t>4mL dose administered at Visit 3</a:t>
            </a:r>
          </a:p>
          <a:p>
            <a:pPr marL="800100" lvl="1" indent="-342900">
              <a:buFont typeface="Arial" panose="020B0604020202020204" pitchFamily="34" charset="0"/>
              <a:buChar char="•"/>
            </a:pPr>
            <a:r>
              <a:rPr lang="en-US" dirty="0"/>
              <a:t>2-6 week washout period</a:t>
            </a:r>
          </a:p>
          <a:p>
            <a:pPr marL="800100" lvl="1" indent="-342900">
              <a:buFont typeface="Arial" panose="020B0604020202020204" pitchFamily="34" charset="0"/>
              <a:buChar char="•"/>
            </a:pPr>
            <a:r>
              <a:rPr lang="en-US" dirty="0"/>
              <a:t>16mL dose administered at Visit 5</a:t>
            </a:r>
          </a:p>
          <a:p>
            <a:pPr marL="800100" lvl="1" indent="-342900">
              <a:buFont typeface="Arial" panose="020B0604020202020204" pitchFamily="34" charset="0"/>
              <a:buChar char="•"/>
            </a:pPr>
            <a:r>
              <a:rPr lang="en-US" dirty="0"/>
              <a:t>2-6 week washout period</a:t>
            </a:r>
          </a:p>
          <a:p>
            <a:pPr marL="800100" lvl="1" indent="-342900">
              <a:buFont typeface="Arial" panose="020B0604020202020204" pitchFamily="34" charset="0"/>
              <a:buChar char="•"/>
            </a:pPr>
            <a:r>
              <a:rPr lang="en-US" dirty="0"/>
              <a:t>32mL dose administered at Visit 7</a:t>
            </a:r>
          </a:p>
        </p:txBody>
      </p:sp>
      <p:pic>
        <p:nvPicPr>
          <p:cNvPr id="3" name="Picture 2"/>
          <p:cNvPicPr>
            <a:picLocks noChangeAspect="1"/>
          </p:cNvPicPr>
          <p:nvPr/>
        </p:nvPicPr>
        <p:blipFill>
          <a:blip r:embed="rId2"/>
          <a:stretch>
            <a:fillRect/>
          </a:stretch>
        </p:blipFill>
        <p:spPr>
          <a:xfrm>
            <a:off x="1080293" y="1338958"/>
            <a:ext cx="6981825" cy="2019300"/>
          </a:xfrm>
          <a:prstGeom prst="rect">
            <a:avLst/>
          </a:prstGeom>
        </p:spPr>
      </p:pic>
    </p:spTree>
    <p:extLst>
      <p:ext uri="{BB962C8B-B14F-4D97-AF65-F5344CB8AC3E}">
        <p14:creationId xmlns:p14="http://schemas.microsoft.com/office/powerpoint/2010/main" val="17210534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r>
              <a:rPr lang="en-US" altLang="en-US">
                <a:ea typeface="ヒラギノ角ゴ Pro W3" charset="-128"/>
                <a:cs typeface="Arial" panose="020B0604020202020204" pitchFamily="34" charset="0"/>
              </a:rPr>
              <a:t>Field Audit Trail </a:t>
            </a:r>
          </a:p>
        </p:txBody>
      </p:sp>
      <p:sp>
        <p:nvSpPr>
          <p:cNvPr id="9" name="Content Placeholder 2"/>
          <p:cNvSpPr>
            <a:spLocks noGrp="1"/>
          </p:cNvSpPr>
          <p:nvPr>
            <p:ph idx="4294967295"/>
          </p:nvPr>
        </p:nvSpPr>
        <p:spPr>
          <a:xfrm>
            <a:off x="458787" y="1217822"/>
            <a:ext cx="8224837" cy="1847496"/>
          </a:xfrm>
        </p:spPr>
        <p:txBody>
          <a:bodyPr>
            <a:noAutofit/>
          </a:bodyPr>
          <a:lstStyle/>
          <a:p>
            <a:pPr>
              <a:lnSpc>
                <a:spcPct val="100000"/>
              </a:lnSpc>
              <a:buFont typeface="Arial" panose="020B0604020202020204" pitchFamily="34" charset="0"/>
              <a:buChar char="•"/>
              <a:defRPr/>
            </a:pPr>
            <a:r>
              <a:rPr lang="en-US" sz="1800" dirty="0"/>
              <a:t>All changes that have made to a specific item on an </a:t>
            </a:r>
            <a:r>
              <a:rPr lang="en-US" sz="1800" dirty="0" err="1"/>
              <a:t>eCRF</a:t>
            </a:r>
            <a:r>
              <a:rPr lang="en-US" sz="1800" dirty="0"/>
              <a:t> can be viewed via the audit trail</a:t>
            </a:r>
          </a:p>
          <a:p>
            <a:pPr>
              <a:lnSpc>
                <a:spcPct val="100000"/>
              </a:lnSpc>
              <a:buFont typeface="Arial" panose="020B0604020202020204" pitchFamily="34" charset="0"/>
              <a:buChar char="•"/>
              <a:defRPr/>
            </a:pPr>
            <a:r>
              <a:rPr lang="en-US" sz="1800" dirty="0"/>
              <a:t>To access an item’s audit trail, navigate to the completed form and click the data status icon.</a:t>
            </a:r>
          </a:p>
          <a:p>
            <a:pPr marL="342900" lvl="1" indent="-342900">
              <a:buSzTx/>
              <a:buFont typeface="Arial" panose="020B0604020202020204" pitchFamily="34" charset="0"/>
              <a:buChar char="•"/>
              <a:defRPr/>
            </a:pPr>
            <a:r>
              <a:rPr lang="en-US" sz="1800" dirty="0"/>
              <a:t>Audit trail within Rave will show each user who enters data, responds to queries, etc.  </a:t>
            </a:r>
          </a:p>
          <a:p>
            <a:pPr>
              <a:defRPr/>
            </a:pPr>
            <a:endParaRPr lang="en-US" sz="1800" dirty="0"/>
          </a:p>
          <a:p>
            <a:pPr marL="0" indent="0">
              <a:defRPr/>
            </a:pPr>
            <a:endParaRPr lang="en-US" sz="1800" dirty="0"/>
          </a:p>
          <a:p>
            <a:pPr marL="685800" lvl="2" indent="0">
              <a:buFontTx/>
              <a:buNone/>
              <a:defRPr/>
            </a:pPr>
            <a:endParaRPr lang="en-US" sz="1800" dirty="0"/>
          </a:p>
          <a:p>
            <a:pPr marL="685800" lvl="2" indent="0">
              <a:buFontTx/>
              <a:buNone/>
              <a:defRPr/>
            </a:pPr>
            <a:endParaRPr lang="en-US" sz="1800" dirty="0"/>
          </a:p>
          <a:p>
            <a:pPr marL="1028700" lvl="3" indent="0">
              <a:buFont typeface="Times New Roman" panose="02020603050405020304" pitchFamily="18" charset="0"/>
              <a:buNone/>
              <a:defRPr/>
            </a:pPr>
            <a:endParaRPr lang="en-US" dirty="0"/>
          </a:p>
        </p:txBody>
      </p:sp>
      <p:pic>
        <p:nvPicPr>
          <p:cNvPr id="8090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75" y="3152327"/>
            <a:ext cx="9034462" cy="290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04351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6626" name="Group 4"/>
          <p:cNvGrpSpPr>
            <a:grpSpLocks/>
          </p:cNvGrpSpPr>
          <p:nvPr/>
        </p:nvGrpSpPr>
        <p:grpSpPr bwMode="auto">
          <a:xfrm>
            <a:off x="3848100" y="2763838"/>
            <a:ext cx="4835525" cy="3697287"/>
            <a:chOff x="3863341" y="1632454"/>
            <a:chExt cx="4836158" cy="4293785"/>
          </a:xfrm>
        </p:grpSpPr>
        <p:pic>
          <p:nvPicPr>
            <p:cNvPr id="2" name="Picture 1"/>
            <p:cNvPicPr>
              <a:picLocks noChangeAspect="1"/>
            </p:cNvPicPr>
            <p:nvPr/>
          </p:nvPicPr>
          <p:blipFill>
            <a:blip r:embed="rId3"/>
            <a:stretch>
              <a:fillRect/>
            </a:stretch>
          </p:blipFill>
          <p:spPr>
            <a:xfrm>
              <a:off x="3863341" y="1632454"/>
              <a:ext cx="4836158" cy="4293785"/>
            </a:xfrm>
            <a:prstGeom prst="rect">
              <a:avLst/>
            </a:prstGeom>
            <a:ln>
              <a:solidFill>
                <a:schemeClr val="tx2">
                  <a:lumMod val="60000"/>
                  <a:lumOff val="40000"/>
                </a:schemeClr>
              </a:solidFill>
            </a:ln>
          </p:spPr>
        </p:pic>
        <p:sp>
          <p:nvSpPr>
            <p:cNvPr id="3" name="Oval 2"/>
            <p:cNvSpPr/>
            <p:nvPr/>
          </p:nvSpPr>
          <p:spPr bwMode="auto">
            <a:xfrm>
              <a:off x="4020525" y="4952809"/>
              <a:ext cx="1975109" cy="442468"/>
            </a:xfrm>
            <a:prstGeom prst="ellipse">
              <a:avLst/>
            </a:prstGeom>
            <a:noFill/>
            <a:ln w="53975" cap="flat" cmpd="sng" algn="ctr">
              <a:solidFill>
                <a:schemeClr val="tx2">
                  <a:lumMod val="60000"/>
                  <a:lumOff val="40000"/>
                </a:schemeClr>
              </a:solidFill>
              <a:prstDash val="solid"/>
              <a:round/>
              <a:headEnd type="none" w="med" len="med"/>
              <a:tailEnd type="none" w="med" len="med"/>
            </a:ln>
            <a:effectLst/>
            <a:extLst/>
          </p:spPr>
          <p:txBody>
            <a:bodyPr wrap="none"/>
            <a:lstStyle/>
            <a:p>
              <a:pPr eaLnBrk="1" hangingPunct="1">
                <a:defRPr/>
              </a:pPr>
              <a:endParaRPr lang="en-US"/>
            </a:p>
          </p:txBody>
        </p:sp>
      </p:grpSp>
      <p:sp>
        <p:nvSpPr>
          <p:cNvPr id="26627" name="Title 1"/>
          <p:cNvSpPr>
            <a:spLocks noGrp="1"/>
          </p:cNvSpPr>
          <p:nvPr>
            <p:ph type="title"/>
          </p:nvPr>
        </p:nvSpPr>
        <p:spPr/>
        <p:txBody>
          <a:bodyPr/>
          <a:lstStyle/>
          <a:p>
            <a:r>
              <a:rPr lang="en-US" altLang="en-US" sz="2800">
                <a:ea typeface="ヒラギノ角ゴ Pro W3" charset="-128"/>
              </a:rPr>
              <a:t>RAVE Query Management Module </a:t>
            </a:r>
          </a:p>
        </p:txBody>
      </p:sp>
      <p:sp>
        <p:nvSpPr>
          <p:cNvPr id="49155" name="Text Placeholder 2"/>
          <p:cNvSpPr>
            <a:spLocks noGrp="1"/>
          </p:cNvSpPr>
          <p:nvPr>
            <p:ph type="body" sz="quarter" idx="12"/>
          </p:nvPr>
        </p:nvSpPr>
        <p:spPr>
          <a:xfrm>
            <a:off x="458788" y="2763838"/>
            <a:ext cx="3146858" cy="3344354"/>
          </a:xfrm>
          <a:solidFill>
            <a:schemeClr val="tx1">
              <a:lumMod val="20000"/>
              <a:lumOff val="80000"/>
            </a:schemeClr>
          </a:solidFill>
          <a:ln w="12700">
            <a:solidFill>
              <a:schemeClr val="tx1">
                <a:lumMod val="40000"/>
                <a:lumOff val="60000"/>
              </a:schemeClr>
            </a:solidFill>
          </a:ln>
        </p:spPr>
        <p:txBody>
          <a:bodyPr/>
          <a:lstStyle/>
          <a:p>
            <a:pPr algn="ctr">
              <a:defRPr/>
            </a:pPr>
            <a:r>
              <a:rPr lang="en-US" sz="2400" dirty="0"/>
              <a:t>Access the RAVE Query Management module from the Installed Modules sidebar on your Medidata homepage</a:t>
            </a:r>
          </a:p>
          <a:p>
            <a:pPr>
              <a:defRPr/>
            </a:pPr>
            <a:endParaRPr lang="en-US" altLang="en-US" dirty="0">
              <a:ea typeface="ヒラギノ角ゴ Pro W3" charset="-128"/>
            </a:endParaRPr>
          </a:p>
          <a:p>
            <a:pPr>
              <a:defRPr/>
            </a:pPr>
            <a:endParaRPr lang="en-US" altLang="en-US" dirty="0">
              <a:ea typeface="ヒラギノ角ゴ Pro W3" charset="-128"/>
            </a:endParaRPr>
          </a:p>
        </p:txBody>
      </p:sp>
      <p:sp>
        <p:nvSpPr>
          <p:cNvPr id="26629" name="Slide Number Placeholder 4"/>
          <p:cNvSpPr>
            <a:spLocks noGrp="1"/>
          </p:cNvSpPr>
          <p:nvPr>
            <p:ph type="sldNum" sz="quarter" idx="14"/>
          </p:nvPr>
        </p:nvSpPr>
        <p:spPr>
          <a:noFill/>
        </p:spPr>
        <p:txBody>
          <a:bodyPr/>
          <a:lstStyle>
            <a:lvl1pPr>
              <a:lnSpc>
                <a:spcPts val="3600"/>
              </a:lnSpc>
              <a:spcBef>
                <a:spcPct val="20000"/>
              </a:spcBef>
              <a:buClr>
                <a:schemeClr val="bg1"/>
              </a:buClr>
              <a:defRPr sz="2800">
                <a:solidFill>
                  <a:srgbClr val="1C3B61"/>
                </a:solidFill>
                <a:latin typeface="Arial" panose="020B0604020202020204" pitchFamily="34" charset="0"/>
                <a:ea typeface="ヒラギノ角ゴ Pro W3" charset="-128"/>
              </a:defRPr>
            </a:lvl1pPr>
            <a:lvl2pPr marL="742950" indent="-285750">
              <a:spcBef>
                <a:spcPct val="20000"/>
              </a:spcBef>
              <a:buClr>
                <a:schemeClr val="bg1"/>
              </a:buClr>
              <a:buSzPct val="90000"/>
              <a:buFont typeface="Times New Roman" panose="02020603050405020304" pitchFamily="18" charset="0"/>
              <a:buChar char="–"/>
              <a:defRPr sz="2400">
                <a:solidFill>
                  <a:srgbClr val="1C3B61"/>
                </a:solidFill>
                <a:latin typeface="Arial" panose="020B0604020202020204" pitchFamily="34" charset="0"/>
                <a:ea typeface="ヒラギノ角ゴ Pro W3" charset="-128"/>
              </a:defRPr>
            </a:lvl2pPr>
            <a:lvl3pPr marL="1143000" indent="-228600">
              <a:spcBef>
                <a:spcPct val="20000"/>
              </a:spcBef>
              <a:buClr>
                <a:schemeClr val="bg1"/>
              </a:buClr>
              <a:buSzPct val="90000"/>
              <a:buChar char="•"/>
              <a:defRPr sz="2000">
                <a:solidFill>
                  <a:srgbClr val="1C3B61"/>
                </a:solidFill>
                <a:latin typeface="Arial" panose="020B0604020202020204" pitchFamily="34" charset="0"/>
                <a:ea typeface="ヒラギノ角ゴ Pro W3" charset="-128"/>
              </a:defRPr>
            </a:lvl3pPr>
            <a:lvl4pPr marL="1600200" indent="-228600">
              <a:spcBef>
                <a:spcPct val="20000"/>
              </a:spcBef>
              <a:buClr>
                <a:schemeClr val="bg1"/>
              </a:buClr>
              <a:buSzPct val="80000"/>
              <a:buFont typeface="Times New Roman" panose="02020603050405020304" pitchFamily="18" charset="0"/>
              <a:buChar char="–"/>
              <a:defRPr>
                <a:solidFill>
                  <a:srgbClr val="1C3B61"/>
                </a:solidFill>
                <a:latin typeface="Arial" panose="020B0604020202020204" pitchFamily="34" charset="0"/>
                <a:ea typeface="ヒラギノ角ゴ Pro W3" charset="-128"/>
              </a:defRPr>
            </a:lvl4pPr>
            <a:lvl5pPr marL="2057400" indent="-228600">
              <a:spcBef>
                <a:spcPct val="20000"/>
              </a:spcBef>
              <a:buClr>
                <a:schemeClr val="bg1"/>
              </a:buClr>
              <a:buSzPct val="70000"/>
              <a:buChar char="•"/>
              <a:defRPr>
                <a:solidFill>
                  <a:srgbClr val="1C3B61"/>
                </a:solidFill>
                <a:latin typeface="Arial" panose="020B0604020202020204" pitchFamily="34" charset="0"/>
                <a:ea typeface="ヒラギノ角ゴ Pro W3" charset="-128"/>
              </a:defRPr>
            </a:lvl5pPr>
            <a:lvl6pPr marL="2514600" indent="-228600" eaLnBrk="0" fontAlgn="base" hangingPunct="0">
              <a:spcBef>
                <a:spcPct val="20000"/>
              </a:spcBef>
              <a:spcAft>
                <a:spcPct val="0"/>
              </a:spcAft>
              <a:buClr>
                <a:schemeClr val="bg1"/>
              </a:buClr>
              <a:buSzPct val="70000"/>
              <a:buChar char="•"/>
              <a:defRPr>
                <a:solidFill>
                  <a:srgbClr val="1C3B61"/>
                </a:solidFill>
                <a:latin typeface="Arial" panose="020B0604020202020204" pitchFamily="34" charset="0"/>
                <a:ea typeface="ヒラギノ角ゴ Pro W3" charset="-128"/>
              </a:defRPr>
            </a:lvl6pPr>
            <a:lvl7pPr marL="2971800" indent="-228600" eaLnBrk="0" fontAlgn="base" hangingPunct="0">
              <a:spcBef>
                <a:spcPct val="20000"/>
              </a:spcBef>
              <a:spcAft>
                <a:spcPct val="0"/>
              </a:spcAft>
              <a:buClr>
                <a:schemeClr val="bg1"/>
              </a:buClr>
              <a:buSzPct val="70000"/>
              <a:buChar char="•"/>
              <a:defRPr>
                <a:solidFill>
                  <a:srgbClr val="1C3B61"/>
                </a:solidFill>
                <a:latin typeface="Arial" panose="020B0604020202020204" pitchFamily="34" charset="0"/>
                <a:ea typeface="ヒラギノ角ゴ Pro W3" charset="-128"/>
              </a:defRPr>
            </a:lvl7pPr>
            <a:lvl8pPr marL="3429000" indent="-228600" eaLnBrk="0" fontAlgn="base" hangingPunct="0">
              <a:spcBef>
                <a:spcPct val="20000"/>
              </a:spcBef>
              <a:spcAft>
                <a:spcPct val="0"/>
              </a:spcAft>
              <a:buClr>
                <a:schemeClr val="bg1"/>
              </a:buClr>
              <a:buSzPct val="70000"/>
              <a:buChar char="•"/>
              <a:defRPr>
                <a:solidFill>
                  <a:srgbClr val="1C3B61"/>
                </a:solidFill>
                <a:latin typeface="Arial" panose="020B0604020202020204" pitchFamily="34" charset="0"/>
                <a:ea typeface="ヒラギノ角ゴ Pro W3" charset="-128"/>
              </a:defRPr>
            </a:lvl8pPr>
            <a:lvl9pPr marL="3886200" indent="-228600" eaLnBrk="0" fontAlgn="base" hangingPunct="0">
              <a:spcBef>
                <a:spcPct val="20000"/>
              </a:spcBef>
              <a:spcAft>
                <a:spcPct val="0"/>
              </a:spcAft>
              <a:buClr>
                <a:schemeClr val="bg1"/>
              </a:buClr>
              <a:buSzPct val="70000"/>
              <a:buChar char="•"/>
              <a:defRPr>
                <a:solidFill>
                  <a:srgbClr val="1C3B61"/>
                </a:solidFill>
                <a:latin typeface="Arial" panose="020B0604020202020204" pitchFamily="34" charset="0"/>
                <a:ea typeface="ヒラギノ角ゴ Pro W3" charset="-128"/>
              </a:defRPr>
            </a:lvl9pPr>
          </a:lstStyle>
          <a:p>
            <a:pPr>
              <a:lnSpc>
                <a:spcPct val="100000"/>
              </a:lnSpc>
              <a:spcBef>
                <a:spcPct val="0"/>
              </a:spcBef>
              <a:buClrTx/>
            </a:pPr>
            <a:fld id="{BF020983-FBEC-456F-94A9-9509C5AE50E1}" type="slidenum">
              <a:rPr lang="en-US" altLang="en-US" sz="600"/>
              <a:pPr>
                <a:lnSpc>
                  <a:spcPct val="100000"/>
                </a:lnSpc>
                <a:spcBef>
                  <a:spcPct val="0"/>
                </a:spcBef>
                <a:buClrTx/>
              </a:pPr>
              <a:t>50</a:t>
            </a:fld>
            <a:endParaRPr lang="en-US" altLang="en-US" sz="600"/>
          </a:p>
        </p:txBody>
      </p:sp>
      <p:sp>
        <p:nvSpPr>
          <p:cNvPr id="26631" name="Right Arrow 3"/>
          <p:cNvSpPr>
            <a:spLocks noChangeArrowheads="1"/>
          </p:cNvSpPr>
          <p:nvPr/>
        </p:nvSpPr>
        <p:spPr bwMode="auto">
          <a:xfrm rot="21386727">
            <a:off x="2885090" y="5540328"/>
            <a:ext cx="842750" cy="700017"/>
          </a:xfrm>
          <a:prstGeom prst="rightArrow">
            <a:avLst>
              <a:gd name="adj1" fmla="val 50000"/>
              <a:gd name="adj2" fmla="val 50052"/>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lstStyle>
            <a:lvl1pPr>
              <a:lnSpc>
                <a:spcPts val="3600"/>
              </a:lnSpc>
              <a:spcBef>
                <a:spcPct val="20000"/>
              </a:spcBef>
              <a:buClr>
                <a:schemeClr val="bg1"/>
              </a:buClr>
              <a:defRPr sz="2800">
                <a:solidFill>
                  <a:srgbClr val="1C3B61"/>
                </a:solidFill>
                <a:latin typeface="Arial" panose="020B0604020202020204" pitchFamily="34" charset="0"/>
                <a:ea typeface="ヒラギノ角ゴ Pro W3" charset="-128"/>
              </a:defRPr>
            </a:lvl1pPr>
            <a:lvl2pPr marL="742950" indent="-285750">
              <a:spcBef>
                <a:spcPct val="20000"/>
              </a:spcBef>
              <a:buClr>
                <a:schemeClr val="bg1"/>
              </a:buClr>
              <a:buSzPct val="90000"/>
              <a:buFont typeface="Times New Roman" panose="02020603050405020304" pitchFamily="18" charset="0"/>
              <a:buChar char="–"/>
              <a:defRPr sz="2400">
                <a:solidFill>
                  <a:srgbClr val="1C3B61"/>
                </a:solidFill>
                <a:latin typeface="Arial" panose="020B0604020202020204" pitchFamily="34" charset="0"/>
                <a:ea typeface="ヒラギノ角ゴ Pro W3" charset="-128"/>
              </a:defRPr>
            </a:lvl2pPr>
            <a:lvl3pPr marL="1143000" indent="-228600">
              <a:spcBef>
                <a:spcPct val="20000"/>
              </a:spcBef>
              <a:buClr>
                <a:schemeClr val="bg1"/>
              </a:buClr>
              <a:buSzPct val="90000"/>
              <a:buChar char="•"/>
              <a:defRPr sz="2000">
                <a:solidFill>
                  <a:srgbClr val="1C3B61"/>
                </a:solidFill>
                <a:latin typeface="Arial" panose="020B0604020202020204" pitchFamily="34" charset="0"/>
                <a:ea typeface="ヒラギノ角ゴ Pro W3" charset="-128"/>
              </a:defRPr>
            </a:lvl3pPr>
            <a:lvl4pPr marL="1600200" indent="-228600">
              <a:spcBef>
                <a:spcPct val="20000"/>
              </a:spcBef>
              <a:buClr>
                <a:schemeClr val="bg1"/>
              </a:buClr>
              <a:buSzPct val="80000"/>
              <a:buFont typeface="Times New Roman" panose="02020603050405020304" pitchFamily="18" charset="0"/>
              <a:buChar char="–"/>
              <a:defRPr>
                <a:solidFill>
                  <a:srgbClr val="1C3B61"/>
                </a:solidFill>
                <a:latin typeface="Arial" panose="020B0604020202020204" pitchFamily="34" charset="0"/>
                <a:ea typeface="ヒラギノ角ゴ Pro W3" charset="-128"/>
              </a:defRPr>
            </a:lvl4pPr>
            <a:lvl5pPr marL="2057400" indent="-228600">
              <a:spcBef>
                <a:spcPct val="20000"/>
              </a:spcBef>
              <a:buClr>
                <a:schemeClr val="bg1"/>
              </a:buClr>
              <a:buSzPct val="70000"/>
              <a:buChar char="•"/>
              <a:defRPr>
                <a:solidFill>
                  <a:srgbClr val="1C3B61"/>
                </a:solidFill>
                <a:latin typeface="Arial" panose="020B0604020202020204" pitchFamily="34" charset="0"/>
                <a:ea typeface="ヒラギノ角ゴ Pro W3" charset="-128"/>
              </a:defRPr>
            </a:lvl5pPr>
            <a:lvl6pPr marL="2514600" indent="-228600" eaLnBrk="0" fontAlgn="base" hangingPunct="0">
              <a:spcBef>
                <a:spcPct val="20000"/>
              </a:spcBef>
              <a:spcAft>
                <a:spcPct val="0"/>
              </a:spcAft>
              <a:buClr>
                <a:schemeClr val="bg1"/>
              </a:buClr>
              <a:buSzPct val="70000"/>
              <a:buChar char="•"/>
              <a:defRPr>
                <a:solidFill>
                  <a:srgbClr val="1C3B61"/>
                </a:solidFill>
                <a:latin typeface="Arial" panose="020B0604020202020204" pitchFamily="34" charset="0"/>
                <a:ea typeface="ヒラギノ角ゴ Pro W3" charset="-128"/>
              </a:defRPr>
            </a:lvl6pPr>
            <a:lvl7pPr marL="2971800" indent="-228600" eaLnBrk="0" fontAlgn="base" hangingPunct="0">
              <a:spcBef>
                <a:spcPct val="20000"/>
              </a:spcBef>
              <a:spcAft>
                <a:spcPct val="0"/>
              </a:spcAft>
              <a:buClr>
                <a:schemeClr val="bg1"/>
              </a:buClr>
              <a:buSzPct val="70000"/>
              <a:buChar char="•"/>
              <a:defRPr>
                <a:solidFill>
                  <a:srgbClr val="1C3B61"/>
                </a:solidFill>
                <a:latin typeface="Arial" panose="020B0604020202020204" pitchFamily="34" charset="0"/>
                <a:ea typeface="ヒラギノ角ゴ Pro W3" charset="-128"/>
              </a:defRPr>
            </a:lvl7pPr>
            <a:lvl8pPr marL="3429000" indent="-228600" eaLnBrk="0" fontAlgn="base" hangingPunct="0">
              <a:spcBef>
                <a:spcPct val="20000"/>
              </a:spcBef>
              <a:spcAft>
                <a:spcPct val="0"/>
              </a:spcAft>
              <a:buClr>
                <a:schemeClr val="bg1"/>
              </a:buClr>
              <a:buSzPct val="70000"/>
              <a:buChar char="•"/>
              <a:defRPr>
                <a:solidFill>
                  <a:srgbClr val="1C3B61"/>
                </a:solidFill>
                <a:latin typeface="Arial" panose="020B0604020202020204" pitchFamily="34" charset="0"/>
                <a:ea typeface="ヒラギノ角ゴ Pro W3" charset="-128"/>
              </a:defRPr>
            </a:lvl8pPr>
            <a:lvl9pPr marL="3886200" indent="-228600" eaLnBrk="0" fontAlgn="base" hangingPunct="0">
              <a:spcBef>
                <a:spcPct val="20000"/>
              </a:spcBef>
              <a:spcAft>
                <a:spcPct val="0"/>
              </a:spcAft>
              <a:buClr>
                <a:schemeClr val="bg1"/>
              </a:buClr>
              <a:buSzPct val="70000"/>
              <a:buChar char="•"/>
              <a:defRPr>
                <a:solidFill>
                  <a:srgbClr val="1C3B61"/>
                </a:solidFill>
                <a:latin typeface="Arial" panose="020B0604020202020204" pitchFamily="34" charset="0"/>
                <a:ea typeface="ヒラギノ角ゴ Pro W3" charset="-128"/>
              </a:defRPr>
            </a:lvl9pPr>
          </a:lstStyle>
          <a:p>
            <a:pPr eaLnBrk="1" hangingPunct="1">
              <a:lnSpc>
                <a:spcPct val="100000"/>
              </a:lnSpc>
              <a:spcBef>
                <a:spcPct val="0"/>
              </a:spcBef>
              <a:buClrTx/>
            </a:pPr>
            <a:endParaRPr lang="en-US" altLang="en-US" sz="2400">
              <a:solidFill>
                <a:schemeClr val="tx1"/>
              </a:solidFill>
              <a:latin typeface="Times New Roman" panose="02020603050405020304" pitchFamily="18" charset="0"/>
            </a:endParaRPr>
          </a:p>
        </p:txBody>
      </p:sp>
      <p:sp>
        <p:nvSpPr>
          <p:cNvPr id="10" name="Text Placeholder 2"/>
          <p:cNvSpPr txBox="1">
            <a:spLocks/>
          </p:cNvSpPr>
          <p:nvPr/>
        </p:nvSpPr>
        <p:spPr bwMode="auto">
          <a:xfrm>
            <a:off x="458788" y="1158875"/>
            <a:ext cx="8142287" cy="1465263"/>
          </a:xfrm>
          <a:prstGeom prst="rect">
            <a:avLst/>
          </a:prstGeom>
          <a:noFill/>
          <a:ln w="12700">
            <a:solidFill>
              <a:schemeClr val="tx1">
                <a:lumMod val="40000"/>
                <a:lumOff val="60000"/>
              </a:schemeClr>
            </a:solidFill>
          </a:ln>
        </p:spPr>
        <p:txBody>
          <a:bodyPr lIns="0" tIns="0" rIns="0" bIns="0"/>
          <a:lstStyle>
            <a:lvl1pPr marL="0" indent="0" algn="l" rtl="0" eaLnBrk="0" fontAlgn="base" hangingPunct="0">
              <a:lnSpc>
                <a:spcPts val="3600"/>
              </a:lnSpc>
              <a:spcBef>
                <a:spcPts val="600"/>
              </a:spcBef>
              <a:spcAft>
                <a:spcPct val="0"/>
              </a:spcAft>
              <a:buClr>
                <a:schemeClr val="bg1"/>
              </a:buClr>
              <a:defRPr sz="2800">
                <a:solidFill>
                  <a:srgbClr val="1C3B61"/>
                </a:solidFill>
                <a:latin typeface="+mn-lt"/>
                <a:ea typeface="ヒラギノ角ゴ Pro W3" charset="0"/>
                <a:cs typeface="ヒラギノ角ゴ Pro W3" charset="0"/>
              </a:defRPr>
            </a:lvl1pPr>
            <a:lvl2pPr marL="579438" indent="-118872" algn="l" rtl="0" eaLnBrk="0" fontAlgn="base" hangingPunct="0">
              <a:spcBef>
                <a:spcPts val="600"/>
              </a:spcBef>
              <a:spcAft>
                <a:spcPts val="900"/>
              </a:spcAft>
              <a:buClr>
                <a:schemeClr val="bg1"/>
              </a:buClr>
              <a:buSzPct val="90000"/>
              <a:buFont typeface="Arial"/>
              <a:buChar char="•"/>
              <a:defRPr sz="1800" baseline="0">
                <a:solidFill>
                  <a:srgbClr val="1C3B61"/>
                </a:solidFill>
                <a:latin typeface="+mn-lt"/>
                <a:ea typeface="ヒラギノ角ゴ Pro W3" charset="0"/>
                <a:cs typeface="ヒラギノ角ゴ Pro W3" charset="0"/>
              </a:defRPr>
            </a:lvl2pPr>
            <a:lvl3pPr marL="685800" indent="-111125" algn="l" rtl="0" eaLnBrk="0" fontAlgn="base" hangingPunct="0">
              <a:spcBef>
                <a:spcPts val="300"/>
              </a:spcBef>
              <a:spcAft>
                <a:spcPct val="0"/>
              </a:spcAft>
              <a:buClr>
                <a:schemeClr val="bg1"/>
              </a:buClr>
              <a:buSzPct val="90000"/>
              <a:buFont typeface="Lucida Grande"/>
              <a:buChar char="-"/>
              <a:defRPr sz="1400">
                <a:solidFill>
                  <a:srgbClr val="1C3B61"/>
                </a:solidFill>
                <a:latin typeface="+mn-lt"/>
                <a:ea typeface="ヒラギノ角ゴ Pro W3" charset="0"/>
                <a:cs typeface="ヒラギノ角ゴ Pro W3" charset="0"/>
              </a:defRPr>
            </a:lvl3pPr>
            <a:lvl4pPr marL="1600200" indent="-228600" algn="l" rtl="0" eaLnBrk="0" fontAlgn="base" hangingPunct="0">
              <a:spcBef>
                <a:spcPct val="20000"/>
              </a:spcBef>
              <a:spcAft>
                <a:spcPct val="0"/>
              </a:spcAft>
              <a:buClr>
                <a:schemeClr val="bg1"/>
              </a:buClr>
              <a:buSzPct val="80000"/>
              <a:buFont typeface="Times New Roman" panose="02020603050405020304" pitchFamily="18" charset="0"/>
              <a:buChar char="–"/>
              <a:defRPr>
                <a:solidFill>
                  <a:srgbClr val="1C3B61"/>
                </a:solidFill>
                <a:latin typeface="+mn-lt"/>
                <a:ea typeface="ヒラギノ角ゴ Pro W3" charset="0"/>
                <a:cs typeface="ヒラギノ角ゴ Pro W3" charset="0"/>
              </a:defRPr>
            </a:lvl4pPr>
            <a:lvl5pPr marL="2057400" indent="-228600" algn="l" rtl="0" eaLnBrk="0" fontAlgn="base" hangingPunct="0">
              <a:spcBef>
                <a:spcPct val="20000"/>
              </a:spcBef>
              <a:spcAft>
                <a:spcPct val="0"/>
              </a:spcAft>
              <a:buClr>
                <a:schemeClr val="bg1"/>
              </a:buClr>
              <a:buSzPct val="70000"/>
              <a:buChar char="•"/>
              <a:defRPr>
                <a:solidFill>
                  <a:srgbClr val="1C3B61"/>
                </a:solidFill>
                <a:latin typeface="+mn-lt"/>
                <a:ea typeface="ヒラギノ角ゴ Pro W3" charset="0"/>
                <a:cs typeface="ヒラギノ角ゴ Pro W3" charset="0"/>
              </a:defRPr>
            </a:lvl5pPr>
            <a:lvl6pPr marL="2514600" indent="-228600" algn="l" rtl="0" fontAlgn="base">
              <a:spcBef>
                <a:spcPct val="20000"/>
              </a:spcBef>
              <a:spcAft>
                <a:spcPct val="0"/>
              </a:spcAft>
              <a:buClr>
                <a:schemeClr val="bg1"/>
              </a:buClr>
              <a:buSzPct val="70000"/>
              <a:buChar char="•"/>
              <a:defRPr sz="2000">
                <a:solidFill>
                  <a:schemeClr val="bg1"/>
                </a:solidFill>
                <a:latin typeface="+mn-lt"/>
              </a:defRPr>
            </a:lvl6pPr>
            <a:lvl7pPr marL="2971800" indent="-228600" algn="l" rtl="0" fontAlgn="base">
              <a:spcBef>
                <a:spcPct val="20000"/>
              </a:spcBef>
              <a:spcAft>
                <a:spcPct val="0"/>
              </a:spcAft>
              <a:buClr>
                <a:schemeClr val="bg1"/>
              </a:buClr>
              <a:buSzPct val="70000"/>
              <a:buChar char="•"/>
              <a:defRPr sz="2000">
                <a:solidFill>
                  <a:schemeClr val="bg1"/>
                </a:solidFill>
                <a:latin typeface="+mn-lt"/>
              </a:defRPr>
            </a:lvl7pPr>
            <a:lvl8pPr marL="3429000" indent="-228600" algn="l" rtl="0" fontAlgn="base">
              <a:spcBef>
                <a:spcPct val="20000"/>
              </a:spcBef>
              <a:spcAft>
                <a:spcPct val="0"/>
              </a:spcAft>
              <a:buClr>
                <a:schemeClr val="bg1"/>
              </a:buClr>
              <a:buSzPct val="70000"/>
              <a:buChar char="•"/>
              <a:defRPr sz="2000">
                <a:solidFill>
                  <a:schemeClr val="bg1"/>
                </a:solidFill>
                <a:latin typeface="+mn-lt"/>
              </a:defRPr>
            </a:lvl8pPr>
            <a:lvl9pPr marL="3886200" indent="-228600" algn="l" rtl="0" fontAlgn="base">
              <a:spcBef>
                <a:spcPct val="20000"/>
              </a:spcBef>
              <a:spcAft>
                <a:spcPct val="0"/>
              </a:spcAft>
              <a:buClr>
                <a:schemeClr val="bg1"/>
              </a:buClr>
              <a:buSzPct val="70000"/>
              <a:buChar char="•"/>
              <a:defRPr sz="2000">
                <a:solidFill>
                  <a:schemeClr val="bg1"/>
                </a:solidFill>
                <a:latin typeface="+mn-lt"/>
              </a:defRPr>
            </a:lvl9pPr>
          </a:lstStyle>
          <a:p>
            <a:pPr>
              <a:defRPr/>
            </a:pPr>
            <a:r>
              <a:rPr lang="en-US" sz="2400" kern="0" dirty="0"/>
              <a:t>The Query Management module is a tool that allows you to search, view, and answer queries that have been placed by SCHARP and the system for your site. </a:t>
            </a:r>
          </a:p>
          <a:p>
            <a:pPr>
              <a:defRPr/>
            </a:pPr>
            <a:endParaRPr lang="en-US" altLang="en-US" kern="0" dirty="0">
              <a:ea typeface="ヒラギノ角ゴ Pro W3" charset="-128"/>
            </a:endParaRPr>
          </a:p>
          <a:p>
            <a:pPr>
              <a:defRPr/>
            </a:pPr>
            <a:endParaRPr lang="en-US" altLang="en-US" kern="0" dirty="0">
              <a:ea typeface="ヒラギノ角ゴ Pro W3" charset="-128"/>
            </a:endParaRPr>
          </a:p>
        </p:txBody>
      </p:sp>
    </p:spTree>
    <p:extLst>
      <p:ext uri="{BB962C8B-B14F-4D97-AF65-F5344CB8AC3E}">
        <p14:creationId xmlns:p14="http://schemas.microsoft.com/office/powerpoint/2010/main" val="20989100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4087" y="1065213"/>
            <a:ext cx="6732587" cy="387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4" name="Title 1"/>
          <p:cNvSpPr>
            <a:spLocks noGrp="1"/>
          </p:cNvSpPr>
          <p:nvPr>
            <p:ph type="title"/>
          </p:nvPr>
        </p:nvSpPr>
        <p:spPr/>
        <p:txBody>
          <a:bodyPr/>
          <a:lstStyle/>
          <a:p>
            <a:r>
              <a:rPr lang="en-US" altLang="en-US" sz="2800">
                <a:ea typeface="ヒラギノ角ゴ Pro W3" charset="-128"/>
              </a:rPr>
              <a:t>RAVE Query Management Module </a:t>
            </a:r>
          </a:p>
        </p:txBody>
      </p:sp>
      <p:grpSp>
        <p:nvGrpSpPr>
          <p:cNvPr id="6" name="Group 5"/>
          <p:cNvGrpSpPr/>
          <p:nvPr/>
        </p:nvGrpSpPr>
        <p:grpSpPr>
          <a:xfrm>
            <a:off x="954088" y="1733550"/>
            <a:ext cx="6732587" cy="3209925"/>
            <a:chOff x="954088" y="1733550"/>
            <a:chExt cx="6732587" cy="3209925"/>
          </a:xfrm>
        </p:grpSpPr>
        <p:sp>
          <p:nvSpPr>
            <p:cNvPr id="7" name="Rectangle 6"/>
            <p:cNvSpPr>
              <a:spLocks noChangeArrowheads="1"/>
            </p:cNvSpPr>
            <p:nvPr/>
          </p:nvSpPr>
          <p:spPr bwMode="auto">
            <a:xfrm>
              <a:off x="954088" y="1733550"/>
              <a:ext cx="5229225" cy="1373188"/>
            </a:xfrm>
            <a:prstGeom prst="rect">
              <a:avLst/>
            </a:prstGeom>
            <a:noFill/>
            <a:ln w="3175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a:lnSpc>
                  <a:spcPts val="3600"/>
                </a:lnSpc>
                <a:spcBef>
                  <a:spcPct val="20000"/>
                </a:spcBef>
                <a:buClr>
                  <a:schemeClr val="bg1"/>
                </a:buClr>
                <a:defRPr sz="2800">
                  <a:solidFill>
                    <a:srgbClr val="1C3B61"/>
                  </a:solidFill>
                  <a:latin typeface="Arial" panose="020B0604020202020204" pitchFamily="34" charset="0"/>
                  <a:ea typeface="ヒラギノ角ゴ Pro W3" charset="-128"/>
                </a:defRPr>
              </a:lvl1pPr>
              <a:lvl2pPr marL="742950" indent="-285750">
                <a:spcBef>
                  <a:spcPct val="20000"/>
                </a:spcBef>
                <a:buClr>
                  <a:schemeClr val="bg1"/>
                </a:buClr>
                <a:buSzPct val="90000"/>
                <a:buFont typeface="Times New Roman" panose="02020603050405020304" pitchFamily="18" charset="0"/>
                <a:buChar char="–"/>
                <a:defRPr sz="2400">
                  <a:solidFill>
                    <a:srgbClr val="1C3B61"/>
                  </a:solidFill>
                  <a:latin typeface="Arial" panose="020B0604020202020204" pitchFamily="34" charset="0"/>
                  <a:ea typeface="ヒラギノ角ゴ Pro W3" charset="-128"/>
                </a:defRPr>
              </a:lvl2pPr>
              <a:lvl3pPr marL="1143000" indent="-228600">
                <a:spcBef>
                  <a:spcPct val="20000"/>
                </a:spcBef>
                <a:buClr>
                  <a:schemeClr val="bg1"/>
                </a:buClr>
                <a:buSzPct val="90000"/>
                <a:buChar char="•"/>
                <a:defRPr sz="2000">
                  <a:solidFill>
                    <a:srgbClr val="1C3B61"/>
                  </a:solidFill>
                  <a:latin typeface="Arial" panose="020B0604020202020204" pitchFamily="34" charset="0"/>
                  <a:ea typeface="ヒラギノ角ゴ Pro W3" charset="-128"/>
                </a:defRPr>
              </a:lvl3pPr>
              <a:lvl4pPr marL="1600200" indent="-228600">
                <a:spcBef>
                  <a:spcPct val="20000"/>
                </a:spcBef>
                <a:buClr>
                  <a:schemeClr val="bg1"/>
                </a:buClr>
                <a:buSzPct val="80000"/>
                <a:buFont typeface="Times New Roman" panose="02020603050405020304" pitchFamily="18" charset="0"/>
                <a:buChar char="–"/>
                <a:defRPr>
                  <a:solidFill>
                    <a:srgbClr val="1C3B61"/>
                  </a:solidFill>
                  <a:latin typeface="Arial" panose="020B0604020202020204" pitchFamily="34" charset="0"/>
                  <a:ea typeface="ヒラギノ角ゴ Pro W3" charset="-128"/>
                </a:defRPr>
              </a:lvl4pPr>
              <a:lvl5pPr marL="2057400" indent="-228600">
                <a:spcBef>
                  <a:spcPct val="20000"/>
                </a:spcBef>
                <a:buClr>
                  <a:schemeClr val="bg1"/>
                </a:buClr>
                <a:buSzPct val="70000"/>
                <a:buChar char="•"/>
                <a:defRPr>
                  <a:solidFill>
                    <a:srgbClr val="1C3B61"/>
                  </a:solidFill>
                  <a:latin typeface="Arial" panose="020B0604020202020204" pitchFamily="34" charset="0"/>
                  <a:ea typeface="ヒラギノ角ゴ Pro W3" charset="-128"/>
                </a:defRPr>
              </a:lvl5pPr>
              <a:lvl6pPr marL="2514600" indent="-228600" eaLnBrk="0" fontAlgn="base" hangingPunct="0">
                <a:spcBef>
                  <a:spcPct val="20000"/>
                </a:spcBef>
                <a:spcAft>
                  <a:spcPct val="0"/>
                </a:spcAft>
                <a:buClr>
                  <a:schemeClr val="bg1"/>
                </a:buClr>
                <a:buSzPct val="70000"/>
                <a:buChar char="•"/>
                <a:defRPr>
                  <a:solidFill>
                    <a:srgbClr val="1C3B61"/>
                  </a:solidFill>
                  <a:latin typeface="Arial" panose="020B0604020202020204" pitchFamily="34" charset="0"/>
                  <a:ea typeface="ヒラギノ角ゴ Pro W3" charset="-128"/>
                </a:defRPr>
              </a:lvl6pPr>
              <a:lvl7pPr marL="2971800" indent="-228600" eaLnBrk="0" fontAlgn="base" hangingPunct="0">
                <a:spcBef>
                  <a:spcPct val="20000"/>
                </a:spcBef>
                <a:spcAft>
                  <a:spcPct val="0"/>
                </a:spcAft>
                <a:buClr>
                  <a:schemeClr val="bg1"/>
                </a:buClr>
                <a:buSzPct val="70000"/>
                <a:buChar char="•"/>
                <a:defRPr>
                  <a:solidFill>
                    <a:srgbClr val="1C3B61"/>
                  </a:solidFill>
                  <a:latin typeface="Arial" panose="020B0604020202020204" pitchFamily="34" charset="0"/>
                  <a:ea typeface="ヒラギノ角ゴ Pro W3" charset="-128"/>
                </a:defRPr>
              </a:lvl7pPr>
              <a:lvl8pPr marL="3429000" indent="-228600" eaLnBrk="0" fontAlgn="base" hangingPunct="0">
                <a:spcBef>
                  <a:spcPct val="20000"/>
                </a:spcBef>
                <a:spcAft>
                  <a:spcPct val="0"/>
                </a:spcAft>
                <a:buClr>
                  <a:schemeClr val="bg1"/>
                </a:buClr>
                <a:buSzPct val="70000"/>
                <a:buChar char="•"/>
                <a:defRPr>
                  <a:solidFill>
                    <a:srgbClr val="1C3B61"/>
                  </a:solidFill>
                  <a:latin typeface="Arial" panose="020B0604020202020204" pitchFamily="34" charset="0"/>
                  <a:ea typeface="ヒラギノ角ゴ Pro W3" charset="-128"/>
                </a:defRPr>
              </a:lvl8pPr>
              <a:lvl9pPr marL="3886200" indent="-228600" eaLnBrk="0" fontAlgn="base" hangingPunct="0">
                <a:spcBef>
                  <a:spcPct val="20000"/>
                </a:spcBef>
                <a:spcAft>
                  <a:spcPct val="0"/>
                </a:spcAft>
                <a:buClr>
                  <a:schemeClr val="bg1"/>
                </a:buClr>
                <a:buSzPct val="70000"/>
                <a:buChar char="•"/>
                <a:defRPr>
                  <a:solidFill>
                    <a:srgbClr val="1C3B61"/>
                  </a:solidFill>
                  <a:latin typeface="Arial" panose="020B0604020202020204" pitchFamily="34" charset="0"/>
                  <a:ea typeface="ヒラギノ角ゴ Pro W3" charset="-128"/>
                </a:defRPr>
              </a:lvl9pPr>
            </a:lstStyle>
            <a:p>
              <a:pPr eaLnBrk="1" hangingPunct="1">
                <a:lnSpc>
                  <a:spcPct val="100000"/>
                </a:lnSpc>
                <a:spcBef>
                  <a:spcPct val="0"/>
                </a:spcBef>
                <a:buClrTx/>
              </a:pPr>
              <a:endParaRPr lang="en-US" altLang="en-US" sz="2400">
                <a:solidFill>
                  <a:schemeClr val="tx1"/>
                </a:solidFill>
                <a:latin typeface="Times New Roman" panose="02020603050405020304" pitchFamily="18" charset="0"/>
              </a:endParaRPr>
            </a:p>
          </p:txBody>
        </p:sp>
        <p:sp>
          <p:nvSpPr>
            <p:cNvPr id="9" name="Rectangle 6"/>
            <p:cNvSpPr>
              <a:spLocks noChangeArrowheads="1"/>
            </p:cNvSpPr>
            <p:nvPr/>
          </p:nvSpPr>
          <p:spPr bwMode="auto">
            <a:xfrm>
              <a:off x="6183313" y="1733550"/>
              <a:ext cx="1503362" cy="1373188"/>
            </a:xfrm>
            <a:prstGeom prst="rect">
              <a:avLst/>
            </a:prstGeom>
            <a:noFill/>
            <a:ln w="31750" algn="ctr">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lstStyle>
              <a:lvl1pPr>
                <a:lnSpc>
                  <a:spcPts val="3600"/>
                </a:lnSpc>
                <a:spcBef>
                  <a:spcPct val="20000"/>
                </a:spcBef>
                <a:buClr>
                  <a:schemeClr val="bg1"/>
                </a:buClr>
                <a:defRPr sz="2800">
                  <a:solidFill>
                    <a:srgbClr val="1C3B61"/>
                  </a:solidFill>
                  <a:latin typeface="Arial" panose="020B0604020202020204" pitchFamily="34" charset="0"/>
                  <a:ea typeface="ヒラギノ角ゴ Pro W3" charset="-128"/>
                </a:defRPr>
              </a:lvl1pPr>
              <a:lvl2pPr marL="742950" indent="-285750">
                <a:spcBef>
                  <a:spcPct val="20000"/>
                </a:spcBef>
                <a:buClr>
                  <a:schemeClr val="bg1"/>
                </a:buClr>
                <a:buSzPct val="90000"/>
                <a:buFont typeface="Times New Roman" panose="02020603050405020304" pitchFamily="18" charset="0"/>
                <a:buChar char="–"/>
                <a:defRPr sz="2400">
                  <a:solidFill>
                    <a:srgbClr val="1C3B61"/>
                  </a:solidFill>
                  <a:latin typeface="Arial" panose="020B0604020202020204" pitchFamily="34" charset="0"/>
                  <a:ea typeface="ヒラギノ角ゴ Pro W3" charset="-128"/>
                </a:defRPr>
              </a:lvl2pPr>
              <a:lvl3pPr marL="1143000" indent="-228600">
                <a:spcBef>
                  <a:spcPct val="20000"/>
                </a:spcBef>
                <a:buClr>
                  <a:schemeClr val="bg1"/>
                </a:buClr>
                <a:buSzPct val="90000"/>
                <a:buChar char="•"/>
                <a:defRPr sz="2000">
                  <a:solidFill>
                    <a:srgbClr val="1C3B61"/>
                  </a:solidFill>
                  <a:latin typeface="Arial" panose="020B0604020202020204" pitchFamily="34" charset="0"/>
                  <a:ea typeface="ヒラギノ角ゴ Pro W3" charset="-128"/>
                </a:defRPr>
              </a:lvl3pPr>
              <a:lvl4pPr marL="1600200" indent="-228600">
                <a:spcBef>
                  <a:spcPct val="20000"/>
                </a:spcBef>
                <a:buClr>
                  <a:schemeClr val="bg1"/>
                </a:buClr>
                <a:buSzPct val="80000"/>
                <a:buFont typeface="Times New Roman" panose="02020603050405020304" pitchFamily="18" charset="0"/>
                <a:buChar char="–"/>
                <a:defRPr>
                  <a:solidFill>
                    <a:srgbClr val="1C3B61"/>
                  </a:solidFill>
                  <a:latin typeface="Arial" panose="020B0604020202020204" pitchFamily="34" charset="0"/>
                  <a:ea typeface="ヒラギノ角ゴ Pro W3" charset="-128"/>
                </a:defRPr>
              </a:lvl4pPr>
              <a:lvl5pPr marL="2057400" indent="-228600">
                <a:spcBef>
                  <a:spcPct val="20000"/>
                </a:spcBef>
                <a:buClr>
                  <a:schemeClr val="bg1"/>
                </a:buClr>
                <a:buSzPct val="70000"/>
                <a:buChar char="•"/>
                <a:defRPr>
                  <a:solidFill>
                    <a:srgbClr val="1C3B61"/>
                  </a:solidFill>
                  <a:latin typeface="Arial" panose="020B0604020202020204" pitchFamily="34" charset="0"/>
                  <a:ea typeface="ヒラギノ角ゴ Pro W3" charset="-128"/>
                </a:defRPr>
              </a:lvl5pPr>
              <a:lvl6pPr marL="2514600" indent="-228600" eaLnBrk="0" fontAlgn="base" hangingPunct="0">
                <a:spcBef>
                  <a:spcPct val="20000"/>
                </a:spcBef>
                <a:spcAft>
                  <a:spcPct val="0"/>
                </a:spcAft>
                <a:buClr>
                  <a:schemeClr val="bg1"/>
                </a:buClr>
                <a:buSzPct val="70000"/>
                <a:buChar char="•"/>
                <a:defRPr>
                  <a:solidFill>
                    <a:srgbClr val="1C3B61"/>
                  </a:solidFill>
                  <a:latin typeface="Arial" panose="020B0604020202020204" pitchFamily="34" charset="0"/>
                  <a:ea typeface="ヒラギノ角ゴ Pro W3" charset="-128"/>
                </a:defRPr>
              </a:lvl6pPr>
              <a:lvl7pPr marL="2971800" indent="-228600" eaLnBrk="0" fontAlgn="base" hangingPunct="0">
                <a:spcBef>
                  <a:spcPct val="20000"/>
                </a:spcBef>
                <a:spcAft>
                  <a:spcPct val="0"/>
                </a:spcAft>
                <a:buClr>
                  <a:schemeClr val="bg1"/>
                </a:buClr>
                <a:buSzPct val="70000"/>
                <a:buChar char="•"/>
                <a:defRPr>
                  <a:solidFill>
                    <a:srgbClr val="1C3B61"/>
                  </a:solidFill>
                  <a:latin typeface="Arial" panose="020B0604020202020204" pitchFamily="34" charset="0"/>
                  <a:ea typeface="ヒラギノ角ゴ Pro W3" charset="-128"/>
                </a:defRPr>
              </a:lvl7pPr>
              <a:lvl8pPr marL="3429000" indent="-228600" eaLnBrk="0" fontAlgn="base" hangingPunct="0">
                <a:spcBef>
                  <a:spcPct val="20000"/>
                </a:spcBef>
                <a:spcAft>
                  <a:spcPct val="0"/>
                </a:spcAft>
                <a:buClr>
                  <a:schemeClr val="bg1"/>
                </a:buClr>
                <a:buSzPct val="70000"/>
                <a:buChar char="•"/>
                <a:defRPr>
                  <a:solidFill>
                    <a:srgbClr val="1C3B61"/>
                  </a:solidFill>
                  <a:latin typeface="Arial" panose="020B0604020202020204" pitchFamily="34" charset="0"/>
                  <a:ea typeface="ヒラギノ角ゴ Pro W3" charset="-128"/>
                </a:defRPr>
              </a:lvl8pPr>
              <a:lvl9pPr marL="3886200" indent="-228600" eaLnBrk="0" fontAlgn="base" hangingPunct="0">
                <a:spcBef>
                  <a:spcPct val="20000"/>
                </a:spcBef>
                <a:spcAft>
                  <a:spcPct val="0"/>
                </a:spcAft>
                <a:buClr>
                  <a:schemeClr val="bg1"/>
                </a:buClr>
                <a:buSzPct val="70000"/>
                <a:buChar char="•"/>
                <a:defRPr>
                  <a:solidFill>
                    <a:srgbClr val="1C3B61"/>
                  </a:solidFill>
                  <a:latin typeface="Arial" panose="020B0604020202020204" pitchFamily="34" charset="0"/>
                  <a:ea typeface="ヒラギノ角ゴ Pro W3" charset="-128"/>
                </a:defRPr>
              </a:lvl9pPr>
            </a:lstStyle>
            <a:p>
              <a:pPr eaLnBrk="1" hangingPunct="1">
                <a:lnSpc>
                  <a:spcPct val="100000"/>
                </a:lnSpc>
                <a:spcBef>
                  <a:spcPct val="0"/>
                </a:spcBef>
                <a:buClrTx/>
              </a:pPr>
              <a:endParaRPr lang="en-US" altLang="en-US" sz="2400">
                <a:solidFill>
                  <a:schemeClr val="tx1"/>
                </a:solidFill>
                <a:latin typeface="Times New Roman" panose="02020603050405020304" pitchFamily="18" charset="0"/>
              </a:endParaRPr>
            </a:p>
          </p:txBody>
        </p:sp>
        <p:sp>
          <p:nvSpPr>
            <p:cNvPr id="10" name="Rectangle 6"/>
            <p:cNvSpPr>
              <a:spLocks noChangeArrowheads="1"/>
            </p:cNvSpPr>
            <p:nvPr/>
          </p:nvSpPr>
          <p:spPr bwMode="auto">
            <a:xfrm>
              <a:off x="954088" y="3236913"/>
              <a:ext cx="6732587" cy="1706562"/>
            </a:xfrm>
            <a:prstGeom prst="rect">
              <a:avLst/>
            </a:prstGeom>
            <a:noFill/>
            <a:ln w="31750" algn="ctr">
              <a:solidFill>
                <a:srgbClr val="7030A0"/>
              </a:solidFill>
              <a:round/>
              <a:headEnd/>
              <a:tailEnd/>
            </a:ln>
            <a:extLst>
              <a:ext uri="{909E8E84-426E-40DD-AFC4-6F175D3DCCD1}">
                <a14:hiddenFill xmlns:a14="http://schemas.microsoft.com/office/drawing/2010/main">
                  <a:solidFill>
                    <a:srgbClr val="FFFFFF"/>
                  </a:solidFill>
                </a14:hiddenFill>
              </a:ext>
            </a:extLst>
          </p:spPr>
          <p:txBody>
            <a:bodyPr wrap="none"/>
            <a:lstStyle>
              <a:lvl1pPr>
                <a:lnSpc>
                  <a:spcPts val="3600"/>
                </a:lnSpc>
                <a:spcBef>
                  <a:spcPct val="20000"/>
                </a:spcBef>
                <a:buClr>
                  <a:schemeClr val="bg1"/>
                </a:buClr>
                <a:defRPr sz="2800">
                  <a:solidFill>
                    <a:srgbClr val="1C3B61"/>
                  </a:solidFill>
                  <a:latin typeface="Arial" panose="020B0604020202020204" pitchFamily="34" charset="0"/>
                  <a:ea typeface="ヒラギノ角ゴ Pro W3" charset="-128"/>
                </a:defRPr>
              </a:lvl1pPr>
              <a:lvl2pPr marL="742950" indent="-285750">
                <a:spcBef>
                  <a:spcPct val="20000"/>
                </a:spcBef>
                <a:buClr>
                  <a:schemeClr val="bg1"/>
                </a:buClr>
                <a:buSzPct val="90000"/>
                <a:buFont typeface="Times New Roman" panose="02020603050405020304" pitchFamily="18" charset="0"/>
                <a:buChar char="–"/>
                <a:defRPr sz="2400">
                  <a:solidFill>
                    <a:srgbClr val="1C3B61"/>
                  </a:solidFill>
                  <a:latin typeface="Arial" panose="020B0604020202020204" pitchFamily="34" charset="0"/>
                  <a:ea typeface="ヒラギノ角ゴ Pro W3" charset="-128"/>
                </a:defRPr>
              </a:lvl2pPr>
              <a:lvl3pPr marL="1143000" indent="-228600">
                <a:spcBef>
                  <a:spcPct val="20000"/>
                </a:spcBef>
                <a:buClr>
                  <a:schemeClr val="bg1"/>
                </a:buClr>
                <a:buSzPct val="90000"/>
                <a:buChar char="•"/>
                <a:defRPr sz="2000">
                  <a:solidFill>
                    <a:srgbClr val="1C3B61"/>
                  </a:solidFill>
                  <a:latin typeface="Arial" panose="020B0604020202020204" pitchFamily="34" charset="0"/>
                  <a:ea typeface="ヒラギノ角ゴ Pro W3" charset="-128"/>
                </a:defRPr>
              </a:lvl3pPr>
              <a:lvl4pPr marL="1600200" indent="-228600">
                <a:spcBef>
                  <a:spcPct val="20000"/>
                </a:spcBef>
                <a:buClr>
                  <a:schemeClr val="bg1"/>
                </a:buClr>
                <a:buSzPct val="80000"/>
                <a:buFont typeface="Times New Roman" panose="02020603050405020304" pitchFamily="18" charset="0"/>
                <a:buChar char="–"/>
                <a:defRPr>
                  <a:solidFill>
                    <a:srgbClr val="1C3B61"/>
                  </a:solidFill>
                  <a:latin typeface="Arial" panose="020B0604020202020204" pitchFamily="34" charset="0"/>
                  <a:ea typeface="ヒラギノ角ゴ Pro W3" charset="-128"/>
                </a:defRPr>
              </a:lvl4pPr>
              <a:lvl5pPr marL="2057400" indent="-228600">
                <a:spcBef>
                  <a:spcPct val="20000"/>
                </a:spcBef>
                <a:buClr>
                  <a:schemeClr val="bg1"/>
                </a:buClr>
                <a:buSzPct val="70000"/>
                <a:buChar char="•"/>
                <a:defRPr>
                  <a:solidFill>
                    <a:srgbClr val="1C3B61"/>
                  </a:solidFill>
                  <a:latin typeface="Arial" panose="020B0604020202020204" pitchFamily="34" charset="0"/>
                  <a:ea typeface="ヒラギノ角ゴ Pro W3" charset="-128"/>
                </a:defRPr>
              </a:lvl5pPr>
              <a:lvl6pPr marL="2514600" indent="-228600" eaLnBrk="0" fontAlgn="base" hangingPunct="0">
                <a:spcBef>
                  <a:spcPct val="20000"/>
                </a:spcBef>
                <a:spcAft>
                  <a:spcPct val="0"/>
                </a:spcAft>
                <a:buClr>
                  <a:schemeClr val="bg1"/>
                </a:buClr>
                <a:buSzPct val="70000"/>
                <a:buChar char="•"/>
                <a:defRPr>
                  <a:solidFill>
                    <a:srgbClr val="1C3B61"/>
                  </a:solidFill>
                  <a:latin typeface="Arial" panose="020B0604020202020204" pitchFamily="34" charset="0"/>
                  <a:ea typeface="ヒラギノ角ゴ Pro W3" charset="-128"/>
                </a:defRPr>
              </a:lvl6pPr>
              <a:lvl7pPr marL="2971800" indent="-228600" eaLnBrk="0" fontAlgn="base" hangingPunct="0">
                <a:spcBef>
                  <a:spcPct val="20000"/>
                </a:spcBef>
                <a:spcAft>
                  <a:spcPct val="0"/>
                </a:spcAft>
                <a:buClr>
                  <a:schemeClr val="bg1"/>
                </a:buClr>
                <a:buSzPct val="70000"/>
                <a:buChar char="•"/>
                <a:defRPr>
                  <a:solidFill>
                    <a:srgbClr val="1C3B61"/>
                  </a:solidFill>
                  <a:latin typeface="Arial" panose="020B0604020202020204" pitchFamily="34" charset="0"/>
                  <a:ea typeface="ヒラギノ角ゴ Pro W3" charset="-128"/>
                </a:defRPr>
              </a:lvl7pPr>
              <a:lvl8pPr marL="3429000" indent="-228600" eaLnBrk="0" fontAlgn="base" hangingPunct="0">
                <a:spcBef>
                  <a:spcPct val="20000"/>
                </a:spcBef>
                <a:spcAft>
                  <a:spcPct val="0"/>
                </a:spcAft>
                <a:buClr>
                  <a:schemeClr val="bg1"/>
                </a:buClr>
                <a:buSzPct val="70000"/>
                <a:buChar char="•"/>
                <a:defRPr>
                  <a:solidFill>
                    <a:srgbClr val="1C3B61"/>
                  </a:solidFill>
                  <a:latin typeface="Arial" panose="020B0604020202020204" pitchFamily="34" charset="0"/>
                  <a:ea typeface="ヒラギノ角ゴ Pro W3" charset="-128"/>
                </a:defRPr>
              </a:lvl8pPr>
              <a:lvl9pPr marL="3886200" indent="-228600" eaLnBrk="0" fontAlgn="base" hangingPunct="0">
                <a:spcBef>
                  <a:spcPct val="20000"/>
                </a:spcBef>
                <a:spcAft>
                  <a:spcPct val="0"/>
                </a:spcAft>
                <a:buClr>
                  <a:schemeClr val="bg1"/>
                </a:buClr>
                <a:buSzPct val="70000"/>
                <a:buChar char="•"/>
                <a:defRPr>
                  <a:solidFill>
                    <a:srgbClr val="1C3B61"/>
                  </a:solidFill>
                  <a:latin typeface="Arial" panose="020B0604020202020204" pitchFamily="34" charset="0"/>
                  <a:ea typeface="ヒラギノ角ゴ Pro W3" charset="-128"/>
                </a:defRPr>
              </a:lvl9pPr>
            </a:lstStyle>
            <a:p>
              <a:pPr eaLnBrk="1" hangingPunct="1">
                <a:lnSpc>
                  <a:spcPct val="100000"/>
                </a:lnSpc>
                <a:spcBef>
                  <a:spcPct val="0"/>
                </a:spcBef>
                <a:buClrTx/>
              </a:pPr>
              <a:endParaRPr lang="en-US" altLang="en-US" sz="2400">
                <a:solidFill>
                  <a:schemeClr val="tx1"/>
                </a:solidFill>
                <a:latin typeface="Times New Roman" panose="02020603050405020304" pitchFamily="18" charset="0"/>
              </a:endParaRPr>
            </a:p>
          </p:txBody>
        </p:sp>
      </p:grpSp>
      <p:sp>
        <p:nvSpPr>
          <p:cNvPr id="12" name="Text Placeholder 2"/>
          <p:cNvSpPr txBox="1">
            <a:spLocks/>
          </p:cNvSpPr>
          <p:nvPr/>
        </p:nvSpPr>
        <p:spPr bwMode="auto">
          <a:xfrm>
            <a:off x="378618" y="5073650"/>
            <a:ext cx="8385175" cy="1012825"/>
          </a:xfrm>
          <a:prstGeom prst="rect">
            <a:avLst/>
          </a:prstGeom>
          <a:noFill/>
          <a:ln w="12700">
            <a:solidFill>
              <a:schemeClr val="tx1">
                <a:lumMod val="40000"/>
                <a:lumOff val="60000"/>
              </a:schemeClr>
            </a:solidFill>
          </a:ln>
        </p:spPr>
        <p:txBody>
          <a:bodyPr lIns="0" tIns="0" rIns="0" bIns="0"/>
          <a:lstStyle>
            <a:lvl1pPr marL="0" indent="0" algn="l" rtl="0" eaLnBrk="0" fontAlgn="base" hangingPunct="0">
              <a:lnSpc>
                <a:spcPts val="3600"/>
              </a:lnSpc>
              <a:spcBef>
                <a:spcPts val="600"/>
              </a:spcBef>
              <a:spcAft>
                <a:spcPct val="0"/>
              </a:spcAft>
              <a:buClr>
                <a:schemeClr val="bg1"/>
              </a:buClr>
              <a:defRPr sz="2800">
                <a:solidFill>
                  <a:srgbClr val="1C3B61"/>
                </a:solidFill>
                <a:latin typeface="+mn-lt"/>
                <a:ea typeface="ヒラギノ角ゴ Pro W3" charset="0"/>
                <a:cs typeface="ヒラギノ角ゴ Pro W3" charset="0"/>
              </a:defRPr>
            </a:lvl1pPr>
            <a:lvl2pPr marL="579438" indent="-118872" algn="l" rtl="0" eaLnBrk="0" fontAlgn="base" hangingPunct="0">
              <a:spcBef>
                <a:spcPts val="600"/>
              </a:spcBef>
              <a:spcAft>
                <a:spcPts val="900"/>
              </a:spcAft>
              <a:buClr>
                <a:schemeClr val="bg1"/>
              </a:buClr>
              <a:buSzPct val="90000"/>
              <a:buFont typeface="Arial"/>
              <a:buChar char="•"/>
              <a:defRPr sz="1800" baseline="0">
                <a:solidFill>
                  <a:srgbClr val="1C3B61"/>
                </a:solidFill>
                <a:latin typeface="+mn-lt"/>
                <a:ea typeface="ヒラギノ角ゴ Pro W3" charset="0"/>
                <a:cs typeface="ヒラギノ角ゴ Pro W3" charset="0"/>
              </a:defRPr>
            </a:lvl2pPr>
            <a:lvl3pPr marL="685800" indent="-111125" algn="l" rtl="0" eaLnBrk="0" fontAlgn="base" hangingPunct="0">
              <a:spcBef>
                <a:spcPts val="300"/>
              </a:spcBef>
              <a:spcAft>
                <a:spcPct val="0"/>
              </a:spcAft>
              <a:buClr>
                <a:schemeClr val="bg1"/>
              </a:buClr>
              <a:buSzPct val="90000"/>
              <a:buFont typeface="Lucida Grande"/>
              <a:buChar char="-"/>
              <a:defRPr sz="1400">
                <a:solidFill>
                  <a:srgbClr val="1C3B61"/>
                </a:solidFill>
                <a:latin typeface="+mn-lt"/>
                <a:ea typeface="ヒラギノ角ゴ Pro W3" charset="0"/>
                <a:cs typeface="ヒラギノ角ゴ Pro W3" charset="0"/>
              </a:defRPr>
            </a:lvl3pPr>
            <a:lvl4pPr marL="1600200" indent="-228600" algn="l" rtl="0" eaLnBrk="0" fontAlgn="base" hangingPunct="0">
              <a:spcBef>
                <a:spcPct val="20000"/>
              </a:spcBef>
              <a:spcAft>
                <a:spcPct val="0"/>
              </a:spcAft>
              <a:buClr>
                <a:schemeClr val="bg1"/>
              </a:buClr>
              <a:buSzPct val="80000"/>
              <a:buFont typeface="Times New Roman" panose="02020603050405020304" pitchFamily="18" charset="0"/>
              <a:buChar char="–"/>
              <a:defRPr>
                <a:solidFill>
                  <a:srgbClr val="1C3B61"/>
                </a:solidFill>
                <a:latin typeface="+mn-lt"/>
                <a:ea typeface="ヒラギノ角ゴ Pro W3" charset="0"/>
                <a:cs typeface="ヒラギノ角ゴ Pro W3" charset="0"/>
              </a:defRPr>
            </a:lvl4pPr>
            <a:lvl5pPr marL="2057400" indent="-228600" algn="l" rtl="0" eaLnBrk="0" fontAlgn="base" hangingPunct="0">
              <a:spcBef>
                <a:spcPct val="20000"/>
              </a:spcBef>
              <a:spcAft>
                <a:spcPct val="0"/>
              </a:spcAft>
              <a:buClr>
                <a:schemeClr val="bg1"/>
              </a:buClr>
              <a:buSzPct val="70000"/>
              <a:buChar char="•"/>
              <a:defRPr>
                <a:solidFill>
                  <a:srgbClr val="1C3B61"/>
                </a:solidFill>
                <a:latin typeface="+mn-lt"/>
                <a:ea typeface="ヒラギノ角ゴ Pro W3" charset="0"/>
                <a:cs typeface="ヒラギノ角ゴ Pro W3" charset="0"/>
              </a:defRPr>
            </a:lvl5pPr>
            <a:lvl6pPr marL="2514600" indent="-228600" algn="l" rtl="0" fontAlgn="base">
              <a:spcBef>
                <a:spcPct val="20000"/>
              </a:spcBef>
              <a:spcAft>
                <a:spcPct val="0"/>
              </a:spcAft>
              <a:buClr>
                <a:schemeClr val="bg1"/>
              </a:buClr>
              <a:buSzPct val="70000"/>
              <a:buChar char="•"/>
              <a:defRPr sz="2000">
                <a:solidFill>
                  <a:schemeClr val="bg1"/>
                </a:solidFill>
                <a:latin typeface="+mn-lt"/>
              </a:defRPr>
            </a:lvl6pPr>
            <a:lvl7pPr marL="2971800" indent="-228600" algn="l" rtl="0" fontAlgn="base">
              <a:spcBef>
                <a:spcPct val="20000"/>
              </a:spcBef>
              <a:spcAft>
                <a:spcPct val="0"/>
              </a:spcAft>
              <a:buClr>
                <a:schemeClr val="bg1"/>
              </a:buClr>
              <a:buSzPct val="70000"/>
              <a:buChar char="•"/>
              <a:defRPr sz="2000">
                <a:solidFill>
                  <a:schemeClr val="bg1"/>
                </a:solidFill>
                <a:latin typeface="+mn-lt"/>
              </a:defRPr>
            </a:lvl7pPr>
            <a:lvl8pPr marL="3429000" indent="-228600" algn="l" rtl="0" fontAlgn="base">
              <a:spcBef>
                <a:spcPct val="20000"/>
              </a:spcBef>
              <a:spcAft>
                <a:spcPct val="0"/>
              </a:spcAft>
              <a:buClr>
                <a:schemeClr val="bg1"/>
              </a:buClr>
              <a:buSzPct val="70000"/>
              <a:buChar char="•"/>
              <a:defRPr sz="2000">
                <a:solidFill>
                  <a:schemeClr val="bg1"/>
                </a:solidFill>
                <a:latin typeface="+mn-lt"/>
              </a:defRPr>
            </a:lvl8pPr>
            <a:lvl9pPr marL="3886200" indent="-228600" algn="l" rtl="0" fontAlgn="base">
              <a:spcBef>
                <a:spcPct val="20000"/>
              </a:spcBef>
              <a:spcAft>
                <a:spcPct val="0"/>
              </a:spcAft>
              <a:buClr>
                <a:schemeClr val="bg1"/>
              </a:buClr>
              <a:buSzPct val="70000"/>
              <a:buChar char="•"/>
              <a:defRPr sz="2000">
                <a:solidFill>
                  <a:schemeClr val="bg1"/>
                </a:solidFill>
                <a:latin typeface="+mn-lt"/>
              </a:defRPr>
            </a:lvl9pPr>
          </a:lstStyle>
          <a:p>
            <a:pPr>
              <a:defRPr/>
            </a:pPr>
            <a:r>
              <a:rPr lang="en-US" sz="2400" kern="0" dirty="0"/>
              <a:t>The module screen is divided into three sections: the Advanced Search, Exact Search, and Search Results panels.</a:t>
            </a:r>
          </a:p>
          <a:p>
            <a:pPr algn="ctr">
              <a:defRPr/>
            </a:pPr>
            <a:endParaRPr lang="en-US" altLang="en-US" kern="0" dirty="0">
              <a:ea typeface="ヒラギノ角ゴ Pro W3" charset="-128"/>
            </a:endParaRPr>
          </a:p>
          <a:p>
            <a:pPr>
              <a:defRPr/>
            </a:pPr>
            <a:endParaRPr lang="en-US" altLang="en-US" kern="0" dirty="0">
              <a:ea typeface="ヒラギノ角ゴ Pro W3" charset="-128"/>
            </a:endParaRPr>
          </a:p>
        </p:txBody>
      </p:sp>
    </p:spTree>
    <p:extLst>
      <p:ext uri="{BB962C8B-B14F-4D97-AF65-F5344CB8AC3E}">
        <p14:creationId xmlns:p14="http://schemas.microsoft.com/office/powerpoint/2010/main" val="39743804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sz="2800">
                <a:ea typeface="ヒラギノ角ゴ Pro W3" charset="-128"/>
              </a:rPr>
              <a:t>RAVE Query Management Module </a:t>
            </a:r>
          </a:p>
        </p:txBody>
      </p:sp>
      <p:sp>
        <p:nvSpPr>
          <p:cNvPr id="8" name="Text Placeholder 2"/>
          <p:cNvSpPr txBox="1">
            <a:spLocks/>
          </p:cNvSpPr>
          <p:nvPr/>
        </p:nvSpPr>
        <p:spPr bwMode="auto">
          <a:xfrm>
            <a:off x="458788" y="1097756"/>
            <a:ext cx="8224837" cy="2996262"/>
          </a:xfrm>
          <a:prstGeom prst="rect">
            <a:avLst/>
          </a:prstGeom>
          <a:noFill/>
          <a:ln w="12700">
            <a:solidFill>
              <a:schemeClr val="tx1">
                <a:lumMod val="40000"/>
                <a:lumOff val="60000"/>
              </a:schemeClr>
            </a:solidFill>
          </a:ln>
        </p:spPr>
        <p:txBody>
          <a:bodyPr lIns="0" tIns="0" rIns="0" bIns="0"/>
          <a:lstStyle>
            <a:lvl1pPr marL="0" indent="0" algn="l" rtl="0" eaLnBrk="0" fontAlgn="base" hangingPunct="0">
              <a:lnSpc>
                <a:spcPts val="3600"/>
              </a:lnSpc>
              <a:spcBef>
                <a:spcPts val="600"/>
              </a:spcBef>
              <a:spcAft>
                <a:spcPct val="0"/>
              </a:spcAft>
              <a:buClr>
                <a:schemeClr val="bg1"/>
              </a:buClr>
              <a:defRPr sz="2800">
                <a:solidFill>
                  <a:srgbClr val="1C3B61"/>
                </a:solidFill>
                <a:latin typeface="+mn-lt"/>
                <a:ea typeface="ヒラギノ角ゴ Pro W3" charset="0"/>
                <a:cs typeface="ヒラギノ角ゴ Pro W3" charset="0"/>
              </a:defRPr>
            </a:lvl1pPr>
            <a:lvl2pPr marL="579438" indent="-118872" algn="l" rtl="0" eaLnBrk="0" fontAlgn="base" hangingPunct="0">
              <a:spcBef>
                <a:spcPts val="600"/>
              </a:spcBef>
              <a:spcAft>
                <a:spcPts val="900"/>
              </a:spcAft>
              <a:buClr>
                <a:schemeClr val="bg1"/>
              </a:buClr>
              <a:buSzPct val="90000"/>
              <a:buFont typeface="Arial"/>
              <a:buChar char="•"/>
              <a:defRPr sz="1800" baseline="0">
                <a:solidFill>
                  <a:srgbClr val="1C3B61"/>
                </a:solidFill>
                <a:latin typeface="+mn-lt"/>
                <a:ea typeface="ヒラギノ角ゴ Pro W3" charset="0"/>
                <a:cs typeface="ヒラギノ角ゴ Pro W3" charset="0"/>
              </a:defRPr>
            </a:lvl2pPr>
            <a:lvl3pPr marL="685800" indent="-111125" algn="l" rtl="0" eaLnBrk="0" fontAlgn="base" hangingPunct="0">
              <a:spcBef>
                <a:spcPts val="300"/>
              </a:spcBef>
              <a:spcAft>
                <a:spcPct val="0"/>
              </a:spcAft>
              <a:buClr>
                <a:schemeClr val="bg1"/>
              </a:buClr>
              <a:buSzPct val="90000"/>
              <a:buFont typeface="Lucida Grande"/>
              <a:buChar char="-"/>
              <a:defRPr sz="1400">
                <a:solidFill>
                  <a:srgbClr val="1C3B61"/>
                </a:solidFill>
                <a:latin typeface="+mn-lt"/>
                <a:ea typeface="ヒラギノ角ゴ Pro W3" charset="0"/>
                <a:cs typeface="ヒラギノ角ゴ Pro W3" charset="0"/>
              </a:defRPr>
            </a:lvl3pPr>
            <a:lvl4pPr marL="1600200" indent="-228600" algn="l" rtl="0" eaLnBrk="0" fontAlgn="base" hangingPunct="0">
              <a:spcBef>
                <a:spcPct val="20000"/>
              </a:spcBef>
              <a:spcAft>
                <a:spcPct val="0"/>
              </a:spcAft>
              <a:buClr>
                <a:schemeClr val="bg1"/>
              </a:buClr>
              <a:buSzPct val="80000"/>
              <a:buFont typeface="Times New Roman" panose="02020603050405020304" pitchFamily="18" charset="0"/>
              <a:buChar char="–"/>
              <a:defRPr>
                <a:solidFill>
                  <a:srgbClr val="1C3B61"/>
                </a:solidFill>
                <a:latin typeface="+mn-lt"/>
                <a:ea typeface="ヒラギノ角ゴ Pro W3" charset="0"/>
                <a:cs typeface="ヒラギノ角ゴ Pro W3" charset="0"/>
              </a:defRPr>
            </a:lvl4pPr>
            <a:lvl5pPr marL="2057400" indent="-228600" algn="l" rtl="0" eaLnBrk="0" fontAlgn="base" hangingPunct="0">
              <a:spcBef>
                <a:spcPct val="20000"/>
              </a:spcBef>
              <a:spcAft>
                <a:spcPct val="0"/>
              </a:spcAft>
              <a:buClr>
                <a:schemeClr val="bg1"/>
              </a:buClr>
              <a:buSzPct val="70000"/>
              <a:buChar char="•"/>
              <a:defRPr>
                <a:solidFill>
                  <a:srgbClr val="1C3B61"/>
                </a:solidFill>
                <a:latin typeface="+mn-lt"/>
                <a:ea typeface="ヒラギノ角ゴ Pro W3" charset="0"/>
                <a:cs typeface="ヒラギノ角ゴ Pro W3" charset="0"/>
              </a:defRPr>
            </a:lvl5pPr>
            <a:lvl6pPr marL="2514600" indent="-228600" algn="l" rtl="0" fontAlgn="base">
              <a:spcBef>
                <a:spcPct val="20000"/>
              </a:spcBef>
              <a:spcAft>
                <a:spcPct val="0"/>
              </a:spcAft>
              <a:buClr>
                <a:schemeClr val="bg1"/>
              </a:buClr>
              <a:buSzPct val="70000"/>
              <a:buChar char="•"/>
              <a:defRPr sz="2000">
                <a:solidFill>
                  <a:schemeClr val="bg1"/>
                </a:solidFill>
                <a:latin typeface="+mn-lt"/>
              </a:defRPr>
            </a:lvl6pPr>
            <a:lvl7pPr marL="2971800" indent="-228600" algn="l" rtl="0" fontAlgn="base">
              <a:spcBef>
                <a:spcPct val="20000"/>
              </a:spcBef>
              <a:spcAft>
                <a:spcPct val="0"/>
              </a:spcAft>
              <a:buClr>
                <a:schemeClr val="bg1"/>
              </a:buClr>
              <a:buSzPct val="70000"/>
              <a:buChar char="•"/>
              <a:defRPr sz="2000">
                <a:solidFill>
                  <a:schemeClr val="bg1"/>
                </a:solidFill>
                <a:latin typeface="+mn-lt"/>
              </a:defRPr>
            </a:lvl7pPr>
            <a:lvl8pPr marL="3429000" indent="-228600" algn="l" rtl="0" fontAlgn="base">
              <a:spcBef>
                <a:spcPct val="20000"/>
              </a:spcBef>
              <a:spcAft>
                <a:spcPct val="0"/>
              </a:spcAft>
              <a:buClr>
                <a:schemeClr val="bg1"/>
              </a:buClr>
              <a:buSzPct val="70000"/>
              <a:buChar char="•"/>
              <a:defRPr sz="2000">
                <a:solidFill>
                  <a:schemeClr val="bg1"/>
                </a:solidFill>
                <a:latin typeface="+mn-lt"/>
              </a:defRPr>
            </a:lvl8pPr>
            <a:lvl9pPr marL="3886200" indent="-228600" algn="l" rtl="0" fontAlgn="base">
              <a:spcBef>
                <a:spcPct val="20000"/>
              </a:spcBef>
              <a:spcAft>
                <a:spcPct val="0"/>
              </a:spcAft>
              <a:buClr>
                <a:schemeClr val="bg1"/>
              </a:buClr>
              <a:buSzPct val="70000"/>
              <a:buChar char="•"/>
              <a:defRPr sz="2000">
                <a:solidFill>
                  <a:schemeClr val="bg1"/>
                </a:solidFill>
                <a:latin typeface="+mn-lt"/>
              </a:defRPr>
            </a:lvl9pPr>
          </a:lstStyle>
          <a:p>
            <a:pPr>
              <a:lnSpc>
                <a:spcPct val="100000"/>
              </a:lnSpc>
              <a:defRPr/>
            </a:pPr>
            <a:r>
              <a:rPr lang="en-US" sz="2000" kern="0" dirty="0"/>
              <a:t>The Advanced Search panel can be used to search for all queries by:</a:t>
            </a:r>
          </a:p>
          <a:p>
            <a:pPr marL="914400" indent="404813">
              <a:lnSpc>
                <a:spcPct val="100000"/>
              </a:lnSpc>
              <a:buFont typeface="Wingdings" panose="05000000000000000000" pitchFamily="2" charset="2"/>
              <a:buChar char="§"/>
              <a:defRPr/>
            </a:pPr>
            <a:r>
              <a:rPr lang="en-US" sz="2000" kern="0" dirty="0"/>
              <a:t>Study*</a:t>
            </a:r>
          </a:p>
          <a:p>
            <a:pPr marL="914400" indent="404813">
              <a:lnSpc>
                <a:spcPct val="100000"/>
              </a:lnSpc>
              <a:buFont typeface="Wingdings" panose="05000000000000000000" pitchFamily="2" charset="2"/>
              <a:buChar char="§"/>
              <a:defRPr/>
            </a:pPr>
            <a:r>
              <a:rPr lang="en-US" sz="2000" kern="0" dirty="0"/>
              <a:t>Site*</a:t>
            </a:r>
          </a:p>
          <a:p>
            <a:pPr marL="914400" indent="404813">
              <a:lnSpc>
                <a:spcPct val="100000"/>
              </a:lnSpc>
              <a:buFont typeface="Wingdings" panose="05000000000000000000" pitchFamily="2" charset="2"/>
              <a:buChar char="§"/>
              <a:defRPr/>
            </a:pPr>
            <a:r>
              <a:rPr lang="en-US" sz="2000" kern="0" dirty="0"/>
              <a:t>Specific form or folder</a:t>
            </a:r>
          </a:p>
          <a:p>
            <a:pPr marL="914400" indent="404813">
              <a:lnSpc>
                <a:spcPct val="100000"/>
              </a:lnSpc>
              <a:buFont typeface="Wingdings" panose="05000000000000000000" pitchFamily="2" charset="2"/>
              <a:buChar char="§"/>
              <a:defRPr/>
            </a:pPr>
            <a:r>
              <a:rPr lang="en-US" sz="2000" kern="0" dirty="0"/>
              <a:t>Marking Group (site from system, site from DM, etc.)</a:t>
            </a:r>
          </a:p>
          <a:p>
            <a:pPr marL="914400" indent="404813">
              <a:lnSpc>
                <a:spcPct val="100000"/>
              </a:lnSpc>
              <a:buFont typeface="Wingdings" panose="05000000000000000000" pitchFamily="2" charset="2"/>
              <a:buChar char="§"/>
              <a:defRPr/>
            </a:pPr>
            <a:r>
              <a:rPr lang="en-US" sz="2000" kern="0" dirty="0"/>
              <a:t>Query status (Answered, Open, or Both</a:t>
            </a:r>
            <a:r>
              <a:rPr lang="en-US" sz="2400" kern="0" dirty="0"/>
              <a:t>)</a:t>
            </a:r>
          </a:p>
          <a:p>
            <a:pPr marL="61913">
              <a:lnSpc>
                <a:spcPct val="100000"/>
              </a:lnSpc>
              <a:defRPr/>
            </a:pPr>
            <a:r>
              <a:rPr lang="en-US" sz="2000" kern="0" dirty="0"/>
              <a:t>*Note that the study and the site group must be specified to perform a search.</a:t>
            </a:r>
          </a:p>
          <a:p>
            <a:pPr algn="ctr">
              <a:defRPr/>
            </a:pPr>
            <a:endParaRPr lang="en-US" altLang="en-US" kern="0" dirty="0">
              <a:ea typeface="ヒラギノ角ゴ Pro W3" charset="-128"/>
            </a:endParaRPr>
          </a:p>
          <a:p>
            <a:pPr>
              <a:defRPr/>
            </a:pPr>
            <a:endParaRPr lang="en-US" altLang="en-US" kern="0" dirty="0">
              <a:ea typeface="ヒラギノ角ゴ Pro W3" charset="-128"/>
            </a:endParaRPr>
          </a:p>
        </p:txBody>
      </p:sp>
      <p:pic>
        <p:nvPicPr>
          <p:cNvPr id="2867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5650" y="4178011"/>
            <a:ext cx="7645400" cy="211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89652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sz="2800">
                <a:ea typeface="ヒラギノ角ゴ Pro W3" charset="-128"/>
              </a:rPr>
              <a:t>RAVE Query Management Module </a:t>
            </a:r>
          </a:p>
        </p:txBody>
      </p:sp>
      <p:sp>
        <p:nvSpPr>
          <p:cNvPr id="8" name="Text Placeholder 2"/>
          <p:cNvSpPr txBox="1">
            <a:spLocks/>
          </p:cNvSpPr>
          <p:nvPr/>
        </p:nvSpPr>
        <p:spPr bwMode="auto">
          <a:xfrm>
            <a:off x="458788" y="1238250"/>
            <a:ext cx="8224837" cy="2443162"/>
          </a:xfrm>
          <a:prstGeom prst="rect">
            <a:avLst/>
          </a:prstGeom>
          <a:noFill/>
          <a:ln w="12700">
            <a:solidFill>
              <a:schemeClr val="tx1">
                <a:lumMod val="40000"/>
                <a:lumOff val="60000"/>
              </a:schemeClr>
            </a:solidFill>
          </a:ln>
        </p:spPr>
        <p:txBody>
          <a:bodyPr lIns="0" tIns="0" rIns="0" bIns="0"/>
          <a:lstStyle>
            <a:lvl1pPr marL="0" indent="0" algn="l" rtl="0" eaLnBrk="0" fontAlgn="base" hangingPunct="0">
              <a:lnSpc>
                <a:spcPts val="3600"/>
              </a:lnSpc>
              <a:spcBef>
                <a:spcPts val="600"/>
              </a:spcBef>
              <a:spcAft>
                <a:spcPct val="0"/>
              </a:spcAft>
              <a:buClr>
                <a:schemeClr val="bg1"/>
              </a:buClr>
              <a:defRPr sz="2800">
                <a:solidFill>
                  <a:srgbClr val="1C3B61"/>
                </a:solidFill>
                <a:latin typeface="+mn-lt"/>
                <a:ea typeface="ヒラギノ角ゴ Pro W3" charset="0"/>
                <a:cs typeface="ヒラギノ角ゴ Pro W3" charset="0"/>
              </a:defRPr>
            </a:lvl1pPr>
            <a:lvl2pPr marL="579438" indent="-118872" algn="l" rtl="0" eaLnBrk="0" fontAlgn="base" hangingPunct="0">
              <a:spcBef>
                <a:spcPts val="600"/>
              </a:spcBef>
              <a:spcAft>
                <a:spcPts val="900"/>
              </a:spcAft>
              <a:buClr>
                <a:schemeClr val="bg1"/>
              </a:buClr>
              <a:buSzPct val="90000"/>
              <a:buFont typeface="Arial"/>
              <a:buChar char="•"/>
              <a:defRPr sz="1800" baseline="0">
                <a:solidFill>
                  <a:srgbClr val="1C3B61"/>
                </a:solidFill>
                <a:latin typeface="+mn-lt"/>
                <a:ea typeface="ヒラギノ角ゴ Pro W3" charset="0"/>
                <a:cs typeface="ヒラギノ角ゴ Pro W3" charset="0"/>
              </a:defRPr>
            </a:lvl2pPr>
            <a:lvl3pPr marL="685800" indent="-111125" algn="l" rtl="0" eaLnBrk="0" fontAlgn="base" hangingPunct="0">
              <a:spcBef>
                <a:spcPts val="300"/>
              </a:spcBef>
              <a:spcAft>
                <a:spcPct val="0"/>
              </a:spcAft>
              <a:buClr>
                <a:schemeClr val="bg1"/>
              </a:buClr>
              <a:buSzPct val="90000"/>
              <a:buFont typeface="Lucida Grande"/>
              <a:buChar char="-"/>
              <a:defRPr sz="1400">
                <a:solidFill>
                  <a:srgbClr val="1C3B61"/>
                </a:solidFill>
                <a:latin typeface="+mn-lt"/>
                <a:ea typeface="ヒラギノ角ゴ Pro W3" charset="0"/>
                <a:cs typeface="ヒラギノ角ゴ Pro W3" charset="0"/>
              </a:defRPr>
            </a:lvl3pPr>
            <a:lvl4pPr marL="1600200" indent="-228600" algn="l" rtl="0" eaLnBrk="0" fontAlgn="base" hangingPunct="0">
              <a:spcBef>
                <a:spcPct val="20000"/>
              </a:spcBef>
              <a:spcAft>
                <a:spcPct val="0"/>
              </a:spcAft>
              <a:buClr>
                <a:schemeClr val="bg1"/>
              </a:buClr>
              <a:buSzPct val="80000"/>
              <a:buFont typeface="Times New Roman" panose="02020603050405020304" pitchFamily="18" charset="0"/>
              <a:buChar char="–"/>
              <a:defRPr>
                <a:solidFill>
                  <a:srgbClr val="1C3B61"/>
                </a:solidFill>
                <a:latin typeface="+mn-lt"/>
                <a:ea typeface="ヒラギノ角ゴ Pro W3" charset="0"/>
                <a:cs typeface="ヒラギノ角ゴ Pro W3" charset="0"/>
              </a:defRPr>
            </a:lvl4pPr>
            <a:lvl5pPr marL="2057400" indent="-228600" algn="l" rtl="0" eaLnBrk="0" fontAlgn="base" hangingPunct="0">
              <a:spcBef>
                <a:spcPct val="20000"/>
              </a:spcBef>
              <a:spcAft>
                <a:spcPct val="0"/>
              </a:spcAft>
              <a:buClr>
                <a:schemeClr val="bg1"/>
              </a:buClr>
              <a:buSzPct val="70000"/>
              <a:buChar char="•"/>
              <a:defRPr>
                <a:solidFill>
                  <a:srgbClr val="1C3B61"/>
                </a:solidFill>
                <a:latin typeface="+mn-lt"/>
                <a:ea typeface="ヒラギノ角ゴ Pro W3" charset="0"/>
                <a:cs typeface="ヒラギノ角ゴ Pro W3" charset="0"/>
              </a:defRPr>
            </a:lvl5pPr>
            <a:lvl6pPr marL="2514600" indent="-228600" algn="l" rtl="0" fontAlgn="base">
              <a:spcBef>
                <a:spcPct val="20000"/>
              </a:spcBef>
              <a:spcAft>
                <a:spcPct val="0"/>
              </a:spcAft>
              <a:buClr>
                <a:schemeClr val="bg1"/>
              </a:buClr>
              <a:buSzPct val="70000"/>
              <a:buChar char="•"/>
              <a:defRPr sz="2000">
                <a:solidFill>
                  <a:schemeClr val="bg1"/>
                </a:solidFill>
                <a:latin typeface="+mn-lt"/>
              </a:defRPr>
            </a:lvl6pPr>
            <a:lvl7pPr marL="2971800" indent="-228600" algn="l" rtl="0" fontAlgn="base">
              <a:spcBef>
                <a:spcPct val="20000"/>
              </a:spcBef>
              <a:spcAft>
                <a:spcPct val="0"/>
              </a:spcAft>
              <a:buClr>
                <a:schemeClr val="bg1"/>
              </a:buClr>
              <a:buSzPct val="70000"/>
              <a:buChar char="•"/>
              <a:defRPr sz="2000">
                <a:solidFill>
                  <a:schemeClr val="bg1"/>
                </a:solidFill>
                <a:latin typeface="+mn-lt"/>
              </a:defRPr>
            </a:lvl7pPr>
            <a:lvl8pPr marL="3429000" indent="-228600" algn="l" rtl="0" fontAlgn="base">
              <a:spcBef>
                <a:spcPct val="20000"/>
              </a:spcBef>
              <a:spcAft>
                <a:spcPct val="0"/>
              </a:spcAft>
              <a:buClr>
                <a:schemeClr val="bg1"/>
              </a:buClr>
              <a:buSzPct val="70000"/>
              <a:buChar char="•"/>
              <a:defRPr sz="2000">
                <a:solidFill>
                  <a:schemeClr val="bg1"/>
                </a:solidFill>
                <a:latin typeface="+mn-lt"/>
              </a:defRPr>
            </a:lvl8pPr>
            <a:lvl9pPr marL="3886200" indent="-228600" algn="l" rtl="0" fontAlgn="base">
              <a:spcBef>
                <a:spcPct val="20000"/>
              </a:spcBef>
              <a:spcAft>
                <a:spcPct val="0"/>
              </a:spcAft>
              <a:buClr>
                <a:schemeClr val="bg1"/>
              </a:buClr>
              <a:buSzPct val="70000"/>
              <a:buChar char="•"/>
              <a:defRPr sz="2000">
                <a:solidFill>
                  <a:schemeClr val="bg1"/>
                </a:solidFill>
                <a:latin typeface="+mn-lt"/>
              </a:defRPr>
            </a:lvl9pPr>
          </a:lstStyle>
          <a:p>
            <a:pPr marL="342900" indent="-342900">
              <a:lnSpc>
                <a:spcPct val="100000"/>
              </a:lnSpc>
              <a:buFont typeface="Wingdings" panose="05000000000000000000" pitchFamily="2" charset="2"/>
              <a:buChar char="§"/>
              <a:defRPr/>
            </a:pPr>
            <a:r>
              <a:rPr lang="en-US" sz="2000" kern="0" dirty="0"/>
              <a:t>The Search Results panel returns all queries that match the parameters specified in the Advanced Search panel.</a:t>
            </a:r>
          </a:p>
          <a:p>
            <a:pPr marL="342900" indent="-342900">
              <a:lnSpc>
                <a:spcPct val="100000"/>
              </a:lnSpc>
              <a:buFont typeface="Wingdings" panose="05000000000000000000" pitchFamily="2" charset="2"/>
              <a:buChar char="§"/>
              <a:defRPr/>
            </a:pPr>
            <a:r>
              <a:rPr lang="en-US" sz="2000" kern="0" dirty="0"/>
              <a:t>Using this panel, one or more queries can be selected to perform certain actions. </a:t>
            </a:r>
          </a:p>
          <a:p>
            <a:pPr marL="342900" indent="-342900">
              <a:lnSpc>
                <a:spcPct val="100000"/>
              </a:lnSpc>
              <a:buFont typeface="Wingdings" panose="05000000000000000000" pitchFamily="2" charset="2"/>
              <a:buChar char="§"/>
              <a:defRPr/>
            </a:pPr>
            <a:r>
              <a:rPr lang="en-US" sz="2000" kern="0" dirty="0"/>
              <a:t>The first column, “Query”, indicates the unique ID assigned to each query generated in the database</a:t>
            </a:r>
          </a:p>
          <a:p>
            <a:pPr marL="342900" indent="-342900">
              <a:lnSpc>
                <a:spcPct val="100000"/>
              </a:lnSpc>
              <a:buFont typeface="Wingdings" panose="05000000000000000000" pitchFamily="2" charset="2"/>
              <a:buChar char="§"/>
              <a:defRPr/>
            </a:pPr>
            <a:r>
              <a:rPr lang="en-US" sz="2000" kern="0" dirty="0"/>
              <a:t>The “Field Data” provides the data value entered for that field or item</a:t>
            </a:r>
          </a:p>
          <a:p>
            <a:pPr algn="ctr">
              <a:defRPr/>
            </a:pPr>
            <a:endParaRPr lang="en-US" altLang="en-US" kern="0" dirty="0">
              <a:ea typeface="ヒラギノ角ゴ Pro W3" charset="-128"/>
            </a:endParaRPr>
          </a:p>
          <a:p>
            <a:pPr>
              <a:defRPr/>
            </a:pPr>
            <a:endParaRPr lang="en-US" altLang="en-US" kern="0" dirty="0">
              <a:ea typeface="ヒラギノ角ゴ Pro W3" charset="-128"/>
            </a:endParaRPr>
          </a:p>
        </p:txBody>
      </p:sp>
      <p:pic>
        <p:nvPicPr>
          <p:cNvPr id="2970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8788" y="3937000"/>
            <a:ext cx="8240712" cy="214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74198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a:ea typeface="ヒラギノ角ゴ Pro W3" charset="-128"/>
              </a:rPr>
              <a:t>RAVE Query Management Module </a:t>
            </a:r>
          </a:p>
        </p:txBody>
      </p:sp>
      <p:sp>
        <p:nvSpPr>
          <p:cNvPr id="30723" name="Text Placeholder 2"/>
          <p:cNvSpPr>
            <a:spLocks noGrp="1"/>
          </p:cNvSpPr>
          <p:nvPr>
            <p:ph type="body" sz="quarter" idx="12"/>
          </p:nvPr>
        </p:nvSpPr>
        <p:spPr>
          <a:xfrm>
            <a:off x="458787" y="1261872"/>
            <a:ext cx="8224838" cy="4846320"/>
          </a:xfrm>
        </p:spPr>
        <p:txBody>
          <a:bodyPr/>
          <a:lstStyle/>
          <a:p>
            <a:pPr marL="457200" indent="-457200">
              <a:buFontTx/>
              <a:buChar char="•"/>
            </a:pPr>
            <a:r>
              <a:rPr lang="en-US" altLang="en-US" dirty="0">
                <a:ea typeface="ヒラギノ角ゴ Pro W3" charset="-128"/>
              </a:rPr>
              <a:t>If the search returns multiple pages of results, pagination links are located in the bottom-left corner of the search results. Click a page to go to that specific page. </a:t>
            </a:r>
          </a:p>
        </p:txBody>
      </p:sp>
      <p:pic>
        <p:nvPicPr>
          <p:cNvPr id="307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63" y="3328988"/>
            <a:ext cx="8775700" cy="2655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728" name="Oval 6"/>
          <p:cNvSpPr>
            <a:spLocks noChangeArrowheads="1"/>
          </p:cNvSpPr>
          <p:nvPr/>
        </p:nvSpPr>
        <p:spPr bwMode="auto">
          <a:xfrm>
            <a:off x="195263" y="5764213"/>
            <a:ext cx="2476500" cy="358775"/>
          </a:xfrm>
          <a:prstGeom prst="ellipse">
            <a:avLst/>
          </a:prstGeom>
          <a:noFill/>
          <a:ln w="38100" algn="ctr">
            <a:solidFill>
              <a:srgbClr val="1C3B61"/>
            </a:solidFill>
            <a:round/>
            <a:headEnd/>
            <a:tailEnd/>
          </a:ln>
          <a:extLst>
            <a:ext uri="{909E8E84-426E-40DD-AFC4-6F175D3DCCD1}">
              <a14:hiddenFill xmlns:a14="http://schemas.microsoft.com/office/drawing/2010/main">
                <a:solidFill>
                  <a:srgbClr val="FFFFFF"/>
                </a:solidFill>
              </a14:hiddenFill>
            </a:ext>
          </a:extLst>
        </p:spPr>
        <p:txBody>
          <a:bodyPr wrap="none"/>
          <a:lstStyle>
            <a:lvl1pPr>
              <a:lnSpc>
                <a:spcPts val="3600"/>
              </a:lnSpc>
              <a:spcBef>
                <a:spcPct val="20000"/>
              </a:spcBef>
              <a:buClr>
                <a:schemeClr val="bg1"/>
              </a:buClr>
              <a:defRPr sz="2800">
                <a:solidFill>
                  <a:srgbClr val="1C3B61"/>
                </a:solidFill>
                <a:latin typeface="Arial" panose="020B0604020202020204" pitchFamily="34" charset="0"/>
                <a:ea typeface="ヒラギノ角ゴ Pro W3" charset="-128"/>
              </a:defRPr>
            </a:lvl1pPr>
            <a:lvl2pPr marL="742950" indent="-285750">
              <a:spcBef>
                <a:spcPct val="20000"/>
              </a:spcBef>
              <a:buClr>
                <a:schemeClr val="bg1"/>
              </a:buClr>
              <a:buSzPct val="90000"/>
              <a:buFont typeface="Times New Roman" panose="02020603050405020304" pitchFamily="18" charset="0"/>
              <a:buChar char="–"/>
              <a:defRPr sz="2400">
                <a:solidFill>
                  <a:srgbClr val="1C3B61"/>
                </a:solidFill>
                <a:latin typeface="Arial" panose="020B0604020202020204" pitchFamily="34" charset="0"/>
                <a:ea typeface="ヒラギノ角ゴ Pro W3" charset="-128"/>
              </a:defRPr>
            </a:lvl2pPr>
            <a:lvl3pPr marL="1143000" indent="-228600">
              <a:spcBef>
                <a:spcPct val="20000"/>
              </a:spcBef>
              <a:buClr>
                <a:schemeClr val="bg1"/>
              </a:buClr>
              <a:buSzPct val="90000"/>
              <a:buChar char="•"/>
              <a:defRPr sz="2000">
                <a:solidFill>
                  <a:srgbClr val="1C3B61"/>
                </a:solidFill>
                <a:latin typeface="Arial" panose="020B0604020202020204" pitchFamily="34" charset="0"/>
                <a:ea typeface="ヒラギノ角ゴ Pro W3" charset="-128"/>
              </a:defRPr>
            </a:lvl3pPr>
            <a:lvl4pPr marL="1600200" indent="-228600">
              <a:spcBef>
                <a:spcPct val="20000"/>
              </a:spcBef>
              <a:buClr>
                <a:schemeClr val="bg1"/>
              </a:buClr>
              <a:buSzPct val="80000"/>
              <a:buFont typeface="Times New Roman" panose="02020603050405020304" pitchFamily="18" charset="0"/>
              <a:buChar char="–"/>
              <a:defRPr>
                <a:solidFill>
                  <a:srgbClr val="1C3B61"/>
                </a:solidFill>
                <a:latin typeface="Arial" panose="020B0604020202020204" pitchFamily="34" charset="0"/>
                <a:ea typeface="ヒラギノ角ゴ Pro W3" charset="-128"/>
              </a:defRPr>
            </a:lvl4pPr>
            <a:lvl5pPr marL="2057400" indent="-228600">
              <a:spcBef>
                <a:spcPct val="20000"/>
              </a:spcBef>
              <a:buClr>
                <a:schemeClr val="bg1"/>
              </a:buClr>
              <a:buSzPct val="70000"/>
              <a:buChar char="•"/>
              <a:defRPr>
                <a:solidFill>
                  <a:srgbClr val="1C3B61"/>
                </a:solidFill>
                <a:latin typeface="Arial" panose="020B0604020202020204" pitchFamily="34" charset="0"/>
                <a:ea typeface="ヒラギノ角ゴ Pro W3" charset="-128"/>
              </a:defRPr>
            </a:lvl5pPr>
            <a:lvl6pPr marL="2514600" indent="-228600" eaLnBrk="0" fontAlgn="base" hangingPunct="0">
              <a:spcBef>
                <a:spcPct val="20000"/>
              </a:spcBef>
              <a:spcAft>
                <a:spcPct val="0"/>
              </a:spcAft>
              <a:buClr>
                <a:schemeClr val="bg1"/>
              </a:buClr>
              <a:buSzPct val="70000"/>
              <a:buChar char="•"/>
              <a:defRPr>
                <a:solidFill>
                  <a:srgbClr val="1C3B61"/>
                </a:solidFill>
                <a:latin typeface="Arial" panose="020B0604020202020204" pitchFamily="34" charset="0"/>
                <a:ea typeface="ヒラギノ角ゴ Pro W3" charset="-128"/>
              </a:defRPr>
            </a:lvl6pPr>
            <a:lvl7pPr marL="2971800" indent="-228600" eaLnBrk="0" fontAlgn="base" hangingPunct="0">
              <a:spcBef>
                <a:spcPct val="20000"/>
              </a:spcBef>
              <a:spcAft>
                <a:spcPct val="0"/>
              </a:spcAft>
              <a:buClr>
                <a:schemeClr val="bg1"/>
              </a:buClr>
              <a:buSzPct val="70000"/>
              <a:buChar char="•"/>
              <a:defRPr>
                <a:solidFill>
                  <a:srgbClr val="1C3B61"/>
                </a:solidFill>
                <a:latin typeface="Arial" panose="020B0604020202020204" pitchFamily="34" charset="0"/>
                <a:ea typeface="ヒラギノ角ゴ Pro W3" charset="-128"/>
              </a:defRPr>
            </a:lvl7pPr>
            <a:lvl8pPr marL="3429000" indent="-228600" eaLnBrk="0" fontAlgn="base" hangingPunct="0">
              <a:spcBef>
                <a:spcPct val="20000"/>
              </a:spcBef>
              <a:spcAft>
                <a:spcPct val="0"/>
              </a:spcAft>
              <a:buClr>
                <a:schemeClr val="bg1"/>
              </a:buClr>
              <a:buSzPct val="70000"/>
              <a:buChar char="•"/>
              <a:defRPr>
                <a:solidFill>
                  <a:srgbClr val="1C3B61"/>
                </a:solidFill>
                <a:latin typeface="Arial" panose="020B0604020202020204" pitchFamily="34" charset="0"/>
                <a:ea typeface="ヒラギノ角ゴ Pro W3" charset="-128"/>
              </a:defRPr>
            </a:lvl8pPr>
            <a:lvl9pPr marL="3886200" indent="-228600" eaLnBrk="0" fontAlgn="base" hangingPunct="0">
              <a:spcBef>
                <a:spcPct val="20000"/>
              </a:spcBef>
              <a:spcAft>
                <a:spcPct val="0"/>
              </a:spcAft>
              <a:buClr>
                <a:schemeClr val="bg1"/>
              </a:buClr>
              <a:buSzPct val="70000"/>
              <a:buChar char="•"/>
              <a:defRPr>
                <a:solidFill>
                  <a:srgbClr val="1C3B61"/>
                </a:solidFill>
                <a:latin typeface="Arial" panose="020B0604020202020204" pitchFamily="34" charset="0"/>
                <a:ea typeface="ヒラギノ角ゴ Pro W3" charset="-128"/>
              </a:defRPr>
            </a:lvl9pPr>
          </a:lstStyle>
          <a:p>
            <a:pPr eaLnBrk="1" hangingPunct="1">
              <a:lnSpc>
                <a:spcPct val="100000"/>
              </a:lnSpc>
              <a:spcBef>
                <a:spcPct val="0"/>
              </a:spcBef>
              <a:buClrTx/>
            </a:pPr>
            <a:endParaRPr lang="en-US" altLang="en-US" sz="24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26261432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sz="2800">
                <a:ea typeface="ヒラギノ角ゴ Pro W3" charset="-128"/>
              </a:rPr>
              <a:t>RAVE Query Management Module </a:t>
            </a:r>
          </a:p>
        </p:txBody>
      </p:sp>
      <p:sp>
        <p:nvSpPr>
          <p:cNvPr id="8" name="Text Placeholder 2"/>
          <p:cNvSpPr txBox="1">
            <a:spLocks/>
          </p:cNvSpPr>
          <p:nvPr/>
        </p:nvSpPr>
        <p:spPr bwMode="auto">
          <a:xfrm>
            <a:off x="141288" y="3529013"/>
            <a:ext cx="3230562" cy="2489200"/>
          </a:xfrm>
          <a:prstGeom prst="rect">
            <a:avLst/>
          </a:prstGeom>
          <a:noFill/>
          <a:ln w="12700">
            <a:solidFill>
              <a:schemeClr val="tx1">
                <a:lumMod val="40000"/>
                <a:lumOff val="60000"/>
              </a:schemeClr>
            </a:solidFill>
          </a:ln>
        </p:spPr>
        <p:txBody>
          <a:bodyPr lIns="0" tIns="0" rIns="0" bIns="0"/>
          <a:lstStyle>
            <a:lvl1pPr marL="0" indent="0" algn="l" rtl="0" eaLnBrk="0" fontAlgn="base" hangingPunct="0">
              <a:lnSpc>
                <a:spcPts val="3600"/>
              </a:lnSpc>
              <a:spcBef>
                <a:spcPts val="600"/>
              </a:spcBef>
              <a:spcAft>
                <a:spcPct val="0"/>
              </a:spcAft>
              <a:buClr>
                <a:schemeClr val="bg1"/>
              </a:buClr>
              <a:defRPr sz="2800">
                <a:solidFill>
                  <a:srgbClr val="1C3B61"/>
                </a:solidFill>
                <a:latin typeface="+mn-lt"/>
                <a:ea typeface="ヒラギノ角ゴ Pro W3" charset="0"/>
                <a:cs typeface="ヒラギノ角ゴ Pro W3" charset="0"/>
              </a:defRPr>
            </a:lvl1pPr>
            <a:lvl2pPr marL="579438" indent="-118872" algn="l" rtl="0" eaLnBrk="0" fontAlgn="base" hangingPunct="0">
              <a:spcBef>
                <a:spcPts val="600"/>
              </a:spcBef>
              <a:spcAft>
                <a:spcPts val="900"/>
              </a:spcAft>
              <a:buClr>
                <a:schemeClr val="bg1"/>
              </a:buClr>
              <a:buSzPct val="90000"/>
              <a:buFont typeface="Arial"/>
              <a:buChar char="•"/>
              <a:defRPr sz="1800" baseline="0">
                <a:solidFill>
                  <a:srgbClr val="1C3B61"/>
                </a:solidFill>
                <a:latin typeface="+mn-lt"/>
                <a:ea typeface="ヒラギノ角ゴ Pro W3" charset="0"/>
                <a:cs typeface="ヒラギノ角ゴ Pro W3" charset="0"/>
              </a:defRPr>
            </a:lvl2pPr>
            <a:lvl3pPr marL="685800" indent="-111125" algn="l" rtl="0" eaLnBrk="0" fontAlgn="base" hangingPunct="0">
              <a:spcBef>
                <a:spcPts val="300"/>
              </a:spcBef>
              <a:spcAft>
                <a:spcPct val="0"/>
              </a:spcAft>
              <a:buClr>
                <a:schemeClr val="bg1"/>
              </a:buClr>
              <a:buSzPct val="90000"/>
              <a:buFont typeface="Lucida Grande"/>
              <a:buChar char="-"/>
              <a:defRPr sz="1400">
                <a:solidFill>
                  <a:srgbClr val="1C3B61"/>
                </a:solidFill>
                <a:latin typeface="+mn-lt"/>
                <a:ea typeface="ヒラギノ角ゴ Pro W3" charset="0"/>
                <a:cs typeface="ヒラギノ角ゴ Pro W3" charset="0"/>
              </a:defRPr>
            </a:lvl3pPr>
            <a:lvl4pPr marL="1600200" indent="-228600" algn="l" rtl="0" eaLnBrk="0" fontAlgn="base" hangingPunct="0">
              <a:spcBef>
                <a:spcPct val="20000"/>
              </a:spcBef>
              <a:spcAft>
                <a:spcPct val="0"/>
              </a:spcAft>
              <a:buClr>
                <a:schemeClr val="bg1"/>
              </a:buClr>
              <a:buSzPct val="80000"/>
              <a:buFont typeface="Times New Roman" panose="02020603050405020304" pitchFamily="18" charset="0"/>
              <a:buChar char="–"/>
              <a:defRPr>
                <a:solidFill>
                  <a:srgbClr val="1C3B61"/>
                </a:solidFill>
                <a:latin typeface="+mn-lt"/>
                <a:ea typeface="ヒラギノ角ゴ Pro W3" charset="0"/>
                <a:cs typeface="ヒラギノ角ゴ Pro W3" charset="0"/>
              </a:defRPr>
            </a:lvl4pPr>
            <a:lvl5pPr marL="2057400" indent="-228600" algn="l" rtl="0" eaLnBrk="0" fontAlgn="base" hangingPunct="0">
              <a:spcBef>
                <a:spcPct val="20000"/>
              </a:spcBef>
              <a:spcAft>
                <a:spcPct val="0"/>
              </a:spcAft>
              <a:buClr>
                <a:schemeClr val="bg1"/>
              </a:buClr>
              <a:buSzPct val="70000"/>
              <a:buChar char="•"/>
              <a:defRPr>
                <a:solidFill>
                  <a:srgbClr val="1C3B61"/>
                </a:solidFill>
                <a:latin typeface="+mn-lt"/>
                <a:ea typeface="ヒラギノ角ゴ Pro W3" charset="0"/>
                <a:cs typeface="ヒラギノ角ゴ Pro W3" charset="0"/>
              </a:defRPr>
            </a:lvl5pPr>
            <a:lvl6pPr marL="2514600" indent="-228600" algn="l" rtl="0" fontAlgn="base">
              <a:spcBef>
                <a:spcPct val="20000"/>
              </a:spcBef>
              <a:spcAft>
                <a:spcPct val="0"/>
              </a:spcAft>
              <a:buClr>
                <a:schemeClr val="bg1"/>
              </a:buClr>
              <a:buSzPct val="70000"/>
              <a:buChar char="•"/>
              <a:defRPr sz="2000">
                <a:solidFill>
                  <a:schemeClr val="bg1"/>
                </a:solidFill>
                <a:latin typeface="+mn-lt"/>
              </a:defRPr>
            </a:lvl6pPr>
            <a:lvl7pPr marL="2971800" indent="-228600" algn="l" rtl="0" fontAlgn="base">
              <a:spcBef>
                <a:spcPct val="20000"/>
              </a:spcBef>
              <a:spcAft>
                <a:spcPct val="0"/>
              </a:spcAft>
              <a:buClr>
                <a:schemeClr val="bg1"/>
              </a:buClr>
              <a:buSzPct val="70000"/>
              <a:buChar char="•"/>
              <a:defRPr sz="2000">
                <a:solidFill>
                  <a:schemeClr val="bg1"/>
                </a:solidFill>
                <a:latin typeface="+mn-lt"/>
              </a:defRPr>
            </a:lvl7pPr>
            <a:lvl8pPr marL="3429000" indent="-228600" algn="l" rtl="0" fontAlgn="base">
              <a:spcBef>
                <a:spcPct val="20000"/>
              </a:spcBef>
              <a:spcAft>
                <a:spcPct val="0"/>
              </a:spcAft>
              <a:buClr>
                <a:schemeClr val="bg1"/>
              </a:buClr>
              <a:buSzPct val="70000"/>
              <a:buChar char="•"/>
              <a:defRPr sz="2000">
                <a:solidFill>
                  <a:schemeClr val="bg1"/>
                </a:solidFill>
                <a:latin typeface="+mn-lt"/>
              </a:defRPr>
            </a:lvl8pPr>
            <a:lvl9pPr marL="3886200" indent="-228600" algn="l" rtl="0" fontAlgn="base">
              <a:spcBef>
                <a:spcPct val="20000"/>
              </a:spcBef>
              <a:spcAft>
                <a:spcPct val="0"/>
              </a:spcAft>
              <a:buClr>
                <a:schemeClr val="bg1"/>
              </a:buClr>
              <a:buSzPct val="70000"/>
              <a:buChar char="•"/>
              <a:defRPr sz="2000">
                <a:solidFill>
                  <a:schemeClr val="bg1"/>
                </a:solidFill>
                <a:latin typeface="+mn-lt"/>
              </a:defRPr>
            </a:lvl9pPr>
          </a:lstStyle>
          <a:p>
            <a:pPr marL="342900" indent="-342900">
              <a:lnSpc>
                <a:spcPct val="100000"/>
              </a:lnSpc>
              <a:buFont typeface="Wingdings" panose="05000000000000000000" pitchFamily="2" charset="2"/>
              <a:buChar char="§"/>
              <a:defRPr/>
            </a:pPr>
            <a:r>
              <a:rPr lang="en-US" sz="2000" kern="0" dirty="0"/>
              <a:t>To access an eCRF from the Search Results panel, select the form name hyperlink provided. </a:t>
            </a:r>
          </a:p>
          <a:p>
            <a:pPr marL="342900" indent="-342900">
              <a:lnSpc>
                <a:spcPct val="100000"/>
              </a:lnSpc>
              <a:buFont typeface="Wingdings" panose="05000000000000000000" pitchFamily="2" charset="2"/>
              <a:buChar char="§"/>
              <a:defRPr/>
            </a:pPr>
            <a:r>
              <a:rPr lang="en-US" altLang="en-US" sz="2000" kern="0" dirty="0">
                <a:ea typeface="ヒラギノ角ゴ Pro W3" charset="-128"/>
              </a:rPr>
              <a:t>The system then will navigate you to the specific eCRF within RAVE</a:t>
            </a:r>
            <a:endParaRPr lang="en-US" altLang="en-US" kern="0" dirty="0">
              <a:ea typeface="ヒラギノ角ゴ Pro W3" charset="-128"/>
            </a:endParaRPr>
          </a:p>
          <a:p>
            <a:pPr>
              <a:defRPr/>
            </a:pPr>
            <a:endParaRPr lang="en-US" altLang="en-US" kern="0" dirty="0">
              <a:ea typeface="ヒラギノ角ゴ Pro W3" charset="-128"/>
            </a:endParaRPr>
          </a:p>
        </p:txBody>
      </p:sp>
      <p:pic>
        <p:nvPicPr>
          <p:cNvPr id="3175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9550" y="1125538"/>
            <a:ext cx="8240713"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1" name="Oval 1"/>
          <p:cNvSpPr>
            <a:spLocks noChangeArrowheads="1"/>
          </p:cNvSpPr>
          <p:nvPr/>
        </p:nvSpPr>
        <p:spPr bwMode="auto">
          <a:xfrm>
            <a:off x="1963738" y="1952625"/>
            <a:ext cx="841375" cy="488950"/>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lstStyle>
            <a:lvl1pPr>
              <a:lnSpc>
                <a:spcPts val="3600"/>
              </a:lnSpc>
              <a:spcBef>
                <a:spcPct val="20000"/>
              </a:spcBef>
              <a:buClr>
                <a:schemeClr val="bg1"/>
              </a:buClr>
              <a:defRPr sz="2800">
                <a:solidFill>
                  <a:srgbClr val="1C3B61"/>
                </a:solidFill>
                <a:latin typeface="Arial" panose="020B0604020202020204" pitchFamily="34" charset="0"/>
                <a:ea typeface="ヒラギノ角ゴ Pro W3" charset="-128"/>
              </a:defRPr>
            </a:lvl1pPr>
            <a:lvl2pPr marL="742950" indent="-285750">
              <a:spcBef>
                <a:spcPct val="20000"/>
              </a:spcBef>
              <a:buClr>
                <a:schemeClr val="bg1"/>
              </a:buClr>
              <a:buSzPct val="90000"/>
              <a:buFont typeface="Times New Roman" panose="02020603050405020304" pitchFamily="18" charset="0"/>
              <a:buChar char="–"/>
              <a:defRPr sz="2400">
                <a:solidFill>
                  <a:srgbClr val="1C3B61"/>
                </a:solidFill>
                <a:latin typeface="Arial" panose="020B0604020202020204" pitchFamily="34" charset="0"/>
                <a:ea typeface="ヒラギノ角ゴ Pro W3" charset="-128"/>
              </a:defRPr>
            </a:lvl2pPr>
            <a:lvl3pPr marL="1143000" indent="-228600">
              <a:spcBef>
                <a:spcPct val="20000"/>
              </a:spcBef>
              <a:buClr>
                <a:schemeClr val="bg1"/>
              </a:buClr>
              <a:buSzPct val="90000"/>
              <a:buChar char="•"/>
              <a:defRPr sz="2000">
                <a:solidFill>
                  <a:srgbClr val="1C3B61"/>
                </a:solidFill>
                <a:latin typeface="Arial" panose="020B0604020202020204" pitchFamily="34" charset="0"/>
                <a:ea typeface="ヒラギノ角ゴ Pro W3" charset="-128"/>
              </a:defRPr>
            </a:lvl3pPr>
            <a:lvl4pPr marL="1600200" indent="-228600">
              <a:spcBef>
                <a:spcPct val="20000"/>
              </a:spcBef>
              <a:buClr>
                <a:schemeClr val="bg1"/>
              </a:buClr>
              <a:buSzPct val="80000"/>
              <a:buFont typeface="Times New Roman" panose="02020603050405020304" pitchFamily="18" charset="0"/>
              <a:buChar char="–"/>
              <a:defRPr>
                <a:solidFill>
                  <a:srgbClr val="1C3B61"/>
                </a:solidFill>
                <a:latin typeface="Arial" panose="020B0604020202020204" pitchFamily="34" charset="0"/>
                <a:ea typeface="ヒラギノ角ゴ Pro W3" charset="-128"/>
              </a:defRPr>
            </a:lvl4pPr>
            <a:lvl5pPr marL="2057400" indent="-228600">
              <a:spcBef>
                <a:spcPct val="20000"/>
              </a:spcBef>
              <a:buClr>
                <a:schemeClr val="bg1"/>
              </a:buClr>
              <a:buSzPct val="70000"/>
              <a:buChar char="•"/>
              <a:defRPr>
                <a:solidFill>
                  <a:srgbClr val="1C3B61"/>
                </a:solidFill>
                <a:latin typeface="Arial" panose="020B0604020202020204" pitchFamily="34" charset="0"/>
                <a:ea typeface="ヒラギノ角ゴ Pro W3" charset="-128"/>
              </a:defRPr>
            </a:lvl5pPr>
            <a:lvl6pPr marL="2514600" indent="-228600" eaLnBrk="0" fontAlgn="base" hangingPunct="0">
              <a:spcBef>
                <a:spcPct val="20000"/>
              </a:spcBef>
              <a:spcAft>
                <a:spcPct val="0"/>
              </a:spcAft>
              <a:buClr>
                <a:schemeClr val="bg1"/>
              </a:buClr>
              <a:buSzPct val="70000"/>
              <a:buChar char="•"/>
              <a:defRPr>
                <a:solidFill>
                  <a:srgbClr val="1C3B61"/>
                </a:solidFill>
                <a:latin typeface="Arial" panose="020B0604020202020204" pitchFamily="34" charset="0"/>
                <a:ea typeface="ヒラギノ角ゴ Pro W3" charset="-128"/>
              </a:defRPr>
            </a:lvl6pPr>
            <a:lvl7pPr marL="2971800" indent="-228600" eaLnBrk="0" fontAlgn="base" hangingPunct="0">
              <a:spcBef>
                <a:spcPct val="20000"/>
              </a:spcBef>
              <a:spcAft>
                <a:spcPct val="0"/>
              </a:spcAft>
              <a:buClr>
                <a:schemeClr val="bg1"/>
              </a:buClr>
              <a:buSzPct val="70000"/>
              <a:buChar char="•"/>
              <a:defRPr>
                <a:solidFill>
                  <a:srgbClr val="1C3B61"/>
                </a:solidFill>
                <a:latin typeface="Arial" panose="020B0604020202020204" pitchFamily="34" charset="0"/>
                <a:ea typeface="ヒラギノ角ゴ Pro W3" charset="-128"/>
              </a:defRPr>
            </a:lvl7pPr>
            <a:lvl8pPr marL="3429000" indent="-228600" eaLnBrk="0" fontAlgn="base" hangingPunct="0">
              <a:spcBef>
                <a:spcPct val="20000"/>
              </a:spcBef>
              <a:spcAft>
                <a:spcPct val="0"/>
              </a:spcAft>
              <a:buClr>
                <a:schemeClr val="bg1"/>
              </a:buClr>
              <a:buSzPct val="70000"/>
              <a:buChar char="•"/>
              <a:defRPr>
                <a:solidFill>
                  <a:srgbClr val="1C3B61"/>
                </a:solidFill>
                <a:latin typeface="Arial" panose="020B0604020202020204" pitchFamily="34" charset="0"/>
                <a:ea typeface="ヒラギノ角ゴ Pro W3" charset="-128"/>
              </a:defRPr>
            </a:lvl8pPr>
            <a:lvl9pPr marL="3886200" indent="-228600" eaLnBrk="0" fontAlgn="base" hangingPunct="0">
              <a:spcBef>
                <a:spcPct val="20000"/>
              </a:spcBef>
              <a:spcAft>
                <a:spcPct val="0"/>
              </a:spcAft>
              <a:buClr>
                <a:schemeClr val="bg1"/>
              </a:buClr>
              <a:buSzPct val="70000"/>
              <a:buChar char="•"/>
              <a:defRPr>
                <a:solidFill>
                  <a:srgbClr val="1C3B61"/>
                </a:solidFill>
                <a:latin typeface="Arial" panose="020B0604020202020204" pitchFamily="34" charset="0"/>
                <a:ea typeface="ヒラギノ角ゴ Pro W3" charset="-128"/>
              </a:defRPr>
            </a:lvl9pPr>
          </a:lstStyle>
          <a:p>
            <a:pPr eaLnBrk="1" hangingPunct="1">
              <a:lnSpc>
                <a:spcPct val="100000"/>
              </a:lnSpc>
              <a:spcBef>
                <a:spcPct val="0"/>
              </a:spcBef>
              <a:buClrTx/>
            </a:pPr>
            <a:endParaRPr lang="en-US" altLang="en-US" sz="2400">
              <a:solidFill>
                <a:schemeClr val="tx1"/>
              </a:solidFill>
              <a:latin typeface="Times New Roman" panose="02020603050405020304" pitchFamily="18" charset="0"/>
            </a:endParaRPr>
          </a:p>
        </p:txBody>
      </p:sp>
      <p:pic>
        <p:nvPicPr>
          <p:cNvPr id="31752"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60825" y="2535238"/>
            <a:ext cx="4714875" cy="368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1753" name="Straight Arrow Connector 5"/>
          <p:cNvCxnSpPr>
            <a:cxnSpLocks noChangeShapeType="1"/>
            <a:stCxn id="31751" idx="5"/>
          </p:cNvCxnSpPr>
          <p:nvPr/>
        </p:nvCxnSpPr>
        <p:spPr bwMode="auto">
          <a:xfrm>
            <a:off x="2682875" y="2370138"/>
            <a:ext cx="2471738" cy="3105150"/>
          </a:xfrm>
          <a:prstGeom prst="straightConnector1">
            <a:avLst/>
          </a:prstGeom>
          <a:noFill/>
          <a:ln w="25400" algn="ctr">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2014325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2770"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0650" y="2836863"/>
            <a:ext cx="8597900" cy="257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itle 1"/>
          <p:cNvSpPr>
            <a:spLocks noGrp="1"/>
          </p:cNvSpPr>
          <p:nvPr>
            <p:ph type="title"/>
          </p:nvPr>
        </p:nvSpPr>
        <p:spPr/>
        <p:txBody>
          <a:bodyPr/>
          <a:lstStyle/>
          <a:p>
            <a:r>
              <a:rPr lang="en-US" altLang="en-US" sz="2800">
                <a:ea typeface="ヒラギノ角ゴ Pro W3" charset="-128"/>
              </a:rPr>
              <a:t>RAVE Query Management Module </a:t>
            </a:r>
          </a:p>
        </p:txBody>
      </p:sp>
      <p:sp>
        <p:nvSpPr>
          <p:cNvPr id="8" name="Text Placeholder 2"/>
          <p:cNvSpPr txBox="1">
            <a:spLocks/>
          </p:cNvSpPr>
          <p:nvPr/>
        </p:nvSpPr>
        <p:spPr bwMode="auto">
          <a:xfrm>
            <a:off x="458788" y="1187451"/>
            <a:ext cx="8224837" cy="1136650"/>
          </a:xfrm>
          <a:prstGeom prst="rect">
            <a:avLst/>
          </a:prstGeom>
          <a:noFill/>
          <a:ln w="12700">
            <a:solidFill>
              <a:schemeClr val="tx1">
                <a:lumMod val="40000"/>
                <a:lumOff val="60000"/>
              </a:schemeClr>
            </a:solidFill>
          </a:ln>
        </p:spPr>
        <p:txBody>
          <a:bodyPr lIns="0" tIns="0" rIns="0" bIns="0"/>
          <a:lstStyle>
            <a:lvl1pPr marL="0" indent="0" algn="l" rtl="0" eaLnBrk="0" fontAlgn="base" hangingPunct="0">
              <a:lnSpc>
                <a:spcPts val="3600"/>
              </a:lnSpc>
              <a:spcBef>
                <a:spcPts val="600"/>
              </a:spcBef>
              <a:spcAft>
                <a:spcPct val="0"/>
              </a:spcAft>
              <a:buClr>
                <a:schemeClr val="bg1"/>
              </a:buClr>
              <a:defRPr sz="2800">
                <a:solidFill>
                  <a:srgbClr val="1C3B61"/>
                </a:solidFill>
                <a:latin typeface="+mn-lt"/>
                <a:ea typeface="ヒラギノ角ゴ Pro W3" charset="0"/>
                <a:cs typeface="ヒラギノ角ゴ Pro W3" charset="0"/>
              </a:defRPr>
            </a:lvl1pPr>
            <a:lvl2pPr marL="579438" indent="-118872" algn="l" rtl="0" eaLnBrk="0" fontAlgn="base" hangingPunct="0">
              <a:spcBef>
                <a:spcPts val="600"/>
              </a:spcBef>
              <a:spcAft>
                <a:spcPts val="900"/>
              </a:spcAft>
              <a:buClr>
                <a:schemeClr val="bg1"/>
              </a:buClr>
              <a:buSzPct val="90000"/>
              <a:buFont typeface="Arial"/>
              <a:buChar char="•"/>
              <a:defRPr sz="1800" baseline="0">
                <a:solidFill>
                  <a:srgbClr val="1C3B61"/>
                </a:solidFill>
                <a:latin typeface="+mn-lt"/>
                <a:ea typeface="ヒラギノ角ゴ Pro W3" charset="0"/>
                <a:cs typeface="ヒラギノ角ゴ Pro W3" charset="0"/>
              </a:defRPr>
            </a:lvl2pPr>
            <a:lvl3pPr marL="685800" indent="-111125" algn="l" rtl="0" eaLnBrk="0" fontAlgn="base" hangingPunct="0">
              <a:spcBef>
                <a:spcPts val="300"/>
              </a:spcBef>
              <a:spcAft>
                <a:spcPct val="0"/>
              </a:spcAft>
              <a:buClr>
                <a:schemeClr val="bg1"/>
              </a:buClr>
              <a:buSzPct val="90000"/>
              <a:buFont typeface="Lucida Grande"/>
              <a:buChar char="-"/>
              <a:defRPr sz="1400">
                <a:solidFill>
                  <a:srgbClr val="1C3B61"/>
                </a:solidFill>
                <a:latin typeface="+mn-lt"/>
                <a:ea typeface="ヒラギノ角ゴ Pro W3" charset="0"/>
                <a:cs typeface="ヒラギノ角ゴ Pro W3" charset="0"/>
              </a:defRPr>
            </a:lvl3pPr>
            <a:lvl4pPr marL="1600200" indent="-228600" algn="l" rtl="0" eaLnBrk="0" fontAlgn="base" hangingPunct="0">
              <a:spcBef>
                <a:spcPct val="20000"/>
              </a:spcBef>
              <a:spcAft>
                <a:spcPct val="0"/>
              </a:spcAft>
              <a:buClr>
                <a:schemeClr val="bg1"/>
              </a:buClr>
              <a:buSzPct val="80000"/>
              <a:buFont typeface="Times New Roman" panose="02020603050405020304" pitchFamily="18" charset="0"/>
              <a:buChar char="–"/>
              <a:defRPr>
                <a:solidFill>
                  <a:srgbClr val="1C3B61"/>
                </a:solidFill>
                <a:latin typeface="+mn-lt"/>
                <a:ea typeface="ヒラギノ角ゴ Pro W3" charset="0"/>
                <a:cs typeface="ヒラギノ角ゴ Pro W3" charset="0"/>
              </a:defRPr>
            </a:lvl4pPr>
            <a:lvl5pPr marL="2057400" indent="-228600" algn="l" rtl="0" eaLnBrk="0" fontAlgn="base" hangingPunct="0">
              <a:spcBef>
                <a:spcPct val="20000"/>
              </a:spcBef>
              <a:spcAft>
                <a:spcPct val="0"/>
              </a:spcAft>
              <a:buClr>
                <a:schemeClr val="bg1"/>
              </a:buClr>
              <a:buSzPct val="70000"/>
              <a:buChar char="•"/>
              <a:defRPr>
                <a:solidFill>
                  <a:srgbClr val="1C3B61"/>
                </a:solidFill>
                <a:latin typeface="+mn-lt"/>
                <a:ea typeface="ヒラギノ角ゴ Pro W3" charset="0"/>
                <a:cs typeface="ヒラギノ角ゴ Pro W3" charset="0"/>
              </a:defRPr>
            </a:lvl5pPr>
            <a:lvl6pPr marL="2514600" indent="-228600" algn="l" rtl="0" fontAlgn="base">
              <a:spcBef>
                <a:spcPct val="20000"/>
              </a:spcBef>
              <a:spcAft>
                <a:spcPct val="0"/>
              </a:spcAft>
              <a:buClr>
                <a:schemeClr val="bg1"/>
              </a:buClr>
              <a:buSzPct val="70000"/>
              <a:buChar char="•"/>
              <a:defRPr sz="2000">
                <a:solidFill>
                  <a:schemeClr val="bg1"/>
                </a:solidFill>
                <a:latin typeface="+mn-lt"/>
              </a:defRPr>
            </a:lvl6pPr>
            <a:lvl7pPr marL="2971800" indent="-228600" algn="l" rtl="0" fontAlgn="base">
              <a:spcBef>
                <a:spcPct val="20000"/>
              </a:spcBef>
              <a:spcAft>
                <a:spcPct val="0"/>
              </a:spcAft>
              <a:buClr>
                <a:schemeClr val="bg1"/>
              </a:buClr>
              <a:buSzPct val="70000"/>
              <a:buChar char="•"/>
              <a:defRPr sz="2000">
                <a:solidFill>
                  <a:schemeClr val="bg1"/>
                </a:solidFill>
                <a:latin typeface="+mn-lt"/>
              </a:defRPr>
            </a:lvl7pPr>
            <a:lvl8pPr marL="3429000" indent="-228600" algn="l" rtl="0" fontAlgn="base">
              <a:spcBef>
                <a:spcPct val="20000"/>
              </a:spcBef>
              <a:spcAft>
                <a:spcPct val="0"/>
              </a:spcAft>
              <a:buClr>
                <a:schemeClr val="bg1"/>
              </a:buClr>
              <a:buSzPct val="70000"/>
              <a:buChar char="•"/>
              <a:defRPr sz="2000">
                <a:solidFill>
                  <a:schemeClr val="bg1"/>
                </a:solidFill>
                <a:latin typeface="+mn-lt"/>
              </a:defRPr>
            </a:lvl8pPr>
            <a:lvl9pPr marL="3886200" indent="-228600" algn="l" rtl="0" fontAlgn="base">
              <a:spcBef>
                <a:spcPct val="20000"/>
              </a:spcBef>
              <a:spcAft>
                <a:spcPct val="0"/>
              </a:spcAft>
              <a:buClr>
                <a:schemeClr val="bg1"/>
              </a:buClr>
              <a:buSzPct val="70000"/>
              <a:buChar char="•"/>
              <a:defRPr sz="2000">
                <a:solidFill>
                  <a:schemeClr val="bg1"/>
                </a:solidFill>
                <a:latin typeface="+mn-lt"/>
              </a:defRPr>
            </a:lvl9pPr>
          </a:lstStyle>
          <a:p>
            <a:pPr marL="342900" indent="-342900">
              <a:lnSpc>
                <a:spcPct val="100000"/>
              </a:lnSpc>
              <a:buFont typeface="Wingdings" panose="05000000000000000000" pitchFamily="2" charset="2"/>
              <a:buChar char="§"/>
              <a:defRPr/>
            </a:pPr>
            <a:r>
              <a:rPr lang="en-US" altLang="en-US" sz="2000" kern="0" dirty="0"/>
              <a:t>Once a query has been addressed, you can return to the Query Management module by clicking the “</a:t>
            </a:r>
            <a:r>
              <a:rPr lang="en-US" altLang="en-US" sz="2000" kern="0" dirty="0">
                <a:solidFill>
                  <a:srgbClr val="6600FF"/>
                </a:solidFill>
              </a:rPr>
              <a:t>Go back to Query Management” </a:t>
            </a:r>
            <a:r>
              <a:rPr lang="en-US" altLang="en-US" sz="2000" kern="0" dirty="0"/>
              <a:t>Link and continue addressing queries.</a:t>
            </a:r>
            <a:endParaRPr lang="en-US" altLang="en-US" sz="2000" kern="0" dirty="0">
              <a:solidFill>
                <a:schemeClr val="accent4"/>
              </a:solidFill>
              <a:ea typeface="ヒラギノ角ゴ Pro W3" charset="-128"/>
            </a:endParaRPr>
          </a:p>
        </p:txBody>
      </p:sp>
      <p:sp>
        <p:nvSpPr>
          <p:cNvPr id="32775" name="Oval 1"/>
          <p:cNvSpPr>
            <a:spLocks noChangeArrowheads="1"/>
          </p:cNvSpPr>
          <p:nvPr/>
        </p:nvSpPr>
        <p:spPr bwMode="auto">
          <a:xfrm>
            <a:off x="1246188" y="3097213"/>
            <a:ext cx="2120900" cy="373062"/>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lstStyle>
            <a:lvl1pPr>
              <a:lnSpc>
                <a:spcPts val="3600"/>
              </a:lnSpc>
              <a:spcBef>
                <a:spcPct val="20000"/>
              </a:spcBef>
              <a:buClr>
                <a:schemeClr val="bg1"/>
              </a:buClr>
              <a:defRPr sz="2800">
                <a:solidFill>
                  <a:srgbClr val="1C3B61"/>
                </a:solidFill>
                <a:latin typeface="Arial" panose="020B0604020202020204" pitchFamily="34" charset="0"/>
                <a:ea typeface="ヒラギノ角ゴ Pro W3" charset="-128"/>
              </a:defRPr>
            </a:lvl1pPr>
            <a:lvl2pPr marL="742950" indent="-285750">
              <a:spcBef>
                <a:spcPct val="20000"/>
              </a:spcBef>
              <a:buClr>
                <a:schemeClr val="bg1"/>
              </a:buClr>
              <a:buSzPct val="90000"/>
              <a:buFont typeface="Times New Roman" panose="02020603050405020304" pitchFamily="18" charset="0"/>
              <a:buChar char="–"/>
              <a:defRPr sz="2400">
                <a:solidFill>
                  <a:srgbClr val="1C3B61"/>
                </a:solidFill>
                <a:latin typeface="Arial" panose="020B0604020202020204" pitchFamily="34" charset="0"/>
                <a:ea typeface="ヒラギノ角ゴ Pro W3" charset="-128"/>
              </a:defRPr>
            </a:lvl2pPr>
            <a:lvl3pPr marL="1143000" indent="-228600">
              <a:spcBef>
                <a:spcPct val="20000"/>
              </a:spcBef>
              <a:buClr>
                <a:schemeClr val="bg1"/>
              </a:buClr>
              <a:buSzPct val="90000"/>
              <a:buChar char="•"/>
              <a:defRPr sz="2000">
                <a:solidFill>
                  <a:srgbClr val="1C3B61"/>
                </a:solidFill>
                <a:latin typeface="Arial" panose="020B0604020202020204" pitchFamily="34" charset="0"/>
                <a:ea typeface="ヒラギノ角ゴ Pro W3" charset="-128"/>
              </a:defRPr>
            </a:lvl3pPr>
            <a:lvl4pPr marL="1600200" indent="-228600">
              <a:spcBef>
                <a:spcPct val="20000"/>
              </a:spcBef>
              <a:buClr>
                <a:schemeClr val="bg1"/>
              </a:buClr>
              <a:buSzPct val="80000"/>
              <a:buFont typeface="Times New Roman" panose="02020603050405020304" pitchFamily="18" charset="0"/>
              <a:buChar char="–"/>
              <a:defRPr>
                <a:solidFill>
                  <a:srgbClr val="1C3B61"/>
                </a:solidFill>
                <a:latin typeface="Arial" panose="020B0604020202020204" pitchFamily="34" charset="0"/>
                <a:ea typeface="ヒラギノ角ゴ Pro W3" charset="-128"/>
              </a:defRPr>
            </a:lvl4pPr>
            <a:lvl5pPr marL="2057400" indent="-228600">
              <a:spcBef>
                <a:spcPct val="20000"/>
              </a:spcBef>
              <a:buClr>
                <a:schemeClr val="bg1"/>
              </a:buClr>
              <a:buSzPct val="70000"/>
              <a:buChar char="•"/>
              <a:defRPr>
                <a:solidFill>
                  <a:srgbClr val="1C3B61"/>
                </a:solidFill>
                <a:latin typeface="Arial" panose="020B0604020202020204" pitchFamily="34" charset="0"/>
                <a:ea typeface="ヒラギノ角ゴ Pro W3" charset="-128"/>
              </a:defRPr>
            </a:lvl5pPr>
            <a:lvl6pPr marL="2514600" indent="-228600" eaLnBrk="0" fontAlgn="base" hangingPunct="0">
              <a:spcBef>
                <a:spcPct val="20000"/>
              </a:spcBef>
              <a:spcAft>
                <a:spcPct val="0"/>
              </a:spcAft>
              <a:buClr>
                <a:schemeClr val="bg1"/>
              </a:buClr>
              <a:buSzPct val="70000"/>
              <a:buChar char="•"/>
              <a:defRPr>
                <a:solidFill>
                  <a:srgbClr val="1C3B61"/>
                </a:solidFill>
                <a:latin typeface="Arial" panose="020B0604020202020204" pitchFamily="34" charset="0"/>
                <a:ea typeface="ヒラギノ角ゴ Pro W3" charset="-128"/>
              </a:defRPr>
            </a:lvl6pPr>
            <a:lvl7pPr marL="2971800" indent="-228600" eaLnBrk="0" fontAlgn="base" hangingPunct="0">
              <a:spcBef>
                <a:spcPct val="20000"/>
              </a:spcBef>
              <a:spcAft>
                <a:spcPct val="0"/>
              </a:spcAft>
              <a:buClr>
                <a:schemeClr val="bg1"/>
              </a:buClr>
              <a:buSzPct val="70000"/>
              <a:buChar char="•"/>
              <a:defRPr>
                <a:solidFill>
                  <a:srgbClr val="1C3B61"/>
                </a:solidFill>
                <a:latin typeface="Arial" panose="020B0604020202020204" pitchFamily="34" charset="0"/>
                <a:ea typeface="ヒラギノ角ゴ Pro W3" charset="-128"/>
              </a:defRPr>
            </a:lvl7pPr>
            <a:lvl8pPr marL="3429000" indent="-228600" eaLnBrk="0" fontAlgn="base" hangingPunct="0">
              <a:spcBef>
                <a:spcPct val="20000"/>
              </a:spcBef>
              <a:spcAft>
                <a:spcPct val="0"/>
              </a:spcAft>
              <a:buClr>
                <a:schemeClr val="bg1"/>
              </a:buClr>
              <a:buSzPct val="70000"/>
              <a:buChar char="•"/>
              <a:defRPr>
                <a:solidFill>
                  <a:srgbClr val="1C3B61"/>
                </a:solidFill>
                <a:latin typeface="Arial" panose="020B0604020202020204" pitchFamily="34" charset="0"/>
                <a:ea typeface="ヒラギノ角ゴ Pro W3" charset="-128"/>
              </a:defRPr>
            </a:lvl8pPr>
            <a:lvl9pPr marL="3886200" indent="-228600" eaLnBrk="0" fontAlgn="base" hangingPunct="0">
              <a:spcBef>
                <a:spcPct val="20000"/>
              </a:spcBef>
              <a:spcAft>
                <a:spcPct val="0"/>
              </a:spcAft>
              <a:buClr>
                <a:schemeClr val="bg1"/>
              </a:buClr>
              <a:buSzPct val="70000"/>
              <a:buChar char="•"/>
              <a:defRPr>
                <a:solidFill>
                  <a:srgbClr val="1C3B61"/>
                </a:solidFill>
                <a:latin typeface="Arial" panose="020B0604020202020204" pitchFamily="34" charset="0"/>
                <a:ea typeface="ヒラギノ角ゴ Pro W3" charset="-128"/>
              </a:defRPr>
            </a:lvl9pPr>
          </a:lstStyle>
          <a:p>
            <a:pPr eaLnBrk="1" hangingPunct="1">
              <a:lnSpc>
                <a:spcPct val="100000"/>
              </a:lnSpc>
              <a:spcBef>
                <a:spcPct val="0"/>
              </a:spcBef>
              <a:buClrTx/>
            </a:pPr>
            <a:endParaRPr lang="en-US" altLang="en-US" sz="24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30208424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sz="2800">
                <a:ea typeface="ヒラギノ角ゴ Pro W3" charset="-128"/>
              </a:rPr>
              <a:t>RAVE Query Management Module </a:t>
            </a:r>
          </a:p>
        </p:txBody>
      </p:sp>
      <p:sp>
        <p:nvSpPr>
          <p:cNvPr id="8" name="Text Placeholder 2"/>
          <p:cNvSpPr txBox="1">
            <a:spLocks/>
          </p:cNvSpPr>
          <p:nvPr/>
        </p:nvSpPr>
        <p:spPr bwMode="auto">
          <a:xfrm>
            <a:off x="458788" y="1070408"/>
            <a:ext cx="8224837" cy="4865687"/>
          </a:xfrm>
          <a:prstGeom prst="rect">
            <a:avLst/>
          </a:prstGeom>
          <a:noFill/>
          <a:ln w="12700">
            <a:solidFill>
              <a:schemeClr val="tx1">
                <a:lumMod val="40000"/>
                <a:lumOff val="60000"/>
              </a:schemeClr>
            </a:solidFill>
          </a:ln>
        </p:spPr>
        <p:txBody>
          <a:bodyPr lIns="0" tIns="0" rIns="0" bIns="0"/>
          <a:lstStyle>
            <a:lvl1pPr marL="0" indent="0" algn="l" rtl="0" eaLnBrk="0" fontAlgn="base" hangingPunct="0">
              <a:lnSpc>
                <a:spcPts val="3600"/>
              </a:lnSpc>
              <a:spcBef>
                <a:spcPts val="600"/>
              </a:spcBef>
              <a:spcAft>
                <a:spcPct val="0"/>
              </a:spcAft>
              <a:buClr>
                <a:schemeClr val="bg1"/>
              </a:buClr>
              <a:defRPr sz="2800">
                <a:solidFill>
                  <a:srgbClr val="1C3B61"/>
                </a:solidFill>
                <a:latin typeface="+mn-lt"/>
                <a:ea typeface="ヒラギノ角ゴ Pro W3" charset="0"/>
                <a:cs typeface="ヒラギノ角ゴ Pro W3" charset="0"/>
              </a:defRPr>
            </a:lvl1pPr>
            <a:lvl2pPr marL="579438" indent="-118872" algn="l" rtl="0" eaLnBrk="0" fontAlgn="base" hangingPunct="0">
              <a:spcBef>
                <a:spcPts val="600"/>
              </a:spcBef>
              <a:spcAft>
                <a:spcPts val="900"/>
              </a:spcAft>
              <a:buClr>
                <a:schemeClr val="bg1"/>
              </a:buClr>
              <a:buSzPct val="90000"/>
              <a:buFont typeface="Arial"/>
              <a:buChar char="•"/>
              <a:defRPr sz="1800" baseline="0">
                <a:solidFill>
                  <a:srgbClr val="1C3B61"/>
                </a:solidFill>
                <a:latin typeface="+mn-lt"/>
                <a:ea typeface="ヒラギノ角ゴ Pro W3" charset="0"/>
                <a:cs typeface="ヒラギノ角ゴ Pro W3" charset="0"/>
              </a:defRPr>
            </a:lvl2pPr>
            <a:lvl3pPr marL="685800" indent="-111125" algn="l" rtl="0" eaLnBrk="0" fontAlgn="base" hangingPunct="0">
              <a:spcBef>
                <a:spcPts val="300"/>
              </a:spcBef>
              <a:spcAft>
                <a:spcPct val="0"/>
              </a:spcAft>
              <a:buClr>
                <a:schemeClr val="bg1"/>
              </a:buClr>
              <a:buSzPct val="90000"/>
              <a:buFont typeface="Lucida Grande"/>
              <a:buChar char="-"/>
              <a:defRPr sz="1400">
                <a:solidFill>
                  <a:srgbClr val="1C3B61"/>
                </a:solidFill>
                <a:latin typeface="+mn-lt"/>
                <a:ea typeface="ヒラギノ角ゴ Pro W3" charset="0"/>
                <a:cs typeface="ヒラギノ角ゴ Pro W3" charset="0"/>
              </a:defRPr>
            </a:lvl3pPr>
            <a:lvl4pPr marL="1600200" indent="-228600" algn="l" rtl="0" eaLnBrk="0" fontAlgn="base" hangingPunct="0">
              <a:spcBef>
                <a:spcPct val="20000"/>
              </a:spcBef>
              <a:spcAft>
                <a:spcPct val="0"/>
              </a:spcAft>
              <a:buClr>
                <a:schemeClr val="bg1"/>
              </a:buClr>
              <a:buSzPct val="80000"/>
              <a:buFont typeface="Times New Roman" panose="02020603050405020304" pitchFamily="18" charset="0"/>
              <a:buChar char="–"/>
              <a:defRPr>
                <a:solidFill>
                  <a:srgbClr val="1C3B61"/>
                </a:solidFill>
                <a:latin typeface="+mn-lt"/>
                <a:ea typeface="ヒラギノ角ゴ Pro W3" charset="0"/>
                <a:cs typeface="ヒラギノ角ゴ Pro W3" charset="0"/>
              </a:defRPr>
            </a:lvl4pPr>
            <a:lvl5pPr marL="2057400" indent="-228600" algn="l" rtl="0" eaLnBrk="0" fontAlgn="base" hangingPunct="0">
              <a:spcBef>
                <a:spcPct val="20000"/>
              </a:spcBef>
              <a:spcAft>
                <a:spcPct val="0"/>
              </a:spcAft>
              <a:buClr>
                <a:schemeClr val="bg1"/>
              </a:buClr>
              <a:buSzPct val="70000"/>
              <a:buChar char="•"/>
              <a:defRPr>
                <a:solidFill>
                  <a:srgbClr val="1C3B61"/>
                </a:solidFill>
                <a:latin typeface="+mn-lt"/>
                <a:ea typeface="ヒラギノ角ゴ Pro W3" charset="0"/>
                <a:cs typeface="ヒラギノ角ゴ Pro W3" charset="0"/>
              </a:defRPr>
            </a:lvl5pPr>
            <a:lvl6pPr marL="2514600" indent="-228600" algn="l" rtl="0" fontAlgn="base">
              <a:spcBef>
                <a:spcPct val="20000"/>
              </a:spcBef>
              <a:spcAft>
                <a:spcPct val="0"/>
              </a:spcAft>
              <a:buClr>
                <a:schemeClr val="bg1"/>
              </a:buClr>
              <a:buSzPct val="70000"/>
              <a:buChar char="•"/>
              <a:defRPr sz="2000">
                <a:solidFill>
                  <a:schemeClr val="bg1"/>
                </a:solidFill>
                <a:latin typeface="+mn-lt"/>
              </a:defRPr>
            </a:lvl6pPr>
            <a:lvl7pPr marL="2971800" indent="-228600" algn="l" rtl="0" fontAlgn="base">
              <a:spcBef>
                <a:spcPct val="20000"/>
              </a:spcBef>
              <a:spcAft>
                <a:spcPct val="0"/>
              </a:spcAft>
              <a:buClr>
                <a:schemeClr val="bg1"/>
              </a:buClr>
              <a:buSzPct val="70000"/>
              <a:buChar char="•"/>
              <a:defRPr sz="2000">
                <a:solidFill>
                  <a:schemeClr val="bg1"/>
                </a:solidFill>
                <a:latin typeface="+mn-lt"/>
              </a:defRPr>
            </a:lvl7pPr>
            <a:lvl8pPr marL="3429000" indent="-228600" algn="l" rtl="0" fontAlgn="base">
              <a:spcBef>
                <a:spcPct val="20000"/>
              </a:spcBef>
              <a:spcAft>
                <a:spcPct val="0"/>
              </a:spcAft>
              <a:buClr>
                <a:schemeClr val="bg1"/>
              </a:buClr>
              <a:buSzPct val="70000"/>
              <a:buChar char="•"/>
              <a:defRPr sz="2000">
                <a:solidFill>
                  <a:schemeClr val="bg1"/>
                </a:solidFill>
                <a:latin typeface="+mn-lt"/>
              </a:defRPr>
            </a:lvl8pPr>
            <a:lvl9pPr marL="3886200" indent="-228600" algn="l" rtl="0" fontAlgn="base">
              <a:spcBef>
                <a:spcPct val="20000"/>
              </a:spcBef>
              <a:spcAft>
                <a:spcPct val="0"/>
              </a:spcAft>
              <a:buClr>
                <a:schemeClr val="bg1"/>
              </a:buClr>
              <a:buSzPct val="70000"/>
              <a:buChar char="•"/>
              <a:defRPr sz="2000">
                <a:solidFill>
                  <a:schemeClr val="bg1"/>
                </a:solidFill>
                <a:latin typeface="+mn-lt"/>
              </a:defRPr>
            </a:lvl9pPr>
          </a:lstStyle>
          <a:p>
            <a:pPr marL="342900" indent="-342900">
              <a:lnSpc>
                <a:spcPct val="100000"/>
              </a:lnSpc>
              <a:spcAft>
                <a:spcPts val="600"/>
              </a:spcAft>
              <a:buFont typeface="Arial" panose="020B0604020202020204" pitchFamily="34" charset="0"/>
              <a:buChar char="•"/>
              <a:defRPr/>
            </a:pPr>
            <a:r>
              <a:rPr lang="en-US" sz="2400" kern="0" dirty="0"/>
              <a:t>The Exact Search panel allows users to search for a single, specific query using the query ID.</a:t>
            </a:r>
          </a:p>
          <a:p>
            <a:pPr marL="342900" indent="-342900">
              <a:lnSpc>
                <a:spcPct val="100000"/>
              </a:lnSpc>
              <a:spcAft>
                <a:spcPts val="600"/>
              </a:spcAft>
              <a:buFont typeface="Arial" panose="020B0604020202020204" pitchFamily="34" charset="0"/>
              <a:buChar char="•"/>
              <a:defRPr/>
            </a:pPr>
            <a:r>
              <a:rPr lang="en-US" sz="2400" kern="0" dirty="0"/>
              <a:t>To conduct an exact search, you must enter the complete Query ID in order to return the query </a:t>
            </a:r>
          </a:p>
          <a:p>
            <a:pPr marL="342900" indent="-342900">
              <a:lnSpc>
                <a:spcPct val="100000"/>
              </a:lnSpc>
              <a:spcAft>
                <a:spcPts val="1800"/>
              </a:spcAft>
              <a:buFont typeface="Arial" panose="020B0604020202020204" pitchFamily="34" charset="0"/>
              <a:buChar char="•"/>
              <a:defRPr/>
            </a:pPr>
            <a:r>
              <a:rPr lang="en-US" sz="2400" kern="0" dirty="0"/>
              <a:t>The query matching the ID that you have search for is displayed in the Search Results panel</a:t>
            </a:r>
          </a:p>
          <a:p>
            <a:pPr algn="ctr">
              <a:spcAft>
                <a:spcPts val="600"/>
              </a:spcAft>
              <a:defRPr/>
            </a:pPr>
            <a:endParaRPr lang="en-US" altLang="en-US" kern="0" dirty="0">
              <a:ea typeface="ヒラギノ角ゴ Pro W3" charset="-128"/>
            </a:endParaRPr>
          </a:p>
          <a:p>
            <a:pPr>
              <a:defRPr/>
            </a:pPr>
            <a:endParaRPr lang="en-US" altLang="en-US" kern="0" dirty="0">
              <a:ea typeface="ヒラギノ角ゴ Pro W3" charset="-128"/>
            </a:endParaRPr>
          </a:p>
        </p:txBody>
      </p:sp>
      <p:pic>
        <p:nvPicPr>
          <p:cNvPr id="3379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95662" y="3759632"/>
            <a:ext cx="2351087" cy="217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715164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sz="2800">
                <a:ea typeface="ヒラギノ角ゴ Pro W3" charset="-128"/>
              </a:rPr>
              <a:t>RAVE Query Management eLearning </a:t>
            </a:r>
          </a:p>
        </p:txBody>
      </p:sp>
      <p:sp>
        <p:nvSpPr>
          <p:cNvPr id="34821" name="Text Placeholder 2"/>
          <p:cNvSpPr>
            <a:spLocks noGrp="1"/>
          </p:cNvSpPr>
          <p:nvPr>
            <p:ph type="body" sz="quarter" idx="12"/>
          </p:nvPr>
        </p:nvSpPr>
        <p:spPr>
          <a:xfrm>
            <a:off x="458787" y="1261872"/>
            <a:ext cx="8224838" cy="4846320"/>
          </a:xfrm>
        </p:spPr>
        <p:txBody>
          <a:bodyPr/>
          <a:lstStyle/>
          <a:p>
            <a:pPr marL="457200" indent="-457200">
              <a:buFontTx/>
              <a:buChar char="•"/>
            </a:pPr>
            <a:r>
              <a:rPr lang="en-US" altLang="en-US" sz="2400" dirty="0">
                <a:ea typeface="ヒラギノ角ゴ Pro W3" charset="-128"/>
              </a:rPr>
              <a:t>Complete the RAVE Query Management eLearning assigned to you as this training will provide you with additional tips for resolving queries using this module</a:t>
            </a:r>
          </a:p>
          <a:p>
            <a:pPr marL="457200" indent="-457200">
              <a:buFontTx/>
              <a:buChar char="•"/>
            </a:pPr>
            <a:r>
              <a:rPr lang="en-US" altLang="en-US" sz="2400" dirty="0">
                <a:ea typeface="ヒラギノ角ゴ Pro W3" charset="-128"/>
              </a:rPr>
              <a:t>This eLearning should take approx. 25 minutes</a:t>
            </a:r>
          </a:p>
        </p:txBody>
      </p:sp>
      <p:pic>
        <p:nvPicPr>
          <p:cNvPr id="3482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12849" y="3157271"/>
            <a:ext cx="6716713" cy="310515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47334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itle 59"/>
          <p:cNvSpPr>
            <a:spLocks noGrp="1"/>
          </p:cNvSpPr>
          <p:nvPr>
            <p:ph type="title"/>
          </p:nvPr>
        </p:nvSpPr>
        <p:spPr/>
        <p:txBody>
          <a:bodyPr>
            <a:normAutofit/>
          </a:bodyPr>
          <a:lstStyle/>
          <a:p>
            <a:r>
              <a:rPr lang="en-US" dirty="0"/>
              <a:t>Visit Windows</a:t>
            </a:r>
          </a:p>
        </p:txBody>
      </p:sp>
      <p:sp>
        <p:nvSpPr>
          <p:cNvPr id="5123" name="Rectangle 3"/>
          <p:cNvSpPr>
            <a:spLocks noGrp="1" noChangeArrowheads="1"/>
          </p:cNvSpPr>
          <p:nvPr>
            <p:ph type="body" sz="quarter" idx="12"/>
          </p:nvPr>
        </p:nvSpPr>
        <p:spPr/>
        <p:txBody>
          <a:bodyPr>
            <a:noAutofit/>
          </a:bodyPr>
          <a:lstStyle/>
          <a:p>
            <a:pPr marL="0" indent="0">
              <a:lnSpc>
                <a:spcPct val="90000"/>
              </a:lnSpc>
              <a:buNone/>
            </a:pPr>
            <a:endParaRPr lang="en-US" sz="1600" dirty="0">
              <a:cs typeface="Arial" pitchFamily="34" charset="0"/>
            </a:endParaRPr>
          </a:p>
          <a:p>
            <a:pPr>
              <a:lnSpc>
                <a:spcPct val="90000"/>
              </a:lnSpc>
            </a:pPr>
            <a:endParaRPr lang="en-US" sz="1600" dirty="0">
              <a:solidFill>
                <a:schemeClr val="tx1"/>
              </a:solidFill>
              <a:cs typeface="Arial" pitchFamily="34" charset="0"/>
            </a:endParaRPr>
          </a:p>
          <a:p>
            <a:pPr lvl="1">
              <a:lnSpc>
                <a:spcPct val="90000"/>
              </a:lnSpc>
              <a:buNone/>
            </a:pPr>
            <a:endParaRPr lang="en-US" sz="1600" dirty="0">
              <a:solidFill>
                <a:schemeClr val="tx1"/>
              </a:solidFill>
            </a:endParaRPr>
          </a:p>
        </p:txBody>
      </p:sp>
      <p:pic>
        <p:nvPicPr>
          <p:cNvPr id="4" name="Picture 3"/>
          <p:cNvPicPr>
            <a:picLocks noChangeAspect="1"/>
          </p:cNvPicPr>
          <p:nvPr/>
        </p:nvPicPr>
        <p:blipFill>
          <a:blip r:embed="rId3"/>
          <a:stretch>
            <a:fillRect/>
          </a:stretch>
        </p:blipFill>
        <p:spPr>
          <a:xfrm>
            <a:off x="927589" y="1261872"/>
            <a:ext cx="7287233" cy="4599319"/>
          </a:xfrm>
          <a:prstGeom prst="rect">
            <a:avLst/>
          </a:prstGeom>
        </p:spPr>
      </p:pic>
    </p:spTree>
    <p:extLst>
      <p:ext uri="{BB962C8B-B14F-4D97-AF65-F5344CB8AC3E}">
        <p14:creationId xmlns:p14="http://schemas.microsoft.com/office/powerpoint/2010/main" val="25489087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a:ea typeface="ヒラギノ角ゴ Pro W3" charset="-128"/>
              </a:rPr>
              <a:t>Medidata Rave User Accounts</a:t>
            </a:r>
          </a:p>
        </p:txBody>
      </p:sp>
      <p:sp>
        <p:nvSpPr>
          <p:cNvPr id="3" name="Text Placeholder 2"/>
          <p:cNvSpPr>
            <a:spLocks noGrp="1"/>
          </p:cNvSpPr>
          <p:nvPr>
            <p:ph type="body" sz="quarter" idx="12"/>
          </p:nvPr>
        </p:nvSpPr>
        <p:spPr/>
        <p:txBody>
          <a:bodyPr/>
          <a:lstStyle/>
          <a:p>
            <a:pPr marL="342900" indent="-342900" eaLnBrk="1" hangingPunct="1">
              <a:buFont typeface="Arial" panose="020B0604020202020204" pitchFamily="34" charset="0"/>
              <a:buChar char="•"/>
              <a:defRPr/>
            </a:pPr>
            <a:r>
              <a:rPr lang="en-US" altLang="en-US" sz="2400" dirty="0"/>
              <a:t>To update or remove existing user accounts, or to add new user accounts,  complete Medidata Rave User Request Form with these details and email this form to </a:t>
            </a:r>
            <a:r>
              <a:rPr lang="en-US" altLang="en-US" sz="2400" dirty="0">
                <a:hlinkClick r:id="rId3"/>
              </a:rPr>
              <a:t>sc.access.medidata@scharp.org</a:t>
            </a:r>
            <a:r>
              <a:rPr lang="en-US" altLang="en-US" sz="2400" dirty="0"/>
              <a:t>.</a:t>
            </a:r>
          </a:p>
          <a:p>
            <a:pPr marL="411480" lvl="2" indent="0">
              <a:buFont typeface="Lucida Grande"/>
              <a:buNone/>
              <a:defRPr/>
            </a:pPr>
            <a:endParaRPr lang="en-US" dirty="0"/>
          </a:p>
          <a:p>
            <a:pPr lvl="1">
              <a:defRPr/>
            </a:pPr>
            <a:endParaRPr lang="en-US" dirty="0"/>
          </a:p>
          <a:p>
            <a:pPr>
              <a:defRPr/>
            </a:pPr>
            <a:endParaRPr lang="en-US" dirty="0"/>
          </a:p>
        </p:txBody>
      </p:sp>
      <p:pic>
        <p:nvPicPr>
          <p:cNvPr id="27653"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5738" y="3941763"/>
            <a:ext cx="8497887" cy="216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04194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a:ea typeface="ヒラギノ角ゴ Pro W3" charset="-128"/>
              </a:rPr>
              <a:t>Medidata Rave User Accounts</a:t>
            </a:r>
          </a:p>
        </p:txBody>
      </p:sp>
      <p:sp>
        <p:nvSpPr>
          <p:cNvPr id="3" name="Text Placeholder 2"/>
          <p:cNvSpPr>
            <a:spLocks noGrp="1"/>
          </p:cNvSpPr>
          <p:nvPr>
            <p:ph type="body" sz="quarter" idx="12"/>
          </p:nvPr>
        </p:nvSpPr>
        <p:spPr>
          <a:xfrm>
            <a:off x="458787" y="1261872"/>
            <a:ext cx="8224838" cy="4692119"/>
          </a:xfrm>
        </p:spPr>
        <p:txBody>
          <a:bodyPr/>
          <a:lstStyle/>
          <a:p>
            <a:pPr marL="342900" indent="-342900" eaLnBrk="1" hangingPunct="1">
              <a:buFont typeface="Arial" panose="020B0604020202020204" pitchFamily="34" charset="0"/>
              <a:buChar char="•"/>
              <a:defRPr/>
            </a:pPr>
            <a:r>
              <a:rPr lang="en-US" altLang="en-US" sz="2000" dirty="0"/>
              <a:t>The Medidata Rave User Request Form is available on the MTN-033 ATLAS portal under the “Medidata Rave Materials” section.</a:t>
            </a:r>
          </a:p>
          <a:p>
            <a:pPr eaLnBrk="1" hangingPunct="1">
              <a:defRPr/>
            </a:pPr>
            <a:endParaRPr lang="en-US" altLang="en-US" sz="2000" dirty="0"/>
          </a:p>
          <a:p>
            <a:pPr marL="457200" indent="-457200" eaLnBrk="1" hangingPunct="1">
              <a:buFont typeface="Wingdings" panose="05000000000000000000" pitchFamily="2" charset="2"/>
              <a:buChar char="§"/>
              <a:defRPr/>
            </a:pPr>
            <a:endParaRPr lang="en-US" altLang="en-US" sz="2000" dirty="0"/>
          </a:p>
          <a:p>
            <a:pPr marL="457200" indent="-457200" eaLnBrk="1" hangingPunct="1">
              <a:buFont typeface="Wingdings" panose="05000000000000000000" pitchFamily="2" charset="2"/>
              <a:buChar char="§"/>
              <a:defRPr/>
            </a:pPr>
            <a:endParaRPr lang="en-US" altLang="en-US" sz="2000" dirty="0"/>
          </a:p>
          <a:p>
            <a:pPr eaLnBrk="1" hangingPunct="1">
              <a:defRPr/>
            </a:pPr>
            <a:endParaRPr lang="en-US" altLang="en-US" sz="2000" dirty="0"/>
          </a:p>
          <a:p>
            <a:pPr marL="342900" indent="-342900" eaLnBrk="1" hangingPunct="1">
              <a:buFont typeface="Arial" panose="020B0604020202020204" pitchFamily="34" charset="0"/>
              <a:buChar char="•"/>
              <a:defRPr/>
            </a:pPr>
            <a:r>
              <a:rPr lang="en-US" altLang="en-US" sz="2000" dirty="0"/>
              <a:t>Your request typically will be completed within 3-5 business days, but please ensure that a request is submitted no later than 1 week prior to when site staff will need access to Rave to ensure ample time. </a:t>
            </a:r>
          </a:p>
          <a:p>
            <a:pPr eaLnBrk="1" hangingPunct="1">
              <a:defRPr/>
            </a:pPr>
            <a:endParaRPr lang="en-US" altLang="en-US" sz="2000" dirty="0"/>
          </a:p>
          <a:p>
            <a:pPr eaLnBrk="1" hangingPunct="1">
              <a:defRPr/>
            </a:pPr>
            <a:endParaRPr lang="en-US" altLang="en-US" sz="2000" dirty="0"/>
          </a:p>
          <a:p>
            <a:pPr>
              <a:defRPr/>
            </a:pPr>
            <a:endParaRPr lang="en-US" sz="1800" dirty="0"/>
          </a:p>
          <a:p>
            <a:pPr marL="457200" indent="-457200" eaLnBrk="1" hangingPunct="1">
              <a:buFont typeface="Wingdings" panose="05000000000000000000" pitchFamily="2" charset="2"/>
              <a:buChar char="§"/>
              <a:defRPr/>
            </a:pPr>
            <a:endParaRPr lang="en-US" altLang="en-US" sz="2000" dirty="0"/>
          </a:p>
          <a:p>
            <a:pPr marL="411480" lvl="2" indent="0">
              <a:buFont typeface="Lucida Grande"/>
              <a:buNone/>
              <a:defRPr/>
            </a:pPr>
            <a:endParaRPr lang="en-US" sz="1100" dirty="0"/>
          </a:p>
          <a:p>
            <a:pPr lvl="1">
              <a:defRPr/>
            </a:pPr>
            <a:endParaRPr lang="en-US" sz="1400" dirty="0"/>
          </a:p>
          <a:p>
            <a:pPr>
              <a:defRPr/>
            </a:pPr>
            <a:endParaRPr lang="en-US" sz="2000" dirty="0"/>
          </a:p>
        </p:txBody>
      </p:sp>
      <p:pic>
        <p:nvPicPr>
          <p:cNvPr id="2970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7718" y="2295902"/>
            <a:ext cx="3369945" cy="1750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658605" y="2750838"/>
            <a:ext cx="2194560" cy="3012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635980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pPr algn="ctr"/>
            <a:r>
              <a:rPr lang="en-US" altLang="en-US">
                <a:ea typeface="ヒラギノ角ゴ Pro W3" charset="-128"/>
              </a:rPr>
              <a:t>Participant Grid View</a:t>
            </a:r>
          </a:p>
        </p:txBody>
      </p:sp>
      <p:sp>
        <p:nvSpPr>
          <p:cNvPr id="3" name="Content Placeholder 2"/>
          <p:cNvSpPr>
            <a:spLocks noGrp="1"/>
          </p:cNvSpPr>
          <p:nvPr>
            <p:ph idx="4294967295"/>
          </p:nvPr>
        </p:nvSpPr>
        <p:spPr>
          <a:xfrm>
            <a:off x="458788" y="1138382"/>
            <a:ext cx="8224837" cy="4443413"/>
          </a:xfrm>
        </p:spPr>
        <p:txBody>
          <a:bodyPr>
            <a:noAutofit/>
          </a:bodyPr>
          <a:lstStyle/>
          <a:p>
            <a:pPr marL="457200" indent="-457200">
              <a:buFont typeface="Arial" panose="020B0604020202020204" pitchFamily="34" charset="0"/>
              <a:buChar char="•"/>
              <a:defRPr/>
            </a:pPr>
            <a:r>
              <a:rPr lang="en-US" u="sng" dirty="0"/>
              <a:t>The Participant Grid View:</a:t>
            </a:r>
            <a:endParaRPr lang="en-US" sz="1400" dirty="0"/>
          </a:p>
          <a:p>
            <a:pPr lvl="1">
              <a:defRPr/>
            </a:pPr>
            <a:r>
              <a:rPr lang="en-US" dirty="0"/>
              <a:t>Displays participant folders and forms in a grid format </a:t>
            </a:r>
          </a:p>
          <a:p>
            <a:pPr marL="342900" lvl="1" indent="0">
              <a:buFont typeface="Times New Roman" panose="02020603050405020304" pitchFamily="18" charset="0"/>
              <a:buNone/>
              <a:defRPr/>
            </a:pPr>
            <a:endParaRPr lang="en-US" sz="1400" dirty="0"/>
          </a:p>
          <a:p>
            <a:pPr lvl="1">
              <a:defRPr/>
            </a:pPr>
            <a:r>
              <a:rPr lang="en-US" dirty="0"/>
              <a:t>Provides the status of specific forms </a:t>
            </a:r>
          </a:p>
          <a:p>
            <a:pPr marL="342900" lvl="1" indent="0">
              <a:buFont typeface="Times New Roman" panose="02020603050405020304" pitchFamily="18" charset="0"/>
              <a:buNone/>
              <a:defRPr/>
            </a:pPr>
            <a:endParaRPr lang="en-US" sz="1400" dirty="0"/>
          </a:p>
          <a:p>
            <a:pPr lvl="1">
              <a:defRPr/>
            </a:pPr>
            <a:r>
              <a:rPr lang="en-US" dirty="0"/>
              <a:t>Allows authorized Rave users to quickly perform activities such a freeze, sign-off, verify, and sign-off on multiple forms </a:t>
            </a:r>
          </a:p>
          <a:p>
            <a:pPr lvl="3">
              <a:defRPr/>
            </a:pPr>
            <a:r>
              <a:rPr lang="en-US" sz="2400" dirty="0"/>
              <a:t>E.g., Investigator role can quickly sign-off on multiple </a:t>
            </a:r>
            <a:r>
              <a:rPr lang="en-US" sz="2400" dirty="0" err="1"/>
              <a:t>eCRFs</a:t>
            </a:r>
            <a:r>
              <a:rPr lang="en-US" sz="2400" dirty="0"/>
              <a:t> for a given participant at the same time</a:t>
            </a:r>
          </a:p>
        </p:txBody>
      </p:sp>
    </p:spTree>
    <p:extLst>
      <p:ext uri="{BB962C8B-B14F-4D97-AF65-F5344CB8AC3E}">
        <p14:creationId xmlns:p14="http://schemas.microsoft.com/office/powerpoint/2010/main" val="150179261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pPr algn="ctr"/>
            <a:r>
              <a:rPr lang="en-US" altLang="en-US">
                <a:ea typeface="ヒラギノ角ゴ Pro W3" charset="-128"/>
              </a:rPr>
              <a:t>Participant Grid View</a:t>
            </a:r>
          </a:p>
        </p:txBody>
      </p:sp>
      <p:sp>
        <p:nvSpPr>
          <p:cNvPr id="3" name="Content Placeholder 2"/>
          <p:cNvSpPr>
            <a:spLocks noGrp="1"/>
          </p:cNvSpPr>
          <p:nvPr>
            <p:ph idx="4294967295"/>
          </p:nvPr>
        </p:nvSpPr>
        <p:spPr>
          <a:xfrm>
            <a:off x="735805" y="4652441"/>
            <a:ext cx="7670800" cy="763588"/>
          </a:xfrm>
          <a:solidFill>
            <a:schemeClr val="accent5">
              <a:lumMod val="40000"/>
              <a:lumOff val="60000"/>
            </a:schemeClr>
          </a:solidFill>
        </p:spPr>
        <p:txBody>
          <a:bodyPr>
            <a:noAutofit/>
          </a:bodyPr>
          <a:lstStyle/>
          <a:p>
            <a:pPr>
              <a:lnSpc>
                <a:spcPct val="100000"/>
              </a:lnSpc>
              <a:spcBef>
                <a:spcPts val="0"/>
              </a:spcBef>
              <a:buFont typeface="Arial" panose="020B0604020202020204" pitchFamily="34" charset="0"/>
              <a:buChar char="•"/>
              <a:defRPr/>
            </a:pPr>
            <a:r>
              <a:rPr lang="en-US" sz="2000" dirty="0"/>
              <a:t>To access the participant grid view, click on “Grid View” located in the upper right corner of the participant’s main page. </a:t>
            </a:r>
          </a:p>
        </p:txBody>
      </p:sp>
      <p:sp>
        <p:nvSpPr>
          <p:cNvPr id="64517" name="Oval 1"/>
          <p:cNvSpPr>
            <a:spLocks noChangeArrowheads="1"/>
          </p:cNvSpPr>
          <p:nvPr/>
        </p:nvSpPr>
        <p:spPr bwMode="auto">
          <a:xfrm>
            <a:off x="6361113" y="2481263"/>
            <a:ext cx="401637" cy="261937"/>
          </a:xfrm>
          <a:prstGeom prst="ellipse">
            <a:avLst/>
          </a:prstGeom>
          <a:noFill/>
          <a:ln w="9525" algn="ctr">
            <a:solidFill>
              <a:srgbClr val="6600FF"/>
            </a:solidFill>
            <a:round/>
            <a:headEnd/>
            <a:tailEnd/>
          </a:ln>
          <a:extLst>
            <a:ext uri="{909E8E84-426E-40DD-AFC4-6F175D3DCCD1}">
              <a14:hiddenFill xmlns:a14="http://schemas.microsoft.com/office/drawing/2010/main">
                <a:solidFill>
                  <a:srgbClr val="FFFFFF"/>
                </a:solidFill>
              </a14:hiddenFill>
            </a:ext>
          </a:extLst>
        </p:spPr>
        <p:txBody>
          <a:bodyPr wrap="none"/>
          <a:lstStyle>
            <a:lvl1pPr>
              <a:lnSpc>
                <a:spcPts val="3600"/>
              </a:lnSpc>
              <a:spcBef>
                <a:spcPct val="20000"/>
              </a:spcBef>
              <a:buClr>
                <a:schemeClr val="bg1"/>
              </a:buClr>
              <a:defRPr sz="2800">
                <a:solidFill>
                  <a:srgbClr val="1C3B61"/>
                </a:solidFill>
                <a:latin typeface="Arial" panose="020B0604020202020204" pitchFamily="34" charset="0"/>
                <a:ea typeface="ヒラギノ角ゴ Pro W3" charset="-128"/>
              </a:defRPr>
            </a:lvl1pPr>
            <a:lvl2pPr marL="742950" indent="-285750">
              <a:spcBef>
                <a:spcPct val="20000"/>
              </a:spcBef>
              <a:buClr>
                <a:schemeClr val="bg1"/>
              </a:buClr>
              <a:buSzPct val="90000"/>
              <a:buFont typeface="Times New Roman" panose="02020603050405020304" pitchFamily="18" charset="0"/>
              <a:buChar char="–"/>
              <a:defRPr sz="2400">
                <a:solidFill>
                  <a:srgbClr val="1C3B61"/>
                </a:solidFill>
                <a:latin typeface="Arial" panose="020B0604020202020204" pitchFamily="34" charset="0"/>
                <a:ea typeface="ヒラギノ角ゴ Pro W3" charset="-128"/>
              </a:defRPr>
            </a:lvl2pPr>
            <a:lvl3pPr marL="1143000" indent="-228600">
              <a:spcBef>
                <a:spcPct val="20000"/>
              </a:spcBef>
              <a:buClr>
                <a:schemeClr val="bg1"/>
              </a:buClr>
              <a:buSzPct val="90000"/>
              <a:buChar char="•"/>
              <a:defRPr sz="2000">
                <a:solidFill>
                  <a:srgbClr val="1C3B61"/>
                </a:solidFill>
                <a:latin typeface="Arial" panose="020B0604020202020204" pitchFamily="34" charset="0"/>
                <a:ea typeface="ヒラギノ角ゴ Pro W3" charset="-128"/>
              </a:defRPr>
            </a:lvl3pPr>
            <a:lvl4pPr marL="1600200" indent="-228600">
              <a:spcBef>
                <a:spcPct val="20000"/>
              </a:spcBef>
              <a:buClr>
                <a:schemeClr val="bg1"/>
              </a:buClr>
              <a:buSzPct val="80000"/>
              <a:buFont typeface="Times New Roman" panose="02020603050405020304" pitchFamily="18" charset="0"/>
              <a:buChar char="–"/>
              <a:defRPr>
                <a:solidFill>
                  <a:srgbClr val="1C3B61"/>
                </a:solidFill>
                <a:latin typeface="Arial" panose="020B0604020202020204" pitchFamily="34" charset="0"/>
                <a:ea typeface="ヒラギノ角ゴ Pro W3" charset="-128"/>
              </a:defRPr>
            </a:lvl4pPr>
            <a:lvl5pPr marL="2057400" indent="-228600">
              <a:spcBef>
                <a:spcPct val="20000"/>
              </a:spcBef>
              <a:buClr>
                <a:schemeClr val="bg1"/>
              </a:buClr>
              <a:buSzPct val="70000"/>
              <a:buChar char="•"/>
              <a:defRPr>
                <a:solidFill>
                  <a:srgbClr val="1C3B61"/>
                </a:solidFill>
                <a:latin typeface="Arial" panose="020B0604020202020204" pitchFamily="34" charset="0"/>
                <a:ea typeface="ヒラギノ角ゴ Pro W3" charset="-128"/>
              </a:defRPr>
            </a:lvl5pPr>
            <a:lvl6pPr marL="2514600" indent="-228600" eaLnBrk="0" fontAlgn="base" hangingPunct="0">
              <a:spcBef>
                <a:spcPct val="20000"/>
              </a:spcBef>
              <a:spcAft>
                <a:spcPct val="0"/>
              </a:spcAft>
              <a:buClr>
                <a:schemeClr val="bg1"/>
              </a:buClr>
              <a:buSzPct val="70000"/>
              <a:buChar char="•"/>
              <a:defRPr>
                <a:solidFill>
                  <a:srgbClr val="1C3B61"/>
                </a:solidFill>
                <a:latin typeface="Arial" panose="020B0604020202020204" pitchFamily="34" charset="0"/>
                <a:ea typeface="ヒラギノ角ゴ Pro W3" charset="-128"/>
              </a:defRPr>
            </a:lvl6pPr>
            <a:lvl7pPr marL="2971800" indent="-228600" eaLnBrk="0" fontAlgn="base" hangingPunct="0">
              <a:spcBef>
                <a:spcPct val="20000"/>
              </a:spcBef>
              <a:spcAft>
                <a:spcPct val="0"/>
              </a:spcAft>
              <a:buClr>
                <a:schemeClr val="bg1"/>
              </a:buClr>
              <a:buSzPct val="70000"/>
              <a:buChar char="•"/>
              <a:defRPr>
                <a:solidFill>
                  <a:srgbClr val="1C3B61"/>
                </a:solidFill>
                <a:latin typeface="Arial" panose="020B0604020202020204" pitchFamily="34" charset="0"/>
                <a:ea typeface="ヒラギノ角ゴ Pro W3" charset="-128"/>
              </a:defRPr>
            </a:lvl7pPr>
            <a:lvl8pPr marL="3429000" indent="-228600" eaLnBrk="0" fontAlgn="base" hangingPunct="0">
              <a:spcBef>
                <a:spcPct val="20000"/>
              </a:spcBef>
              <a:spcAft>
                <a:spcPct val="0"/>
              </a:spcAft>
              <a:buClr>
                <a:schemeClr val="bg1"/>
              </a:buClr>
              <a:buSzPct val="70000"/>
              <a:buChar char="•"/>
              <a:defRPr>
                <a:solidFill>
                  <a:srgbClr val="1C3B61"/>
                </a:solidFill>
                <a:latin typeface="Arial" panose="020B0604020202020204" pitchFamily="34" charset="0"/>
                <a:ea typeface="ヒラギノ角ゴ Pro W3" charset="-128"/>
              </a:defRPr>
            </a:lvl8pPr>
            <a:lvl9pPr marL="3886200" indent="-228600" eaLnBrk="0" fontAlgn="base" hangingPunct="0">
              <a:spcBef>
                <a:spcPct val="20000"/>
              </a:spcBef>
              <a:spcAft>
                <a:spcPct val="0"/>
              </a:spcAft>
              <a:buClr>
                <a:schemeClr val="bg1"/>
              </a:buClr>
              <a:buSzPct val="70000"/>
              <a:buChar char="•"/>
              <a:defRPr>
                <a:solidFill>
                  <a:srgbClr val="1C3B61"/>
                </a:solidFill>
                <a:latin typeface="Arial" panose="020B0604020202020204" pitchFamily="34" charset="0"/>
                <a:ea typeface="ヒラギノ角ゴ Pro W3" charset="-128"/>
              </a:defRPr>
            </a:lvl9pPr>
          </a:lstStyle>
          <a:p>
            <a:pPr eaLnBrk="1" hangingPunct="1">
              <a:lnSpc>
                <a:spcPct val="100000"/>
              </a:lnSpc>
              <a:spcBef>
                <a:spcPct val="0"/>
              </a:spcBef>
              <a:buClrTx/>
            </a:pPr>
            <a:endParaRPr lang="en-US" altLang="en-US" sz="2400">
              <a:solidFill>
                <a:schemeClr val="tx1"/>
              </a:solidFill>
              <a:latin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167016" y="1233480"/>
            <a:ext cx="8808379" cy="2696709"/>
          </a:xfrm>
          <a:prstGeom prst="rect">
            <a:avLst/>
          </a:prstGeom>
        </p:spPr>
      </p:pic>
      <p:sp>
        <p:nvSpPr>
          <p:cNvPr id="2" name="Rounded Rectangle 1"/>
          <p:cNvSpPr/>
          <p:nvPr/>
        </p:nvSpPr>
        <p:spPr>
          <a:xfrm>
            <a:off x="8362209" y="1442398"/>
            <a:ext cx="613186" cy="27969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099990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pPr algn="ctr"/>
            <a:r>
              <a:rPr lang="en-US" altLang="en-US">
                <a:ea typeface="ヒラギノ角ゴ Pro W3" charset="-128"/>
              </a:rPr>
              <a:t>Participant Grid View</a:t>
            </a:r>
          </a:p>
        </p:txBody>
      </p:sp>
      <p:pic>
        <p:nvPicPr>
          <p:cNvPr id="2" name="Picture 1"/>
          <p:cNvPicPr>
            <a:picLocks noChangeAspect="1"/>
          </p:cNvPicPr>
          <p:nvPr/>
        </p:nvPicPr>
        <p:blipFill>
          <a:blip r:embed="rId3"/>
          <a:stretch>
            <a:fillRect/>
          </a:stretch>
        </p:blipFill>
        <p:spPr>
          <a:xfrm>
            <a:off x="314786" y="1190328"/>
            <a:ext cx="8512839" cy="4652663"/>
          </a:xfrm>
          <a:prstGeom prst="rect">
            <a:avLst/>
          </a:prstGeom>
        </p:spPr>
      </p:pic>
      <p:sp>
        <p:nvSpPr>
          <p:cNvPr id="6" name="Rounded Rectangle 5"/>
          <p:cNvSpPr/>
          <p:nvPr/>
        </p:nvSpPr>
        <p:spPr>
          <a:xfrm>
            <a:off x="2764715" y="4469802"/>
            <a:ext cx="311972" cy="30121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2764715" y="1772567"/>
            <a:ext cx="5637007" cy="45182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1413654" y="2131602"/>
            <a:ext cx="925158" cy="371138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49125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defRPr/>
            </a:pPr>
            <a:r>
              <a:rPr lang="en-US" sz="3600" dirty="0"/>
              <a:t>Participant Grid View – Investigator Role</a:t>
            </a:r>
          </a:p>
        </p:txBody>
      </p:sp>
      <p:sp>
        <p:nvSpPr>
          <p:cNvPr id="3" name="Content Placeholder 2"/>
          <p:cNvSpPr>
            <a:spLocks noGrp="1"/>
          </p:cNvSpPr>
          <p:nvPr>
            <p:ph idx="4294967295"/>
          </p:nvPr>
        </p:nvSpPr>
        <p:spPr>
          <a:xfrm>
            <a:off x="458787" y="1121352"/>
            <a:ext cx="8224837" cy="4648200"/>
          </a:xfrm>
        </p:spPr>
        <p:txBody>
          <a:bodyPr>
            <a:noAutofit/>
          </a:bodyPr>
          <a:lstStyle/>
          <a:p>
            <a:pPr>
              <a:lnSpc>
                <a:spcPct val="100000"/>
              </a:lnSpc>
              <a:spcBef>
                <a:spcPts val="0"/>
              </a:spcBef>
              <a:buFont typeface="Arial" panose="020B0604020202020204" pitchFamily="34" charset="0"/>
              <a:buChar char="•"/>
              <a:defRPr/>
            </a:pPr>
            <a:r>
              <a:rPr lang="en-US" sz="2000" dirty="0"/>
              <a:t>Electronic form sign-off by the Site Investigator (</a:t>
            </a:r>
            <a:r>
              <a:rPr lang="en-US" sz="2000" dirty="0" err="1"/>
              <a:t>IoR</a:t>
            </a:r>
            <a:r>
              <a:rPr lang="en-US" sz="2000" dirty="0"/>
              <a:t>) to verify the completeness and accuracy of the study data should occur after all queries have been resolved on the form and prior to database lock as the study approaches close out and completion. </a:t>
            </a:r>
          </a:p>
          <a:p>
            <a:pPr marL="457200" indent="-457200">
              <a:lnSpc>
                <a:spcPct val="100000"/>
              </a:lnSpc>
              <a:spcBef>
                <a:spcPts val="0"/>
              </a:spcBef>
              <a:buFont typeface="Arial" panose="020B0604020202020204" pitchFamily="34" charset="0"/>
              <a:buChar char="•"/>
              <a:defRPr/>
            </a:pPr>
            <a:endParaRPr lang="en-US" sz="2000" dirty="0"/>
          </a:p>
          <a:p>
            <a:pPr marL="457200" indent="-457200">
              <a:lnSpc>
                <a:spcPct val="100000"/>
              </a:lnSpc>
              <a:spcBef>
                <a:spcPts val="0"/>
              </a:spcBef>
              <a:buFont typeface="Arial" panose="020B0604020202020204" pitchFamily="34" charset="0"/>
              <a:buChar char="•"/>
              <a:defRPr/>
            </a:pPr>
            <a:r>
              <a:rPr lang="en-US" sz="2000" dirty="0"/>
              <a:t>To maximize efficiency, please hold off on providing Investigator sign-off for a participant casebook until instructed by SCHARP CDM(s).  </a:t>
            </a:r>
          </a:p>
          <a:p>
            <a:pPr marL="685800" lvl="1">
              <a:spcBef>
                <a:spcPts val="0"/>
              </a:spcBef>
              <a:defRPr/>
            </a:pPr>
            <a:r>
              <a:rPr lang="en-US" sz="1600" dirty="0"/>
              <a:t>Single sign-off per participant once participant terminates from study</a:t>
            </a:r>
          </a:p>
          <a:p>
            <a:pPr marL="685800" lvl="1">
              <a:spcBef>
                <a:spcPts val="0"/>
              </a:spcBef>
              <a:defRPr/>
            </a:pPr>
            <a:r>
              <a:rPr lang="en-US" sz="1600" dirty="0"/>
              <a:t>Site Investigator sign off of a form should </a:t>
            </a:r>
            <a:r>
              <a:rPr lang="en-US" sz="1600" b="1" dirty="0">
                <a:solidFill>
                  <a:srgbClr val="FF0000"/>
                </a:solidFill>
              </a:rPr>
              <a:t>not</a:t>
            </a:r>
            <a:r>
              <a:rPr lang="en-US" sz="1600" dirty="0"/>
              <a:t> be completed until </a:t>
            </a:r>
            <a:r>
              <a:rPr lang="en-US" sz="1600" i="1" dirty="0">
                <a:solidFill>
                  <a:srgbClr val="FF0000"/>
                </a:solidFill>
              </a:rPr>
              <a:t>after </a:t>
            </a:r>
            <a:r>
              <a:rPr lang="en-US" sz="1600" dirty="0"/>
              <a:t>data review by a PPD monitor or by a SCHARP Data Manager and all queries are resolved. </a:t>
            </a:r>
          </a:p>
        </p:txBody>
      </p:sp>
    </p:spTree>
    <p:extLst>
      <p:ext uri="{BB962C8B-B14F-4D97-AF65-F5344CB8AC3E}">
        <p14:creationId xmlns:p14="http://schemas.microsoft.com/office/powerpoint/2010/main" val="1069685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Visit Codes</a:t>
            </a:r>
          </a:p>
        </p:txBody>
      </p:sp>
      <p:sp>
        <p:nvSpPr>
          <p:cNvPr id="5" name="TextBox 4"/>
          <p:cNvSpPr txBox="1"/>
          <p:nvPr/>
        </p:nvSpPr>
        <p:spPr>
          <a:xfrm>
            <a:off x="5275385" y="4919008"/>
            <a:ext cx="3408240" cy="1938992"/>
          </a:xfrm>
          <a:prstGeom prst="rect">
            <a:avLst/>
          </a:prstGeom>
          <a:noFill/>
          <a:ln>
            <a:solidFill>
              <a:srgbClr val="740074"/>
            </a:solidFill>
          </a:ln>
        </p:spPr>
        <p:txBody>
          <a:bodyPr wrap="square" rtlCol="0">
            <a:spAutoFit/>
          </a:bodyPr>
          <a:lstStyle/>
          <a:p>
            <a:r>
              <a:rPr lang="en-US" dirty="0">
                <a:latin typeface="+mn-lt"/>
              </a:rPr>
              <a:t>Visit name and visit code automatically appear in Medidata Rave in pre-defined study visit folders</a:t>
            </a:r>
          </a:p>
        </p:txBody>
      </p:sp>
      <p:pic>
        <p:nvPicPr>
          <p:cNvPr id="4" name="Picture 3"/>
          <p:cNvPicPr>
            <a:picLocks noChangeAspect="1"/>
          </p:cNvPicPr>
          <p:nvPr/>
        </p:nvPicPr>
        <p:blipFill>
          <a:blip r:embed="rId3"/>
          <a:stretch>
            <a:fillRect/>
          </a:stretch>
        </p:blipFill>
        <p:spPr>
          <a:xfrm>
            <a:off x="458788" y="1300686"/>
            <a:ext cx="4591050" cy="4276725"/>
          </a:xfrm>
          <a:prstGeom prst="rect">
            <a:avLst/>
          </a:prstGeom>
        </p:spPr>
      </p:pic>
      <p:pic>
        <p:nvPicPr>
          <p:cNvPr id="6" name="Picture 5"/>
          <p:cNvPicPr>
            <a:picLocks noChangeAspect="1"/>
          </p:cNvPicPr>
          <p:nvPr/>
        </p:nvPicPr>
        <p:blipFill>
          <a:blip r:embed="rId4"/>
          <a:stretch>
            <a:fillRect/>
          </a:stretch>
        </p:blipFill>
        <p:spPr>
          <a:xfrm>
            <a:off x="6280747" y="1249762"/>
            <a:ext cx="1581150" cy="3543300"/>
          </a:xfrm>
          <a:prstGeom prst="rect">
            <a:avLst/>
          </a:prstGeom>
        </p:spPr>
      </p:pic>
    </p:spTree>
    <p:extLst>
      <p:ext uri="{BB962C8B-B14F-4D97-AF65-F5344CB8AC3E}">
        <p14:creationId xmlns:p14="http://schemas.microsoft.com/office/powerpoint/2010/main" val="25127468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dirty="0"/>
              <a:t>Visit Calendar Tool</a:t>
            </a:r>
          </a:p>
        </p:txBody>
      </p:sp>
      <p:sp>
        <p:nvSpPr>
          <p:cNvPr id="5123" name="Rectangle 3"/>
          <p:cNvSpPr>
            <a:spLocks noGrp="1" noChangeArrowheads="1"/>
          </p:cNvSpPr>
          <p:nvPr>
            <p:ph type="body" sz="quarter" idx="12"/>
          </p:nvPr>
        </p:nvSpPr>
        <p:spPr>
          <a:xfrm>
            <a:off x="458787" y="1261871"/>
            <a:ext cx="8224838" cy="4768539"/>
          </a:xfrm>
        </p:spPr>
        <p:txBody>
          <a:bodyPr>
            <a:noAutofit/>
          </a:bodyPr>
          <a:lstStyle/>
          <a:p>
            <a:pPr marL="457200" indent="-457200">
              <a:lnSpc>
                <a:spcPct val="100000"/>
              </a:lnSpc>
              <a:buFont typeface="Arial" panose="020B0604020202020204" pitchFamily="34" charset="0"/>
              <a:buChar char="•"/>
              <a:defRPr/>
            </a:pPr>
            <a:r>
              <a:rPr lang="en-US" sz="2600" dirty="0">
                <a:cs typeface="Arial" pitchFamily="34" charset="0"/>
              </a:rPr>
              <a:t>Excel tool provided by SCHARP to calculate the screening window and last day to Enroll</a:t>
            </a:r>
          </a:p>
          <a:p>
            <a:pPr marL="457200" indent="-457200">
              <a:lnSpc>
                <a:spcPct val="100000"/>
              </a:lnSpc>
              <a:buFont typeface="Arial" panose="020B0604020202020204" pitchFamily="34" charset="0"/>
              <a:buChar char="•"/>
              <a:defRPr/>
            </a:pPr>
            <a:r>
              <a:rPr lang="en-US" sz="2600" dirty="0">
                <a:cs typeface="Arial" pitchFamily="34" charset="0"/>
              </a:rPr>
              <a:t>First tab creates the follow-up visit schedule/calendar for a ppt with actual dates</a:t>
            </a:r>
          </a:p>
          <a:p>
            <a:pPr marL="1036638" lvl="1" indent="-457200">
              <a:buFont typeface="Arial" panose="020B0604020202020204" pitchFamily="34" charset="0"/>
              <a:buChar char="•"/>
              <a:defRPr/>
            </a:pPr>
            <a:r>
              <a:rPr lang="en-US" dirty="0">
                <a:cs typeface="Arial" pitchFamily="34" charset="0"/>
              </a:rPr>
              <a:t>Requires entry of PTID, full Enrollment Date, Visit 3 and 5 actual visit dates</a:t>
            </a:r>
          </a:p>
          <a:p>
            <a:pPr marL="1036638" lvl="1" indent="-457200">
              <a:buFont typeface="Arial" panose="020B0604020202020204" pitchFamily="34" charset="0"/>
              <a:buChar char="•"/>
              <a:defRPr/>
            </a:pPr>
            <a:r>
              <a:rPr lang="en-US" dirty="0">
                <a:cs typeface="Arial" pitchFamily="34" charset="0"/>
              </a:rPr>
              <a:t>For each required follow-up visit, the target date, and allowable windows (if applicable) are generated</a:t>
            </a:r>
          </a:p>
          <a:p>
            <a:pPr marL="1036638" lvl="1" indent="-457200">
              <a:buFont typeface="Arial" panose="020B0604020202020204" pitchFamily="34" charset="0"/>
              <a:buChar char="•"/>
              <a:defRPr/>
            </a:pPr>
            <a:r>
              <a:rPr lang="en-US" dirty="0">
                <a:cs typeface="Arial" pitchFamily="34" charset="0"/>
              </a:rPr>
              <a:t>Blank column provided for site to write-in actual visit dates</a:t>
            </a:r>
          </a:p>
          <a:p>
            <a:pPr marL="457200" indent="-457200">
              <a:lnSpc>
                <a:spcPct val="100000"/>
              </a:lnSpc>
              <a:buFont typeface="Arial" panose="020B0604020202020204" pitchFamily="34" charset="0"/>
              <a:buChar char="•"/>
              <a:defRPr/>
            </a:pPr>
            <a:r>
              <a:rPr lang="en-US" sz="2600" dirty="0">
                <a:cs typeface="Arial" pitchFamily="34" charset="0"/>
              </a:rPr>
              <a:t>For easy reference, print and placed in the ppt’s study notebook once ppt has enrolled</a:t>
            </a:r>
          </a:p>
        </p:txBody>
      </p:sp>
    </p:spTree>
    <p:extLst>
      <p:ext uri="{BB962C8B-B14F-4D97-AF65-F5344CB8AC3E}">
        <p14:creationId xmlns:p14="http://schemas.microsoft.com/office/powerpoint/2010/main" val="28768711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Last Day to Enroll Calculator</a:t>
            </a:r>
            <a:endParaRPr lang="en-US" dirty="0"/>
          </a:p>
        </p:txBody>
      </p:sp>
      <p:pic>
        <p:nvPicPr>
          <p:cNvPr id="3" name="Picture 2"/>
          <p:cNvPicPr>
            <a:picLocks noChangeAspect="1"/>
          </p:cNvPicPr>
          <p:nvPr/>
        </p:nvPicPr>
        <p:blipFill>
          <a:blip r:embed="rId4"/>
          <a:stretch>
            <a:fillRect/>
          </a:stretch>
        </p:blipFill>
        <p:spPr>
          <a:xfrm>
            <a:off x="500062" y="1881187"/>
            <a:ext cx="8143875" cy="3095625"/>
          </a:xfrm>
          <a:prstGeom prst="rect">
            <a:avLst/>
          </a:prstGeom>
        </p:spPr>
      </p:pic>
    </p:spTree>
    <p:custDataLst>
      <p:tags r:id="rId1"/>
    </p:custDataLst>
    <p:extLst>
      <p:ext uri="{BB962C8B-B14F-4D97-AF65-F5344CB8AC3E}">
        <p14:creationId xmlns:p14="http://schemas.microsoft.com/office/powerpoint/2010/main" val="377454348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Default Design">
  <a:themeElements>
    <a:clrScheme name="Custom 8">
      <a:dk1>
        <a:srgbClr val="18243D"/>
      </a:dk1>
      <a:lt1>
        <a:srgbClr val="6FB433"/>
      </a:lt1>
      <a:dk2>
        <a:srgbClr val="20605D"/>
      </a:dk2>
      <a:lt2>
        <a:srgbClr val="E6E7E8"/>
      </a:lt2>
      <a:accent1>
        <a:srgbClr val="329F9B"/>
      </a:accent1>
      <a:accent2>
        <a:srgbClr val="89C348"/>
      </a:accent2>
      <a:accent3>
        <a:srgbClr val="FFFFFF"/>
      </a:accent3>
      <a:accent4>
        <a:srgbClr val="000000"/>
      </a:accent4>
      <a:accent5>
        <a:srgbClr val="FFFFFF"/>
      </a:accent5>
      <a:accent6>
        <a:srgbClr val="FFFFFF"/>
      </a:accent6>
      <a:hlink>
        <a:srgbClr val="207C7E"/>
      </a:hlink>
      <a:folHlink>
        <a:srgbClr val="39B6B9"/>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w="9525" cap="flat" cmpd="sng" algn="ctr">
          <a:noFill/>
          <a:prstDash val="solid"/>
          <a:round/>
          <a:headEnd type="none" w="med" len="med"/>
          <a:tailEnd type="none" w="med" len="med"/>
        </a:ln>
        <a:effectLs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F8F8F8"/>
        </a:dk2>
        <a:lt2>
          <a:srgbClr val="C0C0C0"/>
        </a:lt2>
        <a:accent1>
          <a:srgbClr val="5BABEB"/>
        </a:accent1>
        <a:accent2>
          <a:srgbClr val="F9D880"/>
        </a:accent2>
        <a:accent3>
          <a:srgbClr val="FFFFFF"/>
        </a:accent3>
        <a:accent4>
          <a:srgbClr val="000000"/>
        </a:accent4>
        <a:accent5>
          <a:srgbClr val="B5D2F3"/>
        </a:accent5>
        <a:accent6>
          <a:srgbClr val="E2C473"/>
        </a:accent6>
        <a:hlink>
          <a:srgbClr val="B7B6BA"/>
        </a:hlink>
        <a:folHlink>
          <a:srgbClr val="CDE6F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Fred Hutch">
      <a:dk1>
        <a:srgbClr val="1C3B61"/>
      </a:dk1>
      <a:lt1>
        <a:srgbClr val="6FB433"/>
      </a:lt1>
      <a:dk2>
        <a:srgbClr val="20605D"/>
      </a:dk2>
      <a:lt2>
        <a:srgbClr val="E6E7E8"/>
      </a:lt2>
      <a:accent1>
        <a:srgbClr val="329F9B"/>
      </a:accent1>
      <a:accent2>
        <a:srgbClr val="89C348"/>
      </a:accent2>
      <a:accent3>
        <a:srgbClr val="FFFFFF"/>
      </a:accent3>
      <a:accent4>
        <a:srgbClr val="000000"/>
      </a:accent4>
      <a:accent5>
        <a:srgbClr val="FFFFFF"/>
      </a:accent5>
      <a:accent6>
        <a:srgbClr val="FFFFFF"/>
      </a:accent6>
      <a:hlink>
        <a:srgbClr val="207C7E"/>
      </a:hlink>
      <a:folHlink>
        <a:srgbClr val="39B6B9"/>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w="9525" cap="flat" cmpd="sng" algn="ctr">
          <a:noFill/>
          <a:prstDash val="solid"/>
          <a:round/>
          <a:headEnd type="none" w="med" len="med"/>
          <a:tailEnd type="none" w="med" len="med"/>
        </a:ln>
        <a:effectLs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F8F8F8"/>
        </a:dk2>
        <a:lt2>
          <a:srgbClr val="C0C0C0"/>
        </a:lt2>
        <a:accent1>
          <a:srgbClr val="5BABEB"/>
        </a:accent1>
        <a:accent2>
          <a:srgbClr val="F9D880"/>
        </a:accent2>
        <a:accent3>
          <a:srgbClr val="FFFFFF"/>
        </a:accent3>
        <a:accent4>
          <a:srgbClr val="000000"/>
        </a:accent4>
        <a:accent5>
          <a:srgbClr val="B5D2F3"/>
        </a:accent5>
        <a:accent6>
          <a:srgbClr val="E2C473"/>
        </a:accent6>
        <a:hlink>
          <a:srgbClr val="B7B6BA"/>
        </a:hlink>
        <a:folHlink>
          <a:srgbClr val="CDE6F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Fred Hutch 1">
      <a:dk1>
        <a:srgbClr val="1C3B61"/>
      </a:dk1>
      <a:lt1>
        <a:srgbClr val="89C348"/>
      </a:lt1>
      <a:dk2>
        <a:srgbClr val="207C7E"/>
      </a:dk2>
      <a:lt2>
        <a:srgbClr val="E6E6E6"/>
      </a:lt2>
      <a:accent1>
        <a:srgbClr val="39B6B9"/>
      </a:accent1>
      <a:accent2>
        <a:srgbClr val="89C348"/>
      </a:accent2>
      <a:accent3>
        <a:srgbClr val="FFFFFF"/>
      </a:accent3>
      <a:accent4>
        <a:srgbClr val="000000"/>
      </a:accent4>
      <a:accent5>
        <a:srgbClr val="FFFFFF"/>
      </a:accent5>
      <a:accent6>
        <a:srgbClr val="FFFFFF"/>
      </a:accent6>
      <a:hlink>
        <a:srgbClr val="207C7E"/>
      </a:hlink>
      <a:folHlink>
        <a:srgbClr val="39B6B9"/>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w="9525" cap="flat" cmpd="sng" algn="ctr">
          <a:noFill/>
          <a:prstDash val="solid"/>
          <a:round/>
          <a:headEnd type="none" w="med" len="med"/>
          <a:tailEnd type="none" w="med" len="med"/>
        </a:ln>
        <a:effectLs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F8F8F8"/>
        </a:dk2>
        <a:lt2>
          <a:srgbClr val="C0C0C0"/>
        </a:lt2>
        <a:accent1>
          <a:srgbClr val="5BABEB"/>
        </a:accent1>
        <a:accent2>
          <a:srgbClr val="F9D880"/>
        </a:accent2>
        <a:accent3>
          <a:srgbClr val="FFFFFF"/>
        </a:accent3>
        <a:accent4>
          <a:srgbClr val="000000"/>
        </a:accent4>
        <a:accent5>
          <a:srgbClr val="B5D2F3"/>
        </a:accent5>
        <a:accent6>
          <a:srgbClr val="E2C473"/>
        </a:accent6>
        <a:hlink>
          <a:srgbClr val="B7B6BA"/>
        </a:hlink>
        <a:folHlink>
          <a:srgbClr val="CDE6F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Custom 8">
      <a:dk1>
        <a:srgbClr val="18243D"/>
      </a:dk1>
      <a:lt1>
        <a:srgbClr val="6FB433"/>
      </a:lt1>
      <a:dk2>
        <a:srgbClr val="20605D"/>
      </a:dk2>
      <a:lt2>
        <a:srgbClr val="E6E7E8"/>
      </a:lt2>
      <a:accent1>
        <a:srgbClr val="329F9B"/>
      </a:accent1>
      <a:accent2>
        <a:srgbClr val="89C348"/>
      </a:accent2>
      <a:accent3>
        <a:srgbClr val="FFFFFF"/>
      </a:accent3>
      <a:accent4>
        <a:srgbClr val="000000"/>
      </a:accent4>
      <a:accent5>
        <a:srgbClr val="FFFFFF"/>
      </a:accent5>
      <a:accent6>
        <a:srgbClr val="FFFFFF"/>
      </a:accent6>
      <a:hlink>
        <a:srgbClr val="207C7E"/>
      </a:hlink>
      <a:folHlink>
        <a:srgbClr val="39B6B9"/>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w="9525" cap="flat" cmpd="sng" algn="ctr">
          <a:noFill/>
          <a:prstDash val="solid"/>
          <a:round/>
          <a:headEnd type="none" w="med" len="med"/>
          <a:tailEnd type="none" w="med" len="med"/>
        </a:ln>
        <a:effectLs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F8F8F8"/>
        </a:dk2>
        <a:lt2>
          <a:srgbClr val="C0C0C0"/>
        </a:lt2>
        <a:accent1>
          <a:srgbClr val="5BABEB"/>
        </a:accent1>
        <a:accent2>
          <a:srgbClr val="F9D880"/>
        </a:accent2>
        <a:accent3>
          <a:srgbClr val="FFFFFF"/>
        </a:accent3>
        <a:accent4>
          <a:srgbClr val="000000"/>
        </a:accent4>
        <a:accent5>
          <a:srgbClr val="B5D2F3"/>
        </a:accent5>
        <a:accent6>
          <a:srgbClr val="E2C473"/>
        </a:accent6>
        <a:hlink>
          <a:srgbClr val="B7B6BA"/>
        </a:hlink>
        <a:folHlink>
          <a:srgbClr val="CDE6F9"/>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C0C0C0"/>
      </a:lt2>
      <a:accent1>
        <a:srgbClr val="0099FF"/>
      </a:accent1>
      <a:accent2>
        <a:srgbClr val="B2DE94"/>
      </a:accent2>
      <a:accent3>
        <a:srgbClr val="FFFFFF"/>
      </a:accent3>
      <a:accent4>
        <a:srgbClr val="000000"/>
      </a:accent4>
      <a:accent5>
        <a:srgbClr val="AACAFF"/>
      </a:accent5>
      <a:accent6>
        <a:srgbClr val="A1C986"/>
      </a:accent6>
      <a:hlink>
        <a:srgbClr val="777777"/>
      </a:hlink>
      <a:folHlink>
        <a:srgbClr val="0033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y xmlns="975598FC-0B43-447B-B2FC-07CD0CEDA6BA" xsi:nil="true"/>
    <TrainingType xmlns="975598FC-0B43-447B-B2FC-07CD0CEDA6BA" xsi:nil="true"/>
    <Status xmlns="975598FC-0B43-447B-B2FC-07CD0CEDA6BA" xsi:nil="true"/>
    <DocType xmlns="975598FC-0B43-447B-B2FC-07CD0CEDA6BA"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3A3DD90FC4DDB47850D210F5A816319" ma:contentTypeVersion="" ma:contentTypeDescription="Create a new document." ma:contentTypeScope="" ma:versionID="e2951d219e550e2a2a9ac89617c4f55d">
  <xsd:schema xmlns:xsd="http://www.w3.org/2001/XMLSchema" xmlns:xs="http://www.w3.org/2001/XMLSchema" xmlns:p="http://schemas.microsoft.com/office/2006/metadata/properties" xmlns:ns2="975598FC-0B43-447B-B2FC-07CD0CEDA6BA" xmlns:ns3="975598fc-0b43-447b-b2fc-07cd0ceda6ba" targetNamespace="http://schemas.microsoft.com/office/2006/metadata/properties" ma:root="true" ma:fieldsID="cf626fbe08640bb730b145a794abe752" ns2:_="" ns3:_="">
    <xsd:import namespace="975598FC-0B43-447B-B2FC-07CD0CEDA6BA"/>
    <xsd:import namespace="975598fc-0b43-447b-b2fc-07cd0ceda6ba"/>
    <xsd:element name="properties">
      <xsd:complexType>
        <xsd:sequence>
          <xsd:element name="documentManagement">
            <xsd:complexType>
              <xsd:all>
                <xsd:element ref="ns2:TrainingType" minOccurs="0"/>
                <xsd:element ref="ns2:DocType" minOccurs="0"/>
                <xsd:element ref="ns2:Day" minOccurs="0"/>
                <xsd:element ref="ns2:Status" minOccurs="0"/>
                <xsd:element ref="ns3:MediaServiceMetadata" minOccurs="0"/>
                <xsd:element ref="ns3:MediaServiceFastMetadata"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5598FC-0B43-447B-B2FC-07CD0CEDA6BA" elementFormDefault="qualified">
    <xsd:import namespace="http://schemas.microsoft.com/office/2006/documentManagement/types"/>
    <xsd:import namespace="http://schemas.microsoft.com/office/infopath/2007/PartnerControls"/>
    <xsd:element name="TrainingType" ma:index="8" nillable="true" ma:displayName="TrainingType" ma:format="Dropdown" ma:internalName="TrainingType">
      <xsd:simpleType>
        <xsd:restriction base="dms:Choice">
          <xsd:enumeration value="Study Specific"/>
          <xsd:enumeration value="Refresher"/>
          <xsd:enumeration value="Other"/>
        </xsd:restriction>
      </xsd:simpleType>
    </xsd:element>
    <xsd:element name="DocType" ma:index="9" nillable="true" ma:displayName="DocType" ma:format="Dropdown" ma:internalName="DocType">
      <xsd:simpleType>
        <xsd:restriction base="dms:Choice">
          <xsd:enumeration value="Agenda"/>
          <xsd:enumeration value="Attendee List"/>
          <xsd:enumeration value="Evaluations"/>
          <xsd:enumeration value="Presentations"/>
          <xsd:enumeration value="Logistics"/>
          <xsd:enumeration value="Handouts"/>
          <xsd:enumeration value="Report"/>
          <xsd:enumeration value="Other"/>
        </xsd:restriction>
      </xsd:simpleType>
    </xsd:element>
    <xsd:element name="Day" ma:index="10" nillable="true" ma:displayName="Day" ma:internalName="Day">
      <xsd:simpleType>
        <xsd:restriction base="dms:Text">
          <xsd:maxLength value="255"/>
        </xsd:restriction>
      </xsd:simpleType>
    </xsd:element>
    <xsd:element name="Status" ma:index="11" nillable="true" ma:displayName="Status" ma:list="{E87F1074-72E7-4362-BE01-4DC326FF670D}" ma:internalName="Status" ma:showField="Titl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75598fc-0b43-447b-b2fc-07cd0ceda6ba"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DateTaken" ma:index="14"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E2F6420-E8D8-41F4-9E4D-DCD3B866AD3A}">
  <ds:schemaRefs>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975598FC-0B43-447B-B2FC-07CD0CEDA6BA"/>
    <ds:schemaRef ds:uri="http://schemas.microsoft.com/office/2006/metadata/properties"/>
    <ds:schemaRef ds:uri="http://purl.org/dc/terms/"/>
    <ds:schemaRef ds:uri="975598fc-0b43-447b-b2fc-07cd0ceda6ba"/>
    <ds:schemaRef ds:uri="http://www.w3.org/XML/1998/namespace"/>
    <ds:schemaRef ds:uri="http://purl.org/dc/dcmitype/"/>
  </ds:schemaRefs>
</ds:datastoreItem>
</file>

<file path=customXml/itemProps2.xml><?xml version="1.0" encoding="utf-8"?>
<ds:datastoreItem xmlns:ds="http://schemas.openxmlformats.org/officeDocument/2006/customXml" ds:itemID="{4B9539C7-FFBB-4E35-A29A-1DFB28E4ABBB}"/>
</file>

<file path=customXml/itemProps3.xml><?xml version="1.0" encoding="utf-8"?>
<ds:datastoreItem xmlns:ds="http://schemas.openxmlformats.org/officeDocument/2006/customXml" ds:itemID="{2B38842F-9EEB-4F4D-836C-3CE44E2AFC3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3241</TotalTime>
  <Words>5064</Words>
  <Application>Microsoft Office PowerPoint</Application>
  <PresentationFormat>On-screen Show (4:3)</PresentationFormat>
  <Paragraphs>486</Paragraphs>
  <Slides>65</Slides>
  <Notes>54</Notes>
  <HiddenSlides>25</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65</vt:i4>
      </vt:variant>
    </vt:vector>
  </HeadingPairs>
  <TitlesOfParts>
    <vt:vector size="79" baseType="lpstr">
      <vt:lpstr>ＭＳ Ｐゴシック</vt:lpstr>
      <vt:lpstr>Arial</vt:lpstr>
      <vt:lpstr>Calibri</vt:lpstr>
      <vt:lpstr>Helvetica</vt:lpstr>
      <vt:lpstr>Lucida Grande</vt:lpstr>
      <vt:lpstr>Tahoma</vt:lpstr>
      <vt:lpstr>Times New Roman</vt:lpstr>
      <vt:lpstr>Wingdings</vt:lpstr>
      <vt:lpstr>Wingdings 2</vt:lpstr>
      <vt:lpstr>ヒラギノ角ゴ Pro W3</vt:lpstr>
      <vt:lpstr>Default Design</vt:lpstr>
      <vt:lpstr>1_Default Design</vt:lpstr>
      <vt:lpstr>2_Default Design</vt:lpstr>
      <vt:lpstr>3_Default Design</vt:lpstr>
      <vt:lpstr>PowerPoint Presentation</vt:lpstr>
      <vt:lpstr>MTN-037 Training</vt:lpstr>
      <vt:lpstr>Presentation Overview</vt:lpstr>
      <vt:lpstr>Key Differences from previous studies</vt:lpstr>
      <vt:lpstr>Study Product and Regimen</vt:lpstr>
      <vt:lpstr>Visit Windows</vt:lpstr>
      <vt:lpstr>Visit Codes</vt:lpstr>
      <vt:lpstr>Visit Calendar Tool</vt:lpstr>
      <vt:lpstr>Last Day to Enroll Calculator</vt:lpstr>
      <vt:lpstr>Visit Calendar Tool</vt:lpstr>
      <vt:lpstr>Missed Visits</vt:lpstr>
      <vt:lpstr>Missed Visits</vt:lpstr>
      <vt:lpstr>Interim Visits</vt:lpstr>
      <vt:lpstr>Interim Visit Codes</vt:lpstr>
      <vt:lpstr>Split Visits</vt:lpstr>
      <vt:lpstr>PTID Assignment </vt:lpstr>
      <vt:lpstr>PTID/Name Linkage Log</vt:lpstr>
      <vt:lpstr>Screening CRFs</vt:lpstr>
      <vt:lpstr>Enrollment CRFs</vt:lpstr>
      <vt:lpstr>Randomization CRF</vt:lpstr>
      <vt:lpstr>Clinical Management</vt:lpstr>
      <vt:lpstr>Laboratory Related CRFs</vt:lpstr>
      <vt:lpstr>Anorectal Specimen Storage Enr Form</vt:lpstr>
      <vt:lpstr>Anorectal Specimen Storage Form</vt:lpstr>
      <vt:lpstr>Follow-up Visits – Key CRFs  Follow-up Visits – Key CRFs</vt:lpstr>
      <vt:lpstr>Dose Administration</vt:lpstr>
      <vt:lpstr>Case Report Forms</vt:lpstr>
      <vt:lpstr>MTN-037 Reports and Other Resources</vt:lpstr>
      <vt:lpstr>MTN-037 Routine Study Reports</vt:lpstr>
      <vt:lpstr>Medidata Rave Reports</vt:lpstr>
      <vt:lpstr>Rave Reports</vt:lpstr>
      <vt:lpstr>Data Metric Tools in Rave</vt:lpstr>
      <vt:lpstr>SCHARP Data Reviews</vt:lpstr>
      <vt:lpstr>PPD Monitoring  -  Targeted Source Data Verification (TSDV)</vt:lpstr>
      <vt:lpstr>Resources Within Rave</vt:lpstr>
      <vt:lpstr>Resources Within Rave</vt:lpstr>
      <vt:lpstr>Resources: Within Rave</vt:lpstr>
      <vt:lpstr>MTN-037 Resources </vt:lpstr>
      <vt:lpstr>MTN-037 Query Management</vt:lpstr>
      <vt:lpstr>Query Management within Rave</vt:lpstr>
      <vt:lpstr>Task Summary</vt:lpstr>
      <vt:lpstr>Task Summary: Site Level</vt:lpstr>
      <vt:lpstr>Task Summary: Site to Participant Level</vt:lpstr>
      <vt:lpstr>Task Summary: Site to Participant Level</vt:lpstr>
      <vt:lpstr>Task Summary: Participant Level</vt:lpstr>
      <vt:lpstr>Task Summary: Participant Level</vt:lpstr>
      <vt:lpstr>Resolving Queries within Rave</vt:lpstr>
      <vt:lpstr>Resolving Queries within Rave</vt:lpstr>
      <vt:lpstr>Resolving Queries within Rave</vt:lpstr>
      <vt:lpstr>Field Audit Trail </vt:lpstr>
      <vt:lpstr>RAVE Query Management Module </vt:lpstr>
      <vt:lpstr>RAVE Query Management Module </vt:lpstr>
      <vt:lpstr>RAVE Query Management Module </vt:lpstr>
      <vt:lpstr>RAVE Query Management Module </vt:lpstr>
      <vt:lpstr>RAVE Query Management Module </vt:lpstr>
      <vt:lpstr>RAVE Query Management Module </vt:lpstr>
      <vt:lpstr>RAVE Query Management Module </vt:lpstr>
      <vt:lpstr>RAVE Query Management Module </vt:lpstr>
      <vt:lpstr>RAVE Query Management eLearning </vt:lpstr>
      <vt:lpstr>Medidata Rave User Accounts</vt:lpstr>
      <vt:lpstr>Medidata Rave User Accounts</vt:lpstr>
      <vt:lpstr>Participant Grid View</vt:lpstr>
      <vt:lpstr>Participant Grid View</vt:lpstr>
      <vt:lpstr>Participant Grid View</vt:lpstr>
      <vt:lpstr>Participant Grid View – Investigator Role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Cummings, Melissa A</dc:creator>
  <cp:keywords/>
  <dc:description/>
  <cp:lastModifiedBy>Tara McClure</cp:lastModifiedBy>
  <cp:revision>268</cp:revision>
  <cp:lastPrinted>2014-07-24T22:52:48Z</cp:lastPrinted>
  <dcterms:created xsi:type="dcterms:W3CDTF">1601-01-01T00:00:00Z</dcterms:created>
  <dcterms:modified xsi:type="dcterms:W3CDTF">2018-04-05T16:30:58Z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0x010100E3A3DD90FC4DDB47850D210F5A816319</vt:lpwstr>
  </property>
</Properties>
</file>