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3.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14.xml" ContentType="application/vnd.openxmlformats-officedocument.presentationml.tags+xml"/>
  <Override PartName="/ppt/notesSlides/notesSlide18.xml" ContentType="application/vnd.openxmlformats-officedocument.presentationml.notesSlide+xml"/>
  <Override PartName="/ppt/tags/tag15.xml" ContentType="application/vnd.openxmlformats-officedocument.presentationml.tags+xml"/>
  <Override PartName="/ppt/notesSlides/notesSlide19.xml" ContentType="application/vnd.openxmlformats-officedocument.presentationml.notesSlide+xml"/>
  <Override PartName="/ppt/tags/tag16.xml" ContentType="application/vnd.openxmlformats-officedocument.presentationml.tags+xml"/>
  <Override PartName="/ppt/notesSlides/notesSlide20.xml" ContentType="application/vnd.openxmlformats-officedocument.presentationml.notesSlide+xml"/>
  <Override PartName="/ppt/tags/tag17.xml" ContentType="application/vnd.openxmlformats-officedocument.presentationml.tags+xml"/>
  <Override PartName="/ppt/notesSlides/notesSlide21.xml" ContentType="application/vnd.openxmlformats-officedocument.presentationml.notesSlide+xml"/>
  <Override PartName="/ppt/tags/tag18.xml" ContentType="application/vnd.openxmlformats-officedocument.presentationml.tags+xml"/>
  <Override PartName="/ppt/notesSlides/notesSlide22.xml" ContentType="application/vnd.openxmlformats-officedocument.presentationml.notesSlide+xml"/>
  <Override PartName="/ppt/tags/tag19.xml" ContentType="application/vnd.openxmlformats-officedocument.presentationml.tags+xml"/>
  <Override PartName="/ppt/notesSlides/notesSlide23.xml" ContentType="application/vnd.openxmlformats-officedocument.presentationml.notesSlide+xml"/>
  <Override PartName="/ppt/tags/tag20.xml" ContentType="application/vnd.openxmlformats-officedocument.presentationml.tags+xml"/>
  <Override PartName="/ppt/notesSlides/notesSlide24.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25.xml" ContentType="application/vnd.openxmlformats-officedocument.presentationml.notesSlide+xml"/>
  <Override PartName="/ppt/tags/tag23.xml" ContentType="application/vnd.openxmlformats-officedocument.presentationml.tags+xml"/>
  <Override PartName="/ppt/notesSlides/notesSlide26.xml" ContentType="application/vnd.openxmlformats-officedocument.presentationml.notesSlide+xml"/>
  <Override PartName="/ppt/tags/tag24.xml" ContentType="application/vnd.openxmlformats-officedocument.presentationml.tags+xml"/>
  <Override PartName="/ppt/notesSlides/notesSlide27.xml" ContentType="application/vnd.openxmlformats-officedocument.presentationml.notesSlide+xml"/>
  <Override PartName="/ppt/tags/tag25.xml" ContentType="application/vnd.openxmlformats-officedocument.presentationml.tags+xml"/>
  <Override PartName="/ppt/notesSlides/notesSlide28.xml" ContentType="application/vnd.openxmlformats-officedocument.presentationml.notesSlide+xml"/>
  <Override PartName="/ppt/tags/tag26.xml" ContentType="application/vnd.openxmlformats-officedocument.presentationml.tags+xml"/>
  <Override PartName="/ppt/notesSlides/notesSlide29.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4"/>
    <p:sldMasterId id="2147483788" r:id="rId5"/>
  </p:sldMasterIdLst>
  <p:notesMasterIdLst>
    <p:notesMasterId r:id="rId42"/>
  </p:notesMasterIdLst>
  <p:handoutMasterIdLst>
    <p:handoutMasterId r:id="rId43"/>
  </p:handoutMasterIdLst>
  <p:sldIdLst>
    <p:sldId id="457" r:id="rId6"/>
    <p:sldId id="495" r:id="rId7"/>
    <p:sldId id="497" r:id="rId8"/>
    <p:sldId id="496" r:id="rId9"/>
    <p:sldId id="463" r:id="rId10"/>
    <p:sldId id="494" r:id="rId11"/>
    <p:sldId id="493" r:id="rId12"/>
    <p:sldId id="464" r:id="rId13"/>
    <p:sldId id="465" r:id="rId14"/>
    <p:sldId id="466" r:id="rId15"/>
    <p:sldId id="467" r:id="rId16"/>
    <p:sldId id="468" r:id="rId17"/>
    <p:sldId id="469" r:id="rId18"/>
    <p:sldId id="470" r:id="rId19"/>
    <p:sldId id="471" r:id="rId20"/>
    <p:sldId id="472" r:id="rId21"/>
    <p:sldId id="473" r:id="rId22"/>
    <p:sldId id="474" r:id="rId23"/>
    <p:sldId id="475" r:id="rId24"/>
    <p:sldId id="476" r:id="rId25"/>
    <p:sldId id="477" r:id="rId26"/>
    <p:sldId id="478" r:id="rId27"/>
    <p:sldId id="479" r:id="rId28"/>
    <p:sldId id="480" r:id="rId29"/>
    <p:sldId id="481" r:id="rId30"/>
    <p:sldId id="482" r:id="rId31"/>
    <p:sldId id="483" r:id="rId32"/>
    <p:sldId id="484" r:id="rId33"/>
    <p:sldId id="485" r:id="rId34"/>
    <p:sldId id="486" r:id="rId35"/>
    <p:sldId id="487" r:id="rId36"/>
    <p:sldId id="488" r:id="rId37"/>
    <p:sldId id="489" r:id="rId38"/>
    <p:sldId id="490" r:id="rId39"/>
    <p:sldId id="491" r:id="rId40"/>
    <p:sldId id="492" r:id="rId41"/>
  </p:sldIdLst>
  <p:sldSz cx="9144000" cy="6858000" type="screen4x3"/>
  <p:notesSz cx="6858000" cy="9313863"/>
  <p:custDataLst>
    <p:tags r:id="rId44"/>
  </p:custData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PMC" initials="U" lastIdx="3" clrIdx="0"/>
  <p:cmAuthor id="1" name="Jonathan Lucas (US - NC)" initials="JL" lastIdx="1" clrIdx="1"/>
  <p:cmAuthor id="2" name="Berthiaume, Jennifer M" initials="jmb" lastIdx="6" clrIdx="2"/>
  <p:cmAuthor id="3" name="Ashley Mayo" initials="AM" lastIdx="4"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74"/>
    <a:srgbClr val="F0DCF0"/>
    <a:srgbClr val="FFE1FF"/>
    <a:srgbClr val="9A004D"/>
    <a:srgbClr val="660033"/>
    <a:srgbClr val="6699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039" autoAdjust="0"/>
    <p:restoredTop sz="86081" autoAdjust="0"/>
  </p:normalViewPr>
  <p:slideViewPr>
    <p:cSldViewPr>
      <p:cViewPr varScale="1">
        <p:scale>
          <a:sx n="100" d="100"/>
          <a:sy n="100" d="100"/>
        </p:scale>
        <p:origin x="153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handoutMaster" Target="handoutMasters/handoutMaster1.xml"/><Relationship Id="rId48" Type="http://schemas.openxmlformats.org/officeDocument/2006/relationships/theme" Target="theme/theme1.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645" cy="465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60419" name="Rectangle 3"/>
          <p:cNvSpPr>
            <a:spLocks noGrp="1" noChangeArrowheads="1"/>
          </p:cNvSpPr>
          <p:nvPr>
            <p:ph type="dt" sz="quarter" idx="1"/>
          </p:nvPr>
        </p:nvSpPr>
        <p:spPr bwMode="auto">
          <a:xfrm>
            <a:off x="3884807" y="0"/>
            <a:ext cx="2971645" cy="465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60420" name="Rectangle 4"/>
          <p:cNvSpPr>
            <a:spLocks noGrp="1" noChangeArrowheads="1"/>
          </p:cNvSpPr>
          <p:nvPr>
            <p:ph type="ftr" sz="quarter" idx="2"/>
          </p:nvPr>
        </p:nvSpPr>
        <p:spPr bwMode="auto">
          <a:xfrm>
            <a:off x="0" y="8847215"/>
            <a:ext cx="2971645" cy="465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60421" name="Rectangle 5"/>
          <p:cNvSpPr>
            <a:spLocks noGrp="1" noChangeArrowheads="1"/>
          </p:cNvSpPr>
          <p:nvPr>
            <p:ph type="sldNum" sz="quarter" idx="3"/>
          </p:nvPr>
        </p:nvSpPr>
        <p:spPr bwMode="auto">
          <a:xfrm>
            <a:off x="3884807" y="8847215"/>
            <a:ext cx="2971645" cy="465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algn="r" defTabSz="931863" eaLnBrk="1" hangingPunct="1">
              <a:defRPr sz="1200">
                <a:latin typeface="Arial" charset="0"/>
              </a:defRPr>
            </a:lvl1pPr>
          </a:lstStyle>
          <a:p>
            <a:fld id="{DD931C95-467B-4A1F-BFF3-FF0BDF1B45A5}" type="slidenum">
              <a:rPr lang="en-US"/>
              <a:pPr/>
              <a:t>‹#›</a:t>
            </a:fld>
            <a:endParaRPr lang="en-US"/>
          </a:p>
        </p:txBody>
      </p:sp>
    </p:spTree>
    <p:extLst>
      <p:ext uri="{BB962C8B-B14F-4D97-AF65-F5344CB8AC3E}">
        <p14:creationId xmlns:p14="http://schemas.microsoft.com/office/powerpoint/2010/main" val="3996251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645" cy="465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807" y="0"/>
            <a:ext cx="2971645" cy="465056"/>
          </a:xfrm>
          <a:prstGeom prst="rect">
            <a:avLst/>
          </a:prstGeom>
        </p:spPr>
        <p:txBody>
          <a:bodyPr vert="horz" lIns="91440" tIns="45720" rIns="91440" bIns="45720" rtlCol="0"/>
          <a:lstStyle>
            <a:lvl1pPr algn="r">
              <a:defRPr sz="1200"/>
            </a:lvl1pPr>
          </a:lstStyle>
          <a:p>
            <a:fld id="{B952C7B8-868C-48F0-ACF3-0F448B8F976C}" type="datetimeFigureOut">
              <a:rPr lang="en-US" smtClean="0"/>
              <a:pPr/>
              <a:t>5/15/2015</a:t>
            </a:fld>
            <a:endParaRPr lang="en-US"/>
          </a:p>
        </p:txBody>
      </p:sp>
      <p:sp>
        <p:nvSpPr>
          <p:cNvPr id="4" name="Slide Image Placeholder 3"/>
          <p:cNvSpPr>
            <a:spLocks noGrp="1" noRot="1" noChangeAspect="1"/>
          </p:cNvSpPr>
          <p:nvPr>
            <p:ph type="sldImg" idx="2"/>
          </p:nvPr>
        </p:nvSpPr>
        <p:spPr>
          <a:xfrm>
            <a:off x="1101725" y="700088"/>
            <a:ext cx="4656138"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646" y="4424404"/>
            <a:ext cx="5486709" cy="419028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7215"/>
            <a:ext cx="2971645" cy="46505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807" y="8847215"/>
            <a:ext cx="2971645" cy="465056"/>
          </a:xfrm>
          <a:prstGeom prst="rect">
            <a:avLst/>
          </a:prstGeom>
        </p:spPr>
        <p:txBody>
          <a:bodyPr vert="horz" lIns="91440" tIns="45720" rIns="91440" bIns="45720" rtlCol="0" anchor="b"/>
          <a:lstStyle>
            <a:lvl1pPr algn="r">
              <a:defRPr sz="1200"/>
            </a:lvl1pPr>
          </a:lstStyle>
          <a:p>
            <a:fld id="{58EA83C3-4F95-4190-8379-F5EE4652D91D}" type="slidenum">
              <a:rPr lang="en-US" smtClean="0"/>
              <a:pPr/>
              <a:t>‹#›</a:t>
            </a:fld>
            <a:endParaRPr lang="en-US"/>
          </a:p>
        </p:txBody>
      </p:sp>
    </p:spTree>
    <p:extLst>
      <p:ext uri="{BB962C8B-B14F-4D97-AF65-F5344CB8AC3E}">
        <p14:creationId xmlns:p14="http://schemas.microsoft.com/office/powerpoint/2010/main" val="338759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29057" indent="-280406" eaLnBrk="0" hangingPunct="0">
              <a:spcBef>
                <a:spcPct val="30000"/>
              </a:spcBef>
              <a:defRPr sz="1200">
                <a:solidFill>
                  <a:schemeClr val="tx1"/>
                </a:solidFill>
                <a:latin typeface="Calibri" pitchFamily="34" charset="0"/>
                <a:ea typeface="ＭＳ Ｐゴシック" pitchFamily="34" charset="-128"/>
              </a:defRPr>
            </a:lvl2pPr>
            <a:lvl3pPr marL="1121626" indent="-224325" eaLnBrk="0" hangingPunct="0">
              <a:spcBef>
                <a:spcPct val="30000"/>
              </a:spcBef>
              <a:defRPr sz="1200">
                <a:solidFill>
                  <a:schemeClr val="tx1"/>
                </a:solidFill>
                <a:latin typeface="Calibri" pitchFamily="34" charset="0"/>
                <a:ea typeface="ＭＳ Ｐゴシック" pitchFamily="34" charset="-128"/>
              </a:defRPr>
            </a:lvl3pPr>
            <a:lvl4pPr marL="1570276" indent="-224325" eaLnBrk="0" hangingPunct="0">
              <a:spcBef>
                <a:spcPct val="30000"/>
              </a:spcBef>
              <a:defRPr sz="1200">
                <a:solidFill>
                  <a:schemeClr val="tx1"/>
                </a:solidFill>
                <a:latin typeface="Calibri" pitchFamily="34" charset="0"/>
                <a:ea typeface="ＭＳ Ｐゴシック" pitchFamily="34" charset="-128"/>
              </a:defRPr>
            </a:lvl4pPr>
            <a:lvl5pPr marL="2018927" indent="-224325" eaLnBrk="0" hangingPunct="0">
              <a:spcBef>
                <a:spcPct val="30000"/>
              </a:spcBef>
              <a:defRPr sz="1200">
                <a:solidFill>
                  <a:schemeClr val="tx1"/>
                </a:solidFill>
                <a:latin typeface="Calibri" pitchFamily="34" charset="0"/>
                <a:ea typeface="ＭＳ Ｐゴシック" pitchFamily="34" charset="-128"/>
              </a:defRPr>
            </a:lvl5pPr>
            <a:lvl6pPr marL="246757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16227"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6487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13528" indent="-224325"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spcBef>
                <a:spcPct val="0"/>
              </a:spcBef>
            </a:pPr>
            <a:fld id="{44A46783-8C61-4A25-B365-DBFBB8DD90A8}" type="slidenum">
              <a:rPr lang="en-US" altLang="en-US" smtClean="0"/>
              <a:pPr eaLnBrk="1" hangingPunct="1">
                <a:spcBef>
                  <a:spcPct val="0"/>
                </a:spcBef>
              </a:pPr>
              <a:t>1</a:t>
            </a:fld>
            <a:endParaRPr lang="en-US" altLang="en-US" smtClean="0"/>
          </a:p>
        </p:txBody>
      </p:sp>
    </p:spTree>
    <p:extLst>
      <p:ext uri="{BB962C8B-B14F-4D97-AF65-F5344CB8AC3E}">
        <p14:creationId xmlns:p14="http://schemas.microsoft.com/office/powerpoint/2010/main" val="2023604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a:t>
            </a:r>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12</a:t>
            </a:fld>
            <a:endParaRPr lang="en-US" dirty="0"/>
          </a:p>
        </p:txBody>
      </p:sp>
    </p:spTree>
    <p:extLst>
      <p:ext uri="{BB962C8B-B14F-4D97-AF65-F5344CB8AC3E}">
        <p14:creationId xmlns:p14="http://schemas.microsoft.com/office/powerpoint/2010/main" val="4158406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13</a:t>
            </a:fld>
            <a:endParaRPr lang="en-US" dirty="0"/>
          </a:p>
        </p:txBody>
      </p:sp>
    </p:spTree>
    <p:extLst>
      <p:ext uri="{BB962C8B-B14F-4D97-AF65-F5344CB8AC3E}">
        <p14:creationId xmlns:p14="http://schemas.microsoft.com/office/powerpoint/2010/main" val="1300355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14</a:t>
            </a:fld>
            <a:endParaRPr lang="en-US" dirty="0"/>
          </a:p>
        </p:txBody>
      </p:sp>
    </p:spTree>
    <p:extLst>
      <p:ext uri="{BB962C8B-B14F-4D97-AF65-F5344CB8AC3E}">
        <p14:creationId xmlns:p14="http://schemas.microsoft.com/office/powerpoint/2010/main" val="994644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4187AA8D-0144-4059-BBBD-E5568D06DEE1}" type="slidenum">
              <a:rPr lang="en-US" smtClean="0"/>
              <a:pPr/>
              <a:t>16</a:t>
            </a:fld>
            <a:endParaRPr lang="en-US" dirty="0"/>
          </a:p>
        </p:txBody>
      </p:sp>
    </p:spTree>
    <p:extLst>
      <p:ext uri="{BB962C8B-B14F-4D97-AF65-F5344CB8AC3E}">
        <p14:creationId xmlns:p14="http://schemas.microsoft.com/office/powerpoint/2010/main" val="1815077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17</a:t>
            </a:fld>
            <a:endParaRPr lang="en-US" dirty="0"/>
          </a:p>
        </p:txBody>
      </p:sp>
    </p:spTree>
    <p:extLst>
      <p:ext uri="{BB962C8B-B14F-4D97-AF65-F5344CB8AC3E}">
        <p14:creationId xmlns:p14="http://schemas.microsoft.com/office/powerpoint/2010/main" val="2725744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19</a:t>
            </a:fld>
            <a:endParaRPr lang="en-US" dirty="0"/>
          </a:p>
        </p:txBody>
      </p:sp>
    </p:spTree>
    <p:extLst>
      <p:ext uri="{BB962C8B-B14F-4D97-AF65-F5344CB8AC3E}">
        <p14:creationId xmlns:p14="http://schemas.microsoft.com/office/powerpoint/2010/main" val="705833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187AA8D-0144-4059-BBBD-E5568D06DEE1}" type="slidenum">
              <a:rPr lang="en-US" smtClean="0"/>
              <a:pPr/>
              <a:t>20</a:t>
            </a:fld>
            <a:endParaRPr lang="en-US" dirty="0"/>
          </a:p>
        </p:txBody>
      </p:sp>
    </p:spTree>
    <p:extLst>
      <p:ext uri="{BB962C8B-B14F-4D97-AF65-F5344CB8AC3E}">
        <p14:creationId xmlns:p14="http://schemas.microsoft.com/office/powerpoint/2010/main" val="2753915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187AA8D-0144-4059-BBBD-E5568D06DEE1}" type="slidenum">
              <a:rPr lang="en-US" smtClean="0"/>
              <a:pPr/>
              <a:t>21</a:t>
            </a:fld>
            <a:endParaRPr lang="en-US" dirty="0"/>
          </a:p>
        </p:txBody>
      </p:sp>
    </p:spTree>
    <p:extLst>
      <p:ext uri="{BB962C8B-B14F-4D97-AF65-F5344CB8AC3E}">
        <p14:creationId xmlns:p14="http://schemas.microsoft.com/office/powerpoint/2010/main" val="26897548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22</a:t>
            </a:fld>
            <a:endParaRPr lang="en-US" dirty="0"/>
          </a:p>
        </p:txBody>
      </p:sp>
    </p:spTree>
    <p:extLst>
      <p:ext uri="{BB962C8B-B14F-4D97-AF65-F5344CB8AC3E}">
        <p14:creationId xmlns:p14="http://schemas.microsoft.com/office/powerpoint/2010/main" val="3639104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xfrm>
            <a:off x="914804" y="4423774"/>
            <a:ext cx="5028392" cy="4190612"/>
          </a:xfrm>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2805065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A83C3-4F95-4190-8379-F5EE4652D91D}" type="slidenum">
              <a:rPr lang="en-US" smtClean="0"/>
              <a:pPr/>
              <a:t>2</a:t>
            </a:fld>
            <a:endParaRPr lang="en-US"/>
          </a:p>
        </p:txBody>
      </p:sp>
    </p:spTree>
    <p:extLst>
      <p:ext uri="{BB962C8B-B14F-4D97-AF65-F5344CB8AC3E}">
        <p14:creationId xmlns:p14="http://schemas.microsoft.com/office/powerpoint/2010/main" val="2644651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xfrm>
            <a:off x="914804" y="4423774"/>
            <a:ext cx="5028392" cy="4190612"/>
          </a:xfrm>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32254439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3355301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7562651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7" name="Rectangle 2"/>
          <p:cNvSpPr>
            <a:spLocks noGrp="1" noRot="1" noChangeAspect="1" noChangeArrowheads="1" noTextEdit="1"/>
          </p:cNvSpPr>
          <p:nvPr>
            <p:ph type="sldImg"/>
          </p:nvPr>
        </p:nvSpPr>
        <p:spPr>
          <a:ln/>
        </p:spPr>
      </p:sp>
      <p:sp>
        <p:nvSpPr>
          <p:cNvPr id="3932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38712220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28</a:t>
            </a:fld>
            <a:endParaRPr lang="en-US" dirty="0"/>
          </a:p>
        </p:txBody>
      </p:sp>
    </p:spTree>
    <p:extLst>
      <p:ext uri="{BB962C8B-B14F-4D97-AF65-F5344CB8AC3E}">
        <p14:creationId xmlns:p14="http://schemas.microsoft.com/office/powerpoint/2010/main" val="26245279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9964571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3521751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7" name="Rectangle 2"/>
          <p:cNvSpPr>
            <a:spLocks noGrp="1" noRot="1" noChangeAspect="1" noChangeArrowheads="1" noTextEdit="1"/>
          </p:cNvSpPr>
          <p:nvPr>
            <p:ph type="sldImg"/>
          </p:nvPr>
        </p:nvSpPr>
        <p:spPr>
          <a:ln/>
        </p:spPr>
      </p:sp>
      <p:sp>
        <p:nvSpPr>
          <p:cNvPr id="4956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6006841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38034626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7" name="Rectangle 2"/>
          <p:cNvSpPr>
            <a:spLocks noGrp="1" noRot="1" noChangeAspect="1" noChangeArrowheads="1" noTextEdit="1"/>
          </p:cNvSpPr>
          <p:nvPr>
            <p:ph type="sldImg"/>
          </p:nvPr>
        </p:nvSpPr>
        <p:spPr>
          <a:ln/>
        </p:spPr>
      </p:sp>
      <p:sp>
        <p:nvSpPr>
          <p:cNvPr id="418818"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4049024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3</a:t>
            </a:fld>
            <a:endParaRPr lang="en-US"/>
          </a:p>
        </p:txBody>
      </p:sp>
    </p:spTree>
    <p:extLst>
      <p:ext uri="{BB962C8B-B14F-4D97-AF65-F5344CB8AC3E}">
        <p14:creationId xmlns:p14="http://schemas.microsoft.com/office/powerpoint/2010/main" val="164031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6</a:t>
            </a:fld>
            <a:endParaRPr lang="en-US"/>
          </a:p>
        </p:txBody>
      </p:sp>
    </p:spTree>
    <p:extLst>
      <p:ext uri="{BB962C8B-B14F-4D97-AF65-F5344CB8AC3E}">
        <p14:creationId xmlns:p14="http://schemas.microsoft.com/office/powerpoint/2010/main" val="2861385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A83C3-4F95-4190-8379-F5EE4652D91D}" type="slidenum">
              <a:rPr lang="en-US" smtClean="0"/>
              <a:pPr/>
              <a:t>7</a:t>
            </a:fld>
            <a:endParaRPr lang="en-US"/>
          </a:p>
        </p:txBody>
      </p:sp>
    </p:spTree>
    <p:extLst>
      <p:ext uri="{BB962C8B-B14F-4D97-AF65-F5344CB8AC3E}">
        <p14:creationId xmlns:p14="http://schemas.microsoft.com/office/powerpoint/2010/main" val="4227005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A83C3-4F95-4190-8379-F5EE4652D91D}" type="slidenum">
              <a:rPr lang="en-US" smtClean="0"/>
              <a:pPr/>
              <a:t>8</a:t>
            </a:fld>
            <a:endParaRPr lang="en-US"/>
          </a:p>
        </p:txBody>
      </p:sp>
    </p:spTree>
    <p:extLst>
      <p:ext uri="{BB962C8B-B14F-4D97-AF65-F5344CB8AC3E}">
        <p14:creationId xmlns:p14="http://schemas.microsoft.com/office/powerpoint/2010/main" val="1979761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9</a:t>
            </a:fld>
            <a:endParaRPr lang="en-US" dirty="0"/>
          </a:p>
        </p:txBody>
      </p:sp>
    </p:spTree>
    <p:extLst>
      <p:ext uri="{BB962C8B-B14F-4D97-AF65-F5344CB8AC3E}">
        <p14:creationId xmlns:p14="http://schemas.microsoft.com/office/powerpoint/2010/main" val="282726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example, if a participant is on product hold due to</a:t>
            </a:r>
            <a:r>
              <a:rPr lang="en-US" baseline="0" dirty="0" smtClean="0"/>
              <a:t> an AE and due to reported use of PEP. Two PH log CRFs will be completed. If the AE that precipitates the product hold resolves and the participant continues to use PEP, record the date that the participant would be been instructed to resume study product based on the resolution of the AE. In other words, record the date that the participant would have been instructed to resume study product if not for the use of PEP. </a:t>
            </a:r>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10</a:t>
            </a:fld>
            <a:endParaRPr lang="en-US" dirty="0"/>
          </a:p>
        </p:txBody>
      </p:sp>
    </p:spTree>
    <p:extLst>
      <p:ext uri="{BB962C8B-B14F-4D97-AF65-F5344CB8AC3E}">
        <p14:creationId xmlns:p14="http://schemas.microsoft.com/office/powerpoint/2010/main" val="994868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11</a:t>
            </a:fld>
            <a:endParaRPr lang="en-US" dirty="0"/>
          </a:p>
        </p:txBody>
      </p:sp>
    </p:spTree>
    <p:extLst>
      <p:ext uri="{BB962C8B-B14F-4D97-AF65-F5344CB8AC3E}">
        <p14:creationId xmlns:p14="http://schemas.microsoft.com/office/powerpoint/2010/main" val="3456520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Times New Roman" pitchFamily="18" charset="0"/>
                <a:cs typeface="Arial" charset="0"/>
              </a:defRPr>
            </a:lvl1pPr>
          </a:lstStyle>
          <a:p>
            <a:pPr>
              <a:defRPr/>
            </a:pPr>
            <a:fld id="{AD505D15-6459-436B-8728-2A2C9F528C4A}" type="slidenum">
              <a:rPr lang="en-US"/>
              <a:pPr>
                <a:defRPr/>
              </a:pPr>
              <a:t>‹#›</a:t>
            </a:fld>
            <a:endParaRPr lang="en-US"/>
          </a:p>
        </p:txBody>
      </p:sp>
      <p:sp>
        <p:nvSpPr>
          <p:cNvPr id="8" name="Text Placeholder 2"/>
          <p:cNvSpPr>
            <a:spLocks noGrp="1"/>
          </p:cNvSpPr>
          <p:nvPr>
            <p:ph type="body" sz="quarter" idx="13"/>
          </p:nvPr>
        </p:nvSpPr>
        <p:spPr>
          <a:xfrm>
            <a:off x="3962400" y="1371600"/>
            <a:ext cx="4724400" cy="4724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marL="2057400" indent="-228600">
              <a:buFont typeface="Arial" pitchFamily="34" charset="0"/>
              <a:buChar cha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3"/>
          <p:cNvSpPr>
            <a:spLocks noGrp="1"/>
          </p:cNvSpPr>
          <p:nvPr>
            <p:ph type="title"/>
          </p:nvPr>
        </p:nvSpPr>
        <p:spPr>
          <a:xfrm>
            <a:off x="381000" y="1371600"/>
            <a:ext cx="2743200" cy="3581400"/>
          </a:xfrm>
        </p:spPr>
        <p:txBody>
          <a:bodyPr anchor="t"/>
          <a:lstStyle>
            <a:lvl1pPr algn="r">
              <a:defRPr>
                <a:solidFill>
                  <a:schemeClr val="accent1"/>
                </a:solidFill>
              </a:defRPr>
            </a:lvl1pPr>
          </a:lstStyle>
          <a:p>
            <a:r>
              <a:rPr lang="en-US" dirty="0" smtClean="0"/>
              <a:t>Click to edit Master title style</a:t>
            </a:r>
            <a:endParaRPr lang="en-US" dirty="0"/>
          </a:p>
        </p:txBody>
      </p:sp>
      <p:cxnSp>
        <p:nvCxnSpPr>
          <p:cNvPr id="10" name="Straight Connector 9"/>
          <p:cNvCxnSpPr/>
          <p:nvPr userDrawn="1"/>
        </p:nvCxnSpPr>
        <p:spPr>
          <a:xfrm rot="5400000">
            <a:off x="1440140" y="3694906"/>
            <a:ext cx="4648200" cy="1588"/>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7379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atin typeface="Times New Roman" pitchFamily="18" charset="0"/>
                <a:cs typeface="Arial" charset="0"/>
              </a:defRPr>
            </a:lvl1pPr>
          </a:lstStyle>
          <a:p>
            <a:pPr>
              <a:defRPr/>
            </a:pPr>
            <a:fld id="{25E5E469-9E19-4C9A-A447-D3CB0C3C5AB5}" type="slidenum">
              <a:rPr lang="en-US"/>
              <a:pPr>
                <a:defRPr/>
              </a:pPr>
              <a:t>‹#›</a:t>
            </a:fld>
            <a:endParaRPr lang="en-US"/>
          </a:p>
        </p:txBody>
      </p:sp>
    </p:spTree>
    <p:extLst>
      <p:ext uri="{BB962C8B-B14F-4D97-AF65-F5344CB8AC3E}">
        <p14:creationId xmlns:p14="http://schemas.microsoft.com/office/powerpoint/2010/main" val="3022119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43286171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852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78846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4740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96129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7535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3317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ZA"/>
          </a:p>
        </p:txBody>
      </p:sp>
      <p:sp>
        <p:nvSpPr>
          <p:cNvPr id="3" name="Text Placeholder 2"/>
          <p:cNvSpPr>
            <a:spLocks noGrp="1"/>
          </p:cNvSpPr>
          <p:nvPr>
            <p:ph type="body" sz="half" idx="1"/>
          </p:nvPr>
        </p:nvSpPr>
        <p:spPr>
          <a:xfrm>
            <a:off x="457200" y="1828800"/>
            <a:ext cx="8229600" cy="2074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57200" y="4056063"/>
            <a:ext cx="8229600" cy="2074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E67558DA-2582-4D01-99FB-5C29EADF82E2}" type="slidenum">
              <a:rPr lang="en-US"/>
              <a:pPr>
                <a:defRPr/>
              </a:pPr>
              <a:t>‹#›</a:t>
            </a:fld>
            <a:endParaRPr lang="en-US" dirty="0"/>
          </a:p>
        </p:txBody>
      </p:sp>
    </p:spTree>
    <p:extLst>
      <p:ext uri="{BB962C8B-B14F-4D97-AF65-F5344CB8AC3E}">
        <p14:creationId xmlns:p14="http://schemas.microsoft.com/office/powerpoint/2010/main" val="4560960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Arial" pitchFamily="34" charset="0"/>
                <a:cs typeface="+mn-cs"/>
              </a:defRPr>
            </a:lvl1pPr>
          </a:lstStyle>
          <a:p>
            <a:pPr>
              <a:defRPr/>
            </a:pP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Arial" pitchFamily="34" charset="0"/>
                <a:cs typeface="+mn-cs"/>
              </a:defRPr>
            </a:lvl1pPr>
          </a:lstStyle>
          <a:p>
            <a:pPr>
              <a:defRPr/>
            </a:pPr>
            <a:endParaRPr lang="en-US"/>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Arial" pitchFamily="34" charset="0"/>
                <a:cs typeface="+mn-cs"/>
              </a:defRPr>
            </a:lvl1pPr>
          </a:lstStyle>
          <a:p>
            <a:pPr>
              <a:defRPr/>
            </a:pPr>
            <a:fld id="{0230AA6D-6674-460F-B129-5B098C941093}" type="slidenum">
              <a:rPr lang="en-US"/>
              <a:pPr>
                <a:defRPr/>
              </a:pPr>
              <a:t>‹#›</a:t>
            </a:fld>
            <a:endParaRPr lang="en-US"/>
          </a:p>
        </p:txBody>
      </p:sp>
      <p:sp>
        <p:nvSpPr>
          <p:cNvPr id="2057" name="Rectangle 9"/>
          <p:cNvSpPr>
            <a:spLocks noChangeArrowheads="1"/>
          </p:cNvSpPr>
          <p:nvPr/>
        </p:nvSpPr>
        <p:spPr bwMode="auto">
          <a:xfrm>
            <a:off x="8737600" y="152400"/>
            <a:ext cx="228600" cy="186342"/>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58" name="Rectangle 10"/>
          <p:cNvSpPr>
            <a:spLocks noChangeArrowheads="1"/>
          </p:cNvSpPr>
          <p:nvPr/>
        </p:nvSpPr>
        <p:spPr bwMode="auto">
          <a:xfrm>
            <a:off x="279400" y="152400"/>
            <a:ext cx="8455025" cy="186342"/>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59" name="Rectangle 11"/>
          <p:cNvSpPr>
            <a:spLocks noChangeArrowheads="1"/>
          </p:cNvSpPr>
          <p:nvPr/>
        </p:nvSpPr>
        <p:spPr bwMode="auto">
          <a:xfrm>
            <a:off x="279400" y="338742"/>
            <a:ext cx="8455025" cy="113090"/>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60" name="Rectangle 12"/>
          <p:cNvSpPr>
            <a:spLocks noChangeArrowheads="1"/>
          </p:cNvSpPr>
          <p:nvPr/>
        </p:nvSpPr>
        <p:spPr bwMode="auto">
          <a:xfrm>
            <a:off x="8737600" y="338742"/>
            <a:ext cx="228600" cy="110520"/>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pic>
        <p:nvPicPr>
          <p:cNvPr id="13" name="Picture 12" descr="MTN LOGO_Fin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6096000"/>
            <a:ext cx="1169988"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6524937"/>
      </p:ext>
    </p:extLst>
  </p:cSld>
  <p:clrMap bg1="lt1" tx1="dk1" bg2="lt2" tx2="dk2" accent1="accent1" accent2="accent2" accent3="accent3" accent4="accent4" accent5="accent5" accent6="accent6" hlink="hlink" folHlink="folHlink"/>
  <p:sldLayoutIdLst>
    <p:sldLayoutId id="2147483715" r:id="rId1"/>
    <p:sldLayoutId id="2147483716" r:id="rId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itchFamily="34" charset="0"/>
        </a:defRPr>
      </a:lvl2pPr>
      <a:lvl3pPr algn="l" rtl="0" eaLnBrk="0" fontAlgn="base" hangingPunct="0">
        <a:spcBef>
          <a:spcPct val="0"/>
        </a:spcBef>
        <a:spcAft>
          <a:spcPct val="0"/>
        </a:spcAft>
        <a:defRPr sz="4400">
          <a:solidFill>
            <a:schemeClr val="tx2"/>
          </a:solidFill>
          <a:latin typeface="Arial" pitchFamily="34" charset="0"/>
        </a:defRPr>
      </a:lvl3pPr>
      <a:lvl4pPr algn="l" rtl="0" eaLnBrk="0" fontAlgn="base" hangingPunct="0">
        <a:spcBef>
          <a:spcPct val="0"/>
        </a:spcBef>
        <a:spcAft>
          <a:spcPct val="0"/>
        </a:spcAft>
        <a:defRPr sz="4400">
          <a:solidFill>
            <a:schemeClr val="tx2"/>
          </a:solidFill>
          <a:latin typeface="Arial" pitchFamily="34" charset="0"/>
        </a:defRPr>
      </a:lvl4pPr>
      <a:lvl5pPr algn="l" rtl="0" eaLnBrk="0" fontAlgn="base" hangingPunct="0">
        <a:spcBef>
          <a:spcPct val="0"/>
        </a:spcBef>
        <a:spcAft>
          <a:spcPct val="0"/>
        </a:spcAft>
        <a:defRPr sz="4400">
          <a:solidFill>
            <a:schemeClr val="tx2"/>
          </a:solidFill>
          <a:latin typeface="Arial" pitchFamily="34" charset="0"/>
        </a:defRPr>
      </a:lvl5pPr>
      <a:lvl6pPr marL="457200" algn="l" rtl="0" fontAlgn="base">
        <a:spcBef>
          <a:spcPct val="0"/>
        </a:spcBef>
        <a:spcAft>
          <a:spcPct val="0"/>
        </a:spcAft>
        <a:defRPr sz="4400">
          <a:solidFill>
            <a:schemeClr val="tx2"/>
          </a:solidFill>
          <a:latin typeface="Arial" pitchFamily="34" charset="0"/>
        </a:defRPr>
      </a:lvl6pPr>
      <a:lvl7pPr marL="914400" algn="l" rtl="0" fontAlgn="base">
        <a:spcBef>
          <a:spcPct val="0"/>
        </a:spcBef>
        <a:spcAft>
          <a:spcPct val="0"/>
        </a:spcAft>
        <a:defRPr sz="4400">
          <a:solidFill>
            <a:schemeClr val="tx2"/>
          </a:solidFill>
          <a:latin typeface="Arial" pitchFamily="34" charset="0"/>
        </a:defRPr>
      </a:lvl7pPr>
      <a:lvl8pPr marL="1371600" algn="l" rtl="0" fontAlgn="base">
        <a:spcBef>
          <a:spcPct val="0"/>
        </a:spcBef>
        <a:spcAft>
          <a:spcPct val="0"/>
        </a:spcAft>
        <a:defRPr sz="4400">
          <a:solidFill>
            <a:schemeClr val="tx2"/>
          </a:solidFill>
          <a:latin typeface="Arial" pitchFamily="34" charset="0"/>
        </a:defRPr>
      </a:lvl8pPr>
      <a:lvl9pPr marL="1828800" algn="l" rtl="0" fontAlgn="base">
        <a:spcBef>
          <a:spcPct val="0"/>
        </a:spcBef>
        <a:spcAft>
          <a:spcPct val="0"/>
        </a:spcAft>
        <a:defRPr sz="4400">
          <a:solidFill>
            <a:schemeClr val="tx2"/>
          </a:solidFill>
          <a:latin typeface="Arial" pitchFamily="34"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5/15/2015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955920526"/>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10.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1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1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4.xml"/><Relationship Id="rId1" Type="http://schemas.openxmlformats.org/officeDocument/2006/relationships/tags" Target="../tags/tag15.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tags" Target="../tags/tag16.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tags" Target="../tags/tag1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tags" Target="../tags/tag1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tags" Target="../tags/tag19.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4.xml"/><Relationship Id="rId1" Type="http://schemas.openxmlformats.org/officeDocument/2006/relationships/tags" Target="../tags/tag22.xml"/><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4.xml"/><Relationship Id="rId1" Type="http://schemas.openxmlformats.org/officeDocument/2006/relationships/tags" Target="../tags/tag23.xml"/><Relationship Id="rId4" Type="http://schemas.openxmlformats.org/officeDocument/2006/relationships/image" Target="../media/image11.png"/></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4.xml"/><Relationship Id="rId1" Type="http://schemas.openxmlformats.org/officeDocument/2006/relationships/tags" Target="../tags/tag2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4.xml"/><Relationship Id="rId1" Type="http://schemas.openxmlformats.org/officeDocument/2006/relationships/tags" Target="../tags/tag2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4.xml"/><Relationship Id="rId1" Type="http://schemas.openxmlformats.org/officeDocument/2006/relationships/tags" Target="../tags/tag2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8.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2209800"/>
            <a:ext cx="8229600" cy="1143000"/>
          </a:xfrm>
        </p:spPr>
        <p:txBody>
          <a:bodyPr>
            <a:normAutofit fontScale="90000"/>
          </a:bodyPr>
          <a:lstStyle/>
          <a:p>
            <a:r>
              <a:rPr lang="en-US" altLang="en-US" dirty="0" smtClean="0"/>
              <a:t>MTN-027 Clinical Management CRFs</a:t>
            </a:r>
          </a:p>
        </p:txBody>
      </p:sp>
      <p:pic>
        <p:nvPicPr>
          <p:cNvPr id="3075" name="Picture 4" descr="MTN LOGO_Fin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5645150"/>
            <a:ext cx="1984375" cy="117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1157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23298" y="152400"/>
            <a:ext cx="8610600" cy="762000"/>
          </a:xfrm>
        </p:spPr>
        <p:txBody>
          <a:bodyPr/>
          <a:lstStyle/>
          <a:p>
            <a:r>
              <a:rPr lang="en-US" sz="3600" dirty="0" smtClean="0"/>
              <a:t>Clinical Product Hold/Discontinuation Log</a:t>
            </a:r>
          </a:p>
        </p:txBody>
      </p:sp>
      <p:sp>
        <p:nvSpPr>
          <p:cNvPr id="2" name="Rectangle 1"/>
          <p:cNvSpPr/>
          <p:nvPr/>
        </p:nvSpPr>
        <p:spPr>
          <a:xfrm>
            <a:off x="221646" y="1905000"/>
            <a:ext cx="8514798" cy="707886"/>
          </a:xfrm>
          <a:prstGeom prst="rect">
            <a:avLst/>
          </a:prstGeom>
        </p:spPr>
        <p:txBody>
          <a:bodyPr wrap="square">
            <a:spAutoFit/>
          </a:bodyPr>
          <a:lstStyle/>
          <a:p>
            <a:pPr marL="285750" indent="-285750">
              <a:buFont typeface="Arial" panose="020B0604020202020204" pitchFamily="34" charset="0"/>
              <a:buChar char="•"/>
            </a:pPr>
            <a:r>
              <a:rPr lang="en-US" sz="2000" dirty="0" smtClean="0">
                <a:latin typeface="Arial" panose="020B0604020202020204" pitchFamily="34" charset="0"/>
                <a:cs typeface="Arial" panose="020B0604020202020204" pitchFamily="34" charset="0"/>
              </a:rPr>
              <a:t>If item 4 unknown at time of hold, leave blank and fax form to DF/Net</a:t>
            </a:r>
          </a:p>
          <a:p>
            <a:pPr marL="285750" indent="-285750">
              <a:buFont typeface="Arial" panose="020B0604020202020204" pitchFamily="34" charset="0"/>
              <a:buChar char="•"/>
            </a:pPr>
            <a:r>
              <a:rPr lang="en-US" sz="2000" dirty="0" smtClean="0">
                <a:latin typeface="Arial" panose="020B0604020202020204" pitchFamily="34" charset="0"/>
                <a:cs typeface="Arial" panose="020B0604020202020204" pitchFamily="34" charset="0"/>
              </a:rPr>
              <a:t>Once item 4 known, update and refax form</a:t>
            </a: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646" y="2895600"/>
            <a:ext cx="5605549"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172200" y="3036838"/>
            <a:ext cx="2895600" cy="2308324"/>
          </a:xfrm>
          <a:prstGeom prst="rect">
            <a:avLst/>
          </a:prstGeom>
          <a:noFill/>
          <a:ln>
            <a:solidFill>
              <a:schemeClr val="tx1"/>
            </a:solidFill>
          </a:ln>
        </p:spPr>
        <p:txBody>
          <a:bodyPr wrap="square" rtlCol="0">
            <a:spAutoFit/>
          </a:bodyPr>
          <a:lstStyle/>
          <a:p>
            <a:r>
              <a:rPr lang="en-US" dirty="0"/>
              <a:t>If </a:t>
            </a:r>
            <a:r>
              <a:rPr lang="en-US" b="1" dirty="0"/>
              <a:t>“no—hold for another reason” </a:t>
            </a:r>
            <a:r>
              <a:rPr lang="en-US" dirty="0"/>
              <a:t>is marked, record the date that the participant would have been</a:t>
            </a:r>
          </a:p>
          <a:p>
            <a:r>
              <a:rPr lang="en-US" dirty="0"/>
              <a:t>instructed to resume study product use based on resolution of the reason indicated in item 2</a:t>
            </a:r>
            <a:r>
              <a:rPr lang="en-US" dirty="0" smtClean="0"/>
              <a:t>.</a:t>
            </a:r>
            <a:endParaRPr lang="en-US" dirty="0"/>
          </a:p>
        </p:txBody>
      </p:sp>
      <p:cxnSp>
        <p:nvCxnSpPr>
          <p:cNvPr id="5" name="Straight Arrow Connector 4"/>
          <p:cNvCxnSpPr/>
          <p:nvPr/>
        </p:nvCxnSpPr>
        <p:spPr>
          <a:xfrm flipH="1">
            <a:off x="4922486" y="3765004"/>
            <a:ext cx="1219200" cy="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0814286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23298" y="152400"/>
            <a:ext cx="8610600" cy="762000"/>
          </a:xfrm>
        </p:spPr>
        <p:txBody>
          <a:bodyPr/>
          <a:lstStyle/>
          <a:p>
            <a:r>
              <a:rPr lang="en-US" sz="3600" dirty="0" smtClean="0"/>
              <a:t>Clinical Product Hold/Discontinuation Log</a:t>
            </a: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402" y="2819400"/>
            <a:ext cx="5605549"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031550" y="1905000"/>
            <a:ext cx="2883850" cy="4801314"/>
          </a:xfrm>
          <a:prstGeom prst="rect">
            <a:avLst/>
          </a:prstGeom>
          <a:noFill/>
          <a:ln>
            <a:solidFill>
              <a:schemeClr val="tx1"/>
            </a:solidFill>
          </a:ln>
        </p:spPr>
        <p:txBody>
          <a:bodyPr wrap="square" rtlCol="0">
            <a:spAutoFit/>
          </a:bodyPr>
          <a:lstStyle/>
          <a:p>
            <a:r>
              <a:rPr lang="en-US" dirty="0"/>
              <a:t>If </a:t>
            </a:r>
            <a:r>
              <a:rPr lang="en-US" b="1" dirty="0"/>
              <a:t>“no-hold continuing at the Day 28 visit” </a:t>
            </a:r>
            <a:r>
              <a:rPr lang="en-US" dirty="0"/>
              <a:t>is marked, record the date the Day 28 visit was</a:t>
            </a:r>
          </a:p>
          <a:p>
            <a:r>
              <a:rPr lang="en-US" dirty="0"/>
              <a:t>completed. If the Day 28 visit was missed, record the target </a:t>
            </a:r>
            <a:r>
              <a:rPr lang="en-US" dirty="0" smtClean="0"/>
              <a:t>date. </a:t>
            </a:r>
            <a:r>
              <a:rPr lang="en-US" dirty="0"/>
              <a:t>If the reason</a:t>
            </a:r>
          </a:p>
          <a:p>
            <a:r>
              <a:rPr lang="en-US" dirty="0"/>
              <a:t>for the hold later meets criteria for permanent discontinuation between the Day 28 visit and the</a:t>
            </a:r>
          </a:p>
          <a:p>
            <a:r>
              <a:rPr lang="en-US" dirty="0"/>
              <a:t>date of termination, update the response to “no-permanently discontinued” and record the date the</a:t>
            </a:r>
          </a:p>
          <a:p>
            <a:r>
              <a:rPr lang="en-US" dirty="0"/>
              <a:t>reason first met criteria for permanent discontinuation</a:t>
            </a:r>
            <a:endParaRPr lang="en-US" i="1" dirty="0"/>
          </a:p>
        </p:txBody>
      </p:sp>
      <p:cxnSp>
        <p:nvCxnSpPr>
          <p:cNvPr id="5" name="Straight Arrow Connector 4"/>
          <p:cNvCxnSpPr/>
          <p:nvPr/>
        </p:nvCxnSpPr>
        <p:spPr>
          <a:xfrm flipH="1">
            <a:off x="4812350" y="4648200"/>
            <a:ext cx="1219200" cy="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11438369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23298" y="152400"/>
            <a:ext cx="8610600" cy="762000"/>
          </a:xfrm>
        </p:spPr>
        <p:txBody>
          <a:bodyPr/>
          <a:lstStyle/>
          <a:p>
            <a:r>
              <a:rPr lang="en-US" sz="3600" dirty="0" smtClean="0"/>
              <a:t>Clinical Product Hold/Discontinuation Log</a:t>
            </a: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647" y="2784376"/>
            <a:ext cx="5605549"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172200" y="2720876"/>
            <a:ext cx="2895600" cy="3139321"/>
          </a:xfrm>
          <a:prstGeom prst="rect">
            <a:avLst/>
          </a:prstGeom>
          <a:noFill/>
          <a:ln>
            <a:solidFill>
              <a:schemeClr val="tx1"/>
            </a:solidFill>
          </a:ln>
        </p:spPr>
        <p:txBody>
          <a:bodyPr wrap="square" rtlCol="0">
            <a:spAutoFit/>
          </a:bodyPr>
          <a:lstStyle/>
          <a:p>
            <a:r>
              <a:rPr lang="en-US" dirty="0"/>
              <a:t>If </a:t>
            </a:r>
            <a:r>
              <a:rPr lang="en-US" b="1" dirty="0"/>
              <a:t>“no—permanently discontinued” </a:t>
            </a:r>
            <a:r>
              <a:rPr lang="en-US" dirty="0"/>
              <a:t>is marked, record the date the reason in item 2 met criteria</a:t>
            </a:r>
          </a:p>
          <a:p>
            <a:r>
              <a:rPr lang="en-US" dirty="0"/>
              <a:t>for permanent discontinuation.</a:t>
            </a:r>
          </a:p>
          <a:p>
            <a:r>
              <a:rPr lang="en-US" b="1" dirty="0"/>
              <a:t>Note: </a:t>
            </a:r>
            <a:r>
              <a:rPr lang="en-US" i="1" dirty="0"/>
              <a:t>This date could fall anytime between enrollment through and including the date of</a:t>
            </a:r>
          </a:p>
          <a:p>
            <a:r>
              <a:rPr lang="en-US" i="1" dirty="0"/>
              <a:t>termination.</a:t>
            </a:r>
          </a:p>
        </p:txBody>
      </p:sp>
      <p:cxnSp>
        <p:nvCxnSpPr>
          <p:cNvPr id="5" name="Straight Arrow Connector 4"/>
          <p:cNvCxnSpPr/>
          <p:nvPr/>
        </p:nvCxnSpPr>
        <p:spPr>
          <a:xfrm flipH="1">
            <a:off x="4953000" y="5029200"/>
            <a:ext cx="1219200" cy="0"/>
          </a:xfrm>
          <a:prstGeom prst="straightConnector1">
            <a:avLst/>
          </a:prstGeom>
          <a:ln w="317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0348228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28600"/>
            <a:ext cx="8763000" cy="762000"/>
          </a:xfrm>
        </p:spPr>
        <p:txBody>
          <a:bodyPr>
            <a:normAutofit/>
          </a:bodyPr>
          <a:lstStyle/>
          <a:p>
            <a:r>
              <a:rPr lang="en-US" dirty="0" smtClean="0"/>
              <a:t>AE CRF Reporting</a:t>
            </a:r>
            <a:endParaRPr lang="en-US" dirty="0"/>
          </a:p>
        </p:txBody>
      </p:sp>
      <p:sp>
        <p:nvSpPr>
          <p:cNvPr id="6" name="Content Placeholder 5"/>
          <p:cNvSpPr>
            <a:spLocks noGrp="1"/>
          </p:cNvSpPr>
          <p:nvPr>
            <p:ph idx="1"/>
          </p:nvPr>
        </p:nvSpPr>
        <p:spPr>
          <a:xfrm>
            <a:off x="381000" y="1219200"/>
            <a:ext cx="8458200" cy="4038600"/>
          </a:xfrm>
        </p:spPr>
        <p:txBody>
          <a:bodyPr>
            <a:normAutofit fontScale="92500" lnSpcReduction="10000"/>
          </a:bodyPr>
          <a:lstStyle/>
          <a:p>
            <a:pPr marL="0" indent="0">
              <a:buNone/>
            </a:pPr>
            <a:endParaRPr lang="en-US" b="1" i="1" dirty="0" smtClean="0">
              <a:latin typeface="Arial" pitchFamily="34" charset="0"/>
              <a:cs typeface="Arial" pitchFamily="34" charset="0"/>
            </a:endParaRPr>
          </a:p>
          <a:p>
            <a:pPr marL="0" indent="0">
              <a:buNone/>
            </a:pPr>
            <a:endParaRPr lang="en-US" b="1" i="1" dirty="0">
              <a:latin typeface="Arial" pitchFamily="34" charset="0"/>
              <a:cs typeface="Arial" pitchFamily="34" charset="0"/>
            </a:endParaRPr>
          </a:p>
          <a:p>
            <a:pPr marL="0" indent="0">
              <a:buNone/>
            </a:pPr>
            <a:endParaRPr lang="en-US" b="1" i="1" dirty="0" smtClean="0">
              <a:latin typeface="Arial" pitchFamily="34" charset="0"/>
              <a:cs typeface="Arial" pitchFamily="34" charset="0"/>
            </a:endParaRPr>
          </a:p>
          <a:p>
            <a:pPr marL="0" indent="0" algn="ctr">
              <a:buNone/>
            </a:pPr>
            <a:r>
              <a:rPr lang="en-US" b="1" i="1" dirty="0" smtClean="0">
                <a:solidFill>
                  <a:srgbClr val="7030A0"/>
                </a:solidFill>
                <a:latin typeface="Arial" pitchFamily="34" charset="0"/>
                <a:cs typeface="Arial" pitchFamily="34" charset="0"/>
              </a:rPr>
              <a:t>All AEs in MTN-027 are reportable on an AE Log CRF.</a:t>
            </a:r>
          </a:p>
          <a:p>
            <a:pPr marL="0" indent="0" algn="ctr">
              <a:buNone/>
            </a:pPr>
            <a:endParaRPr lang="en-US" b="1" i="1" dirty="0">
              <a:solidFill>
                <a:srgbClr val="7030A0"/>
              </a:solidFill>
              <a:latin typeface="Arial" pitchFamily="34" charset="0"/>
              <a:cs typeface="Arial" pitchFamily="34" charset="0"/>
            </a:endParaRPr>
          </a:p>
          <a:p>
            <a:pPr marL="0" indent="0" algn="ctr">
              <a:buNone/>
            </a:pPr>
            <a:r>
              <a:rPr lang="en-US" b="1" i="1" dirty="0" smtClean="0">
                <a:solidFill>
                  <a:srgbClr val="7030A0"/>
                </a:solidFill>
                <a:latin typeface="Arial" pitchFamily="34" charset="0"/>
                <a:cs typeface="Arial" pitchFamily="34" charset="0"/>
              </a:rPr>
              <a:t>AE reporting period = randomization through termination date</a:t>
            </a:r>
            <a:endParaRPr lang="en-US" b="1" i="1" dirty="0">
              <a:solidFill>
                <a:srgbClr val="7030A0"/>
              </a:solidFill>
              <a:latin typeface="Arial" pitchFamily="34" charset="0"/>
              <a:cs typeface="Arial" pitchFamily="34" charset="0"/>
            </a:endParaRPr>
          </a:p>
        </p:txBody>
      </p:sp>
    </p:spTree>
    <p:extLst>
      <p:ext uri="{BB962C8B-B14F-4D97-AF65-F5344CB8AC3E}">
        <p14:creationId xmlns:p14="http://schemas.microsoft.com/office/powerpoint/2010/main" val="345757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Page Number</a:t>
            </a:r>
            <a:endParaRPr lang="en-US" dirty="0"/>
          </a:p>
        </p:txBody>
      </p:sp>
      <p:sp>
        <p:nvSpPr>
          <p:cNvPr id="3" name="Content Placeholder 2"/>
          <p:cNvSpPr>
            <a:spLocks noGrp="1"/>
          </p:cNvSpPr>
          <p:nvPr>
            <p:ph idx="1"/>
          </p:nvPr>
        </p:nvSpPr>
        <p:spPr>
          <a:xfrm>
            <a:off x="457200" y="1905000"/>
            <a:ext cx="8382000" cy="4953000"/>
          </a:xfrm>
        </p:spPr>
        <p:txBody>
          <a:bodyPr>
            <a:normAutofit fontScale="92500" lnSpcReduction="10000"/>
          </a:bodyPr>
          <a:lstStyle/>
          <a:p>
            <a:r>
              <a:rPr lang="en-US" dirty="0">
                <a:latin typeface="Arial" pitchFamily="34" charset="0"/>
                <a:cs typeface="Arial" pitchFamily="34" charset="0"/>
              </a:rPr>
              <a:t>For each participant, assign page numbers starting with </a:t>
            </a:r>
            <a:r>
              <a:rPr lang="en-US" dirty="0" smtClean="0">
                <a:latin typeface="Arial" pitchFamily="34" charset="0"/>
                <a:cs typeface="Arial" pitchFamily="34" charset="0"/>
              </a:rPr>
              <a:t>“01</a:t>
            </a:r>
            <a:r>
              <a:rPr lang="en-US" dirty="0">
                <a:latin typeface="Arial" pitchFamily="34" charset="0"/>
                <a:cs typeface="Arial" pitchFamily="34" charset="0"/>
              </a:rPr>
              <a:t>” for the first </a:t>
            </a:r>
            <a:r>
              <a:rPr lang="en-US" dirty="0" smtClean="0">
                <a:latin typeface="Arial" pitchFamily="34" charset="0"/>
                <a:cs typeface="Arial" pitchFamily="34" charset="0"/>
              </a:rPr>
              <a:t>AE completed for the ppt </a:t>
            </a:r>
          </a:p>
          <a:p>
            <a:r>
              <a:rPr lang="en-US" dirty="0" smtClean="0">
                <a:latin typeface="Arial" pitchFamily="34" charset="0"/>
                <a:cs typeface="Arial" pitchFamily="34" charset="0"/>
              </a:rPr>
              <a:t>Continue </a:t>
            </a:r>
            <a:r>
              <a:rPr lang="en-US" dirty="0">
                <a:latin typeface="Arial" pitchFamily="34" charset="0"/>
                <a:cs typeface="Arial" pitchFamily="34" charset="0"/>
              </a:rPr>
              <a:t>assigning page numbers in sequential ascending order </a:t>
            </a:r>
            <a:r>
              <a:rPr lang="en-US" dirty="0" smtClean="0">
                <a:latin typeface="Arial" pitchFamily="34" charset="0"/>
                <a:cs typeface="Arial" pitchFamily="34" charset="0"/>
              </a:rPr>
              <a:t>(02</a:t>
            </a:r>
            <a:r>
              <a:rPr lang="en-US" dirty="0">
                <a:latin typeface="Arial" pitchFamily="34" charset="0"/>
                <a:cs typeface="Arial" pitchFamily="34" charset="0"/>
              </a:rPr>
              <a:t>, </a:t>
            </a:r>
            <a:r>
              <a:rPr lang="en-US" dirty="0" smtClean="0">
                <a:latin typeface="Arial" pitchFamily="34" charset="0"/>
                <a:cs typeface="Arial" pitchFamily="34" charset="0"/>
              </a:rPr>
              <a:t>03</a:t>
            </a:r>
            <a:r>
              <a:rPr lang="en-US" dirty="0">
                <a:latin typeface="Arial" pitchFamily="34" charset="0"/>
                <a:cs typeface="Arial" pitchFamily="34" charset="0"/>
              </a:rPr>
              <a:t>, </a:t>
            </a:r>
            <a:r>
              <a:rPr lang="en-US" dirty="0" smtClean="0">
                <a:latin typeface="Arial" pitchFamily="34" charset="0"/>
                <a:cs typeface="Arial" pitchFamily="34" charset="0"/>
              </a:rPr>
              <a:t>04</a:t>
            </a:r>
            <a:r>
              <a:rPr lang="en-US" dirty="0">
                <a:latin typeface="Arial" pitchFamily="34" charset="0"/>
                <a:cs typeface="Arial" pitchFamily="34" charset="0"/>
              </a:rPr>
              <a:t>, etc) </a:t>
            </a:r>
            <a:r>
              <a:rPr lang="en-US" dirty="0" smtClean="0">
                <a:latin typeface="Arial" pitchFamily="34" charset="0"/>
                <a:cs typeface="Arial" pitchFamily="34" charset="0"/>
              </a:rPr>
              <a:t>until ppt is terminated </a:t>
            </a:r>
          </a:p>
          <a:p>
            <a:pPr lvl="1"/>
            <a:r>
              <a:rPr lang="en-US" b="1" u="sng" dirty="0">
                <a:latin typeface="Arial" pitchFamily="34" charset="0"/>
                <a:cs typeface="Arial" pitchFamily="34" charset="0"/>
              </a:rPr>
              <a:t>Do not</a:t>
            </a:r>
            <a:r>
              <a:rPr lang="en-US" dirty="0">
                <a:latin typeface="Arial" pitchFamily="34" charset="0"/>
                <a:cs typeface="Arial" pitchFamily="34" charset="0"/>
              </a:rPr>
              <a:t> start page numbers over at each </a:t>
            </a:r>
            <a:r>
              <a:rPr lang="en-US" dirty="0" smtClean="0">
                <a:latin typeface="Arial" pitchFamily="34" charset="0"/>
                <a:cs typeface="Arial" pitchFamily="34" charset="0"/>
              </a:rPr>
              <a:t>visit</a:t>
            </a:r>
          </a:p>
          <a:p>
            <a:r>
              <a:rPr lang="en-US" dirty="0" smtClean="0">
                <a:latin typeface="Arial" pitchFamily="34" charset="0"/>
                <a:cs typeface="Arial" pitchFamily="34" charset="0"/>
              </a:rPr>
              <a:t>Do not re-assign page numbers</a:t>
            </a:r>
          </a:p>
          <a:p>
            <a:r>
              <a:rPr lang="en-US" dirty="0" smtClean="0">
                <a:latin typeface="Arial" pitchFamily="34" charset="0"/>
                <a:cs typeface="Arial" pitchFamily="34" charset="0"/>
              </a:rPr>
              <a:t>Do not assign an AE page number more than once per ppt </a:t>
            </a:r>
            <a:endParaRPr lang="en-US" dirty="0">
              <a:latin typeface="Arial" pitchFamily="34" charset="0"/>
              <a:cs typeface="Arial" pitchFamily="34" charset="0"/>
            </a:endParaRPr>
          </a:p>
        </p:txBody>
      </p:sp>
    </p:spTree>
    <p:extLst>
      <p:ext uri="{BB962C8B-B14F-4D97-AF65-F5344CB8AC3E}">
        <p14:creationId xmlns:p14="http://schemas.microsoft.com/office/powerpoint/2010/main" val="357016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 Date AE Reported to Site</a:t>
            </a:r>
            <a:endParaRPr lang="en-US" dirty="0"/>
          </a:p>
        </p:txBody>
      </p:sp>
      <p:sp>
        <p:nvSpPr>
          <p:cNvPr id="3" name="Content Placeholder 2"/>
          <p:cNvSpPr>
            <a:spLocks noGrp="1"/>
          </p:cNvSpPr>
          <p:nvPr>
            <p:ph idx="1"/>
          </p:nvPr>
        </p:nvSpPr>
        <p:spPr>
          <a:xfrm>
            <a:off x="381000" y="2209800"/>
            <a:ext cx="8458200" cy="4754563"/>
          </a:xfrm>
        </p:spPr>
        <p:txBody>
          <a:bodyPr>
            <a:normAutofit/>
          </a:bodyPr>
          <a:lstStyle/>
          <a:p>
            <a:r>
              <a:rPr lang="en-US" sz="3000" dirty="0" smtClean="0">
                <a:latin typeface="Arial" pitchFamily="34" charset="0"/>
                <a:cs typeface="Arial" pitchFamily="34" charset="0"/>
              </a:rPr>
              <a:t>Is the </a:t>
            </a:r>
            <a:r>
              <a:rPr lang="en-US" sz="3000" dirty="0">
                <a:latin typeface="Arial" pitchFamily="34" charset="0"/>
                <a:cs typeface="Arial" pitchFamily="34" charset="0"/>
              </a:rPr>
              <a:t>date clinic staff became aware of the </a:t>
            </a:r>
            <a:r>
              <a:rPr lang="en-US" sz="3000" dirty="0" smtClean="0">
                <a:latin typeface="Arial" pitchFamily="34" charset="0"/>
                <a:cs typeface="Arial" pitchFamily="34" charset="0"/>
              </a:rPr>
              <a:t>AE</a:t>
            </a:r>
          </a:p>
          <a:p>
            <a:r>
              <a:rPr lang="en-US" sz="3000" dirty="0" smtClean="0">
                <a:latin typeface="Arial" pitchFamily="34" charset="0"/>
                <a:cs typeface="Arial" pitchFamily="34" charset="0"/>
              </a:rPr>
              <a:t>This </a:t>
            </a:r>
            <a:r>
              <a:rPr lang="en-US" sz="3000" dirty="0">
                <a:latin typeface="Arial" pitchFamily="34" charset="0"/>
                <a:cs typeface="Arial" pitchFamily="34" charset="0"/>
              </a:rPr>
              <a:t>could </a:t>
            </a:r>
            <a:r>
              <a:rPr lang="en-US" sz="3000" dirty="0" smtClean="0">
                <a:latin typeface="Arial" pitchFamily="34" charset="0"/>
                <a:cs typeface="Arial" pitchFamily="34" charset="0"/>
              </a:rPr>
              <a:t>be:</a:t>
            </a:r>
          </a:p>
          <a:p>
            <a:pPr lvl="1"/>
            <a:r>
              <a:rPr lang="en-US" sz="2200" dirty="0" smtClean="0">
                <a:latin typeface="Arial" pitchFamily="34" charset="0"/>
                <a:cs typeface="Arial" pitchFamily="34" charset="0"/>
              </a:rPr>
              <a:t>Date </a:t>
            </a:r>
            <a:r>
              <a:rPr lang="en-US" sz="2200" dirty="0">
                <a:latin typeface="Arial" pitchFamily="34" charset="0"/>
                <a:cs typeface="Arial" pitchFamily="34" charset="0"/>
              </a:rPr>
              <a:t>of a clinic </a:t>
            </a:r>
            <a:r>
              <a:rPr lang="en-US" sz="2200" dirty="0" smtClean="0">
                <a:latin typeface="Arial" pitchFamily="34" charset="0"/>
                <a:cs typeface="Arial" pitchFamily="34" charset="0"/>
              </a:rPr>
              <a:t>visit/assessment </a:t>
            </a:r>
            <a:endParaRPr lang="en-US" sz="2200" dirty="0">
              <a:latin typeface="Arial" pitchFamily="34" charset="0"/>
              <a:cs typeface="Arial" pitchFamily="34" charset="0"/>
            </a:endParaRPr>
          </a:p>
          <a:p>
            <a:pPr lvl="1"/>
            <a:r>
              <a:rPr lang="en-US" sz="2200" dirty="0">
                <a:latin typeface="Arial" pitchFamily="34" charset="0"/>
                <a:cs typeface="Arial" pitchFamily="34" charset="0"/>
              </a:rPr>
              <a:t>Date of a phone call in which a new </a:t>
            </a:r>
            <a:r>
              <a:rPr lang="en-US" sz="2200" dirty="0" smtClean="0">
                <a:latin typeface="Arial" pitchFamily="34" charset="0"/>
                <a:cs typeface="Arial" pitchFamily="34" charset="0"/>
              </a:rPr>
              <a:t>AE is </a:t>
            </a:r>
            <a:r>
              <a:rPr lang="en-US" sz="2200" dirty="0">
                <a:latin typeface="Arial" pitchFamily="34" charset="0"/>
                <a:cs typeface="Arial" pitchFamily="34" charset="0"/>
              </a:rPr>
              <a:t>reported</a:t>
            </a:r>
          </a:p>
          <a:p>
            <a:pPr lvl="1"/>
            <a:r>
              <a:rPr lang="en-US" sz="2200" dirty="0">
                <a:latin typeface="Arial" pitchFamily="34" charset="0"/>
                <a:cs typeface="Arial" pitchFamily="34" charset="0"/>
              </a:rPr>
              <a:t>Date clinic staff </a:t>
            </a:r>
            <a:r>
              <a:rPr lang="en-US" sz="2200" dirty="0" smtClean="0">
                <a:latin typeface="Arial" pitchFamily="34" charset="0"/>
                <a:cs typeface="Arial" pitchFamily="34" charset="0"/>
              </a:rPr>
              <a:t>become aware of</a:t>
            </a:r>
            <a:r>
              <a:rPr lang="en-US" sz="2200" i="1" dirty="0" smtClean="0">
                <a:latin typeface="Arial" pitchFamily="34" charset="0"/>
                <a:cs typeface="Arial" pitchFamily="34" charset="0"/>
              </a:rPr>
              <a:t> </a:t>
            </a:r>
            <a:r>
              <a:rPr lang="en-US" sz="2200" dirty="0">
                <a:latin typeface="Arial" pitchFamily="34" charset="0"/>
                <a:cs typeface="Arial" pitchFamily="34" charset="0"/>
              </a:rPr>
              <a:t>an abnormal lab </a:t>
            </a:r>
            <a:r>
              <a:rPr lang="en-US" sz="2200" dirty="0" smtClean="0">
                <a:latin typeface="Arial" pitchFamily="34" charset="0"/>
                <a:cs typeface="Arial" pitchFamily="34" charset="0"/>
              </a:rPr>
              <a:t>result    </a:t>
            </a:r>
          </a:p>
          <a:p>
            <a:pPr lvl="1"/>
            <a:r>
              <a:rPr lang="en-US" sz="2600" dirty="0" smtClean="0">
                <a:latin typeface="Arial" pitchFamily="34" charset="0"/>
                <a:cs typeface="Arial" pitchFamily="34" charset="0"/>
              </a:rPr>
              <a:t>Cannot </a:t>
            </a:r>
            <a:r>
              <a:rPr lang="en-US" sz="2600" dirty="0">
                <a:latin typeface="Arial" pitchFamily="34" charset="0"/>
                <a:cs typeface="Arial" pitchFamily="34" charset="0"/>
              </a:rPr>
              <a:t>be before the AE onset date (item 2)</a:t>
            </a:r>
          </a:p>
          <a:p>
            <a:r>
              <a:rPr lang="en-US" sz="3000" dirty="0" smtClean="0">
                <a:latin typeface="Arial" pitchFamily="34" charset="0"/>
                <a:cs typeface="Arial" pitchFamily="34" charset="0"/>
              </a:rPr>
              <a:t>Complete </a:t>
            </a:r>
            <a:r>
              <a:rPr lang="en-US" sz="3000" dirty="0">
                <a:latin typeface="Arial" pitchFamily="34" charset="0"/>
                <a:cs typeface="Arial" pitchFamily="34" charset="0"/>
              </a:rPr>
              <a:t>date (day, month, and year) is required</a:t>
            </a:r>
          </a:p>
          <a:p>
            <a:endParaRPr lang="en-US" dirty="0"/>
          </a:p>
          <a:p>
            <a:endParaRPr lang="en-US" dirty="0"/>
          </a:p>
        </p:txBody>
      </p:sp>
    </p:spTree>
    <p:extLst>
      <p:ext uri="{BB962C8B-B14F-4D97-AF65-F5344CB8AC3E}">
        <p14:creationId xmlns:p14="http://schemas.microsoft.com/office/powerpoint/2010/main" val="205210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  Onset Date</a:t>
            </a:r>
            <a:endParaRPr lang="en-US" dirty="0"/>
          </a:p>
        </p:txBody>
      </p:sp>
      <p:sp>
        <p:nvSpPr>
          <p:cNvPr id="3" name="Content Placeholder 2"/>
          <p:cNvSpPr>
            <a:spLocks noGrp="1"/>
          </p:cNvSpPr>
          <p:nvPr>
            <p:ph idx="1"/>
          </p:nvPr>
        </p:nvSpPr>
        <p:spPr>
          <a:xfrm>
            <a:off x="457200" y="1828800"/>
            <a:ext cx="8458200" cy="4754563"/>
          </a:xfrm>
        </p:spPr>
        <p:txBody>
          <a:bodyPr>
            <a:normAutofit/>
          </a:bodyPr>
          <a:lstStyle/>
          <a:p>
            <a:r>
              <a:rPr lang="en-US" dirty="0" smtClean="0">
                <a:latin typeface="Arial" pitchFamily="34" charset="0"/>
                <a:cs typeface="Arial" pitchFamily="34" charset="0"/>
              </a:rPr>
              <a:t>Date AE began at given severity/frequency</a:t>
            </a:r>
          </a:p>
          <a:p>
            <a:r>
              <a:rPr lang="en-US" dirty="0" smtClean="0">
                <a:latin typeface="Arial" pitchFamily="34" charset="0"/>
                <a:cs typeface="Arial" pitchFamily="34" charset="0"/>
              </a:rPr>
              <a:t>This </a:t>
            </a:r>
            <a:r>
              <a:rPr lang="en-US" dirty="0">
                <a:latin typeface="Arial" pitchFamily="34" charset="0"/>
                <a:cs typeface="Arial" pitchFamily="34" charset="0"/>
              </a:rPr>
              <a:t>could </a:t>
            </a:r>
            <a:r>
              <a:rPr lang="en-US" dirty="0" smtClean="0">
                <a:latin typeface="Arial" pitchFamily="34" charset="0"/>
                <a:cs typeface="Arial" pitchFamily="34" charset="0"/>
              </a:rPr>
              <a:t>be:</a:t>
            </a:r>
          </a:p>
          <a:p>
            <a:pPr lvl="1"/>
            <a:r>
              <a:rPr lang="en-US" sz="2600" dirty="0" smtClean="0">
                <a:latin typeface="Arial" pitchFamily="34" charset="0"/>
                <a:cs typeface="Arial" pitchFamily="34" charset="0"/>
              </a:rPr>
              <a:t>Date </a:t>
            </a:r>
            <a:r>
              <a:rPr lang="en-US" sz="2600" dirty="0">
                <a:latin typeface="Arial" pitchFamily="34" charset="0"/>
                <a:cs typeface="Arial" pitchFamily="34" charset="0"/>
              </a:rPr>
              <a:t>of a clinic </a:t>
            </a:r>
            <a:r>
              <a:rPr lang="en-US" sz="2600" dirty="0" smtClean="0">
                <a:latin typeface="Arial" pitchFamily="34" charset="0"/>
                <a:cs typeface="Arial" pitchFamily="34" charset="0"/>
              </a:rPr>
              <a:t>visit/assessment/exam </a:t>
            </a:r>
            <a:endParaRPr lang="en-US" sz="2600" dirty="0">
              <a:latin typeface="Arial" pitchFamily="34" charset="0"/>
              <a:cs typeface="Arial" pitchFamily="34" charset="0"/>
            </a:endParaRPr>
          </a:p>
          <a:p>
            <a:pPr lvl="1"/>
            <a:r>
              <a:rPr lang="en-US" sz="2600" dirty="0">
                <a:latin typeface="Arial" pitchFamily="34" charset="0"/>
                <a:cs typeface="Arial" pitchFamily="34" charset="0"/>
              </a:rPr>
              <a:t>Date </a:t>
            </a:r>
            <a:r>
              <a:rPr lang="en-US" sz="2600" dirty="0" smtClean="0">
                <a:latin typeface="Arial" pitchFamily="34" charset="0"/>
                <a:cs typeface="Arial" pitchFamily="34" charset="0"/>
              </a:rPr>
              <a:t>ppt-reported symptom started/worsened</a:t>
            </a:r>
            <a:endParaRPr lang="en-US" sz="2600" dirty="0">
              <a:latin typeface="Arial" pitchFamily="34" charset="0"/>
              <a:cs typeface="Arial" pitchFamily="34" charset="0"/>
            </a:endParaRPr>
          </a:p>
          <a:p>
            <a:pPr lvl="1"/>
            <a:r>
              <a:rPr lang="en-US" sz="2600" dirty="0" smtClean="0">
                <a:latin typeface="Arial" pitchFamily="34" charset="0"/>
                <a:cs typeface="Arial" pitchFamily="34" charset="0"/>
              </a:rPr>
              <a:t>Collection date of sample that yielded an </a:t>
            </a:r>
            <a:r>
              <a:rPr lang="en-US" sz="2600" dirty="0">
                <a:latin typeface="Arial" pitchFamily="34" charset="0"/>
                <a:cs typeface="Arial" pitchFamily="34" charset="0"/>
              </a:rPr>
              <a:t>abnormal lab </a:t>
            </a:r>
            <a:r>
              <a:rPr lang="en-US" sz="2600" dirty="0" smtClean="0">
                <a:latin typeface="Arial" pitchFamily="34" charset="0"/>
                <a:cs typeface="Arial" pitchFamily="34" charset="0"/>
              </a:rPr>
              <a:t>result    </a:t>
            </a:r>
          </a:p>
          <a:p>
            <a:pPr lvl="1"/>
            <a:r>
              <a:rPr lang="en-US" dirty="0" smtClean="0">
                <a:latin typeface="Arial" pitchFamily="34" charset="0"/>
                <a:cs typeface="Arial" pitchFamily="34" charset="0"/>
              </a:rPr>
              <a:t>On or prior to Date Reported to Site</a:t>
            </a:r>
          </a:p>
          <a:p>
            <a:r>
              <a:rPr lang="en-US" dirty="0" smtClean="0">
                <a:latin typeface="Arial" pitchFamily="34" charset="0"/>
                <a:cs typeface="Arial" pitchFamily="34" charset="0"/>
              </a:rPr>
              <a:t>Complete date (day, month, and year) is required</a:t>
            </a:r>
          </a:p>
          <a:p>
            <a:endParaRPr lang="en-US" dirty="0"/>
          </a:p>
          <a:p>
            <a:endParaRPr lang="en-US" dirty="0"/>
          </a:p>
        </p:txBody>
      </p:sp>
    </p:spTree>
    <p:extLst>
      <p:ext uri="{BB962C8B-B14F-4D97-AF65-F5344CB8AC3E}">
        <p14:creationId xmlns:p14="http://schemas.microsoft.com/office/powerpoint/2010/main" val="420320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AE Text Description</a:t>
            </a:r>
            <a:endParaRPr lang="en-US" dirty="0"/>
          </a:p>
        </p:txBody>
      </p:sp>
      <p:sp>
        <p:nvSpPr>
          <p:cNvPr id="3" name="Content Placeholder 2"/>
          <p:cNvSpPr>
            <a:spLocks noGrp="1"/>
          </p:cNvSpPr>
          <p:nvPr>
            <p:ph idx="1"/>
          </p:nvPr>
        </p:nvSpPr>
        <p:spPr>
          <a:xfrm>
            <a:off x="381000" y="1752600"/>
            <a:ext cx="8305800" cy="5029200"/>
          </a:xfrm>
        </p:spPr>
        <p:txBody>
          <a:bodyPr>
            <a:noAutofit/>
          </a:bodyPr>
          <a:lstStyle/>
          <a:p>
            <a:pPr marL="457200" indent="-457200"/>
            <a:r>
              <a:rPr lang="en-US" sz="2400" dirty="0">
                <a:latin typeface="Arial" pitchFamily="34" charset="0"/>
                <a:cs typeface="Arial" pitchFamily="34" charset="0"/>
              </a:rPr>
              <a:t>Report only </a:t>
            </a:r>
            <a:r>
              <a:rPr lang="en-US" sz="2400" u="sng" dirty="0">
                <a:latin typeface="Arial" pitchFamily="34" charset="0"/>
                <a:cs typeface="Arial" pitchFamily="34" charset="0"/>
              </a:rPr>
              <a:t>one</a:t>
            </a:r>
            <a:r>
              <a:rPr lang="en-US" sz="2400" dirty="0">
                <a:latin typeface="Arial" pitchFamily="34" charset="0"/>
                <a:cs typeface="Arial" pitchFamily="34" charset="0"/>
              </a:rPr>
              <a:t> </a:t>
            </a:r>
            <a:r>
              <a:rPr lang="en-US" sz="2400" dirty="0" smtClean="0">
                <a:latin typeface="Arial" pitchFamily="34" charset="0"/>
                <a:cs typeface="Arial" pitchFamily="34" charset="0"/>
              </a:rPr>
              <a:t>diagnosis, symptom or sign </a:t>
            </a:r>
            <a:r>
              <a:rPr lang="en-US" sz="2400" dirty="0">
                <a:latin typeface="Arial" pitchFamily="34" charset="0"/>
                <a:cs typeface="Arial" pitchFamily="34" charset="0"/>
              </a:rPr>
              <a:t>per page</a:t>
            </a:r>
          </a:p>
          <a:p>
            <a:pPr marL="914400" lvl="1" indent="-342900"/>
            <a:r>
              <a:rPr lang="en-US" sz="2400" dirty="0">
                <a:latin typeface="Arial" pitchFamily="34" charset="0"/>
                <a:cs typeface="Arial" pitchFamily="34" charset="0"/>
              </a:rPr>
              <a:t>Record a unifying diagnosis whenever possible</a:t>
            </a:r>
          </a:p>
          <a:p>
            <a:r>
              <a:rPr lang="en-US" sz="2400" dirty="0" smtClean="0">
                <a:latin typeface="Arial" pitchFamily="34" charset="0"/>
                <a:cs typeface="Arial" pitchFamily="34" charset="0"/>
              </a:rPr>
              <a:t>Avoid using abbreviations</a:t>
            </a:r>
          </a:p>
          <a:p>
            <a:pPr lvl="1"/>
            <a:r>
              <a:rPr lang="en-US" sz="2400" dirty="0" smtClean="0">
                <a:latin typeface="Arial" pitchFamily="34" charset="0"/>
                <a:cs typeface="Arial" pitchFamily="34" charset="0"/>
              </a:rPr>
              <a:t>Is “BOM” burning on micturition or bilateral otitis media? </a:t>
            </a:r>
          </a:p>
          <a:p>
            <a:r>
              <a:rPr lang="en-US" sz="2400" dirty="0" smtClean="0">
                <a:latin typeface="Arial" pitchFamily="34" charset="0"/>
                <a:cs typeface="Arial" pitchFamily="34" charset="0"/>
              </a:rPr>
              <a:t>Review for correct spelling</a:t>
            </a:r>
          </a:p>
          <a:p>
            <a:pPr lvl="1"/>
            <a:r>
              <a:rPr lang="en-US" sz="2400" dirty="0" smtClean="0">
                <a:latin typeface="Arial" pitchFamily="34" charset="0"/>
                <a:cs typeface="Arial" pitchFamily="34" charset="0"/>
              </a:rPr>
              <a:t>Variations in spelling can lead to differences in AE coding, which means similar AEs will appear in different places in AE safety reports</a:t>
            </a:r>
          </a:p>
          <a:p>
            <a:r>
              <a:rPr lang="en-US" sz="2400" dirty="0" smtClean="0">
                <a:latin typeface="Arial" pitchFamily="34" charset="0"/>
                <a:cs typeface="Arial" pitchFamily="34" charset="0"/>
              </a:rPr>
              <a:t>Do not report surgeries as AEs</a:t>
            </a:r>
          </a:p>
          <a:p>
            <a:pPr lvl="1"/>
            <a:r>
              <a:rPr lang="en-US" sz="2400" dirty="0" smtClean="0">
                <a:latin typeface="Arial" pitchFamily="34" charset="0"/>
                <a:cs typeface="Arial" pitchFamily="34" charset="0"/>
              </a:rPr>
              <a:t>These are treatments</a:t>
            </a:r>
          </a:p>
          <a:p>
            <a:pPr marL="914400" lvl="1" indent="-342900">
              <a:buNone/>
            </a:pPr>
            <a:endParaRPr lang="en-US" dirty="0"/>
          </a:p>
          <a:p>
            <a:endParaRPr lang="en-US" sz="3600" dirty="0"/>
          </a:p>
        </p:txBody>
      </p:sp>
    </p:spTree>
    <p:extLst>
      <p:ext uri="{BB962C8B-B14F-4D97-AF65-F5344CB8AC3E}">
        <p14:creationId xmlns:p14="http://schemas.microsoft.com/office/powerpoint/2010/main" val="387832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1" name="Rectangle 2"/>
          <p:cNvSpPr>
            <a:spLocks noGrp="1" noChangeArrowheads="1"/>
          </p:cNvSpPr>
          <p:nvPr>
            <p:ph type="body" idx="1"/>
          </p:nvPr>
        </p:nvSpPr>
        <p:spPr>
          <a:xfrm>
            <a:off x="533400" y="1752600"/>
            <a:ext cx="8229600" cy="4876800"/>
          </a:xfrm>
        </p:spPr>
        <p:txBody>
          <a:bodyPr>
            <a:normAutofit lnSpcReduction="10000"/>
          </a:bodyPr>
          <a:lstStyle/>
          <a:p>
            <a:pPr marL="457200" indent="-457200"/>
            <a:r>
              <a:rPr lang="en-US" sz="2600" dirty="0" smtClean="0">
                <a:latin typeface="Arial" pitchFamily="34" charset="0"/>
                <a:cs typeface="Arial" pitchFamily="34" charset="0"/>
              </a:rPr>
              <a:t>Include anatomical location if not already stated</a:t>
            </a:r>
          </a:p>
          <a:p>
            <a:pPr marL="857250" lvl="2" indent="-457200"/>
            <a:r>
              <a:rPr lang="en-US" dirty="0">
                <a:cs typeface="Arial" pitchFamily="34" charset="0"/>
              </a:rPr>
              <a:t>E.g., </a:t>
            </a:r>
            <a:r>
              <a:rPr lang="en-US" dirty="0" smtClean="0">
                <a:cs typeface="Arial" pitchFamily="34" charset="0"/>
              </a:rPr>
              <a:t>vaginal ulcer, cervical erythema</a:t>
            </a:r>
            <a:endParaRPr lang="en-US" dirty="0">
              <a:cs typeface="Arial" pitchFamily="34" charset="0"/>
            </a:endParaRPr>
          </a:p>
          <a:p>
            <a:pPr marL="0" indent="0">
              <a:buNone/>
            </a:pPr>
            <a:endParaRPr lang="en-US" sz="2600" dirty="0" smtClean="0">
              <a:latin typeface="Arial" pitchFamily="34" charset="0"/>
              <a:cs typeface="Arial" pitchFamily="34" charset="0"/>
            </a:endParaRPr>
          </a:p>
          <a:p>
            <a:pPr marL="457200" indent="-457200"/>
            <a:r>
              <a:rPr lang="en-US" sz="2600" dirty="0" smtClean="0">
                <a:latin typeface="Arial" pitchFamily="34" charset="0"/>
                <a:cs typeface="Arial" pitchFamily="34" charset="0"/>
              </a:rPr>
              <a:t>For lab AEs, include direction of lab value (increased or decreased)</a:t>
            </a:r>
          </a:p>
          <a:p>
            <a:pPr marL="457200" indent="-457200"/>
            <a:r>
              <a:rPr lang="en-US" sz="2600" dirty="0" smtClean="0">
                <a:latin typeface="Arial" pitchFamily="34" charset="0"/>
                <a:cs typeface="Arial" pitchFamily="34" charset="0"/>
              </a:rPr>
              <a:t>Record as much detail as possible to accurately and completely describe the AE</a:t>
            </a:r>
          </a:p>
          <a:p>
            <a:pPr marL="914400" lvl="1" indent="-342900"/>
            <a:r>
              <a:rPr lang="en-US" sz="2600" dirty="0" smtClean="0">
                <a:latin typeface="Arial" pitchFamily="34" charset="0"/>
                <a:cs typeface="Arial" pitchFamily="34" charset="0"/>
              </a:rPr>
              <a:t>E.g., “red papular rash on upper arms” rather than “rash”</a:t>
            </a:r>
          </a:p>
          <a:p>
            <a:pPr marL="571500" lvl="1" indent="0">
              <a:buNone/>
            </a:pPr>
            <a:endParaRPr lang="en-US" sz="2600" dirty="0" smtClean="0">
              <a:latin typeface="Arial" pitchFamily="34" charset="0"/>
              <a:cs typeface="Arial" pitchFamily="34" charset="0"/>
            </a:endParaRPr>
          </a:p>
          <a:p>
            <a:pPr marL="514350"/>
            <a:r>
              <a:rPr lang="en-US" sz="2600" dirty="0" smtClean="0">
                <a:latin typeface="Arial" pitchFamily="34" charset="0"/>
                <a:cs typeface="Arial" pitchFamily="34" charset="0"/>
              </a:rPr>
              <a:t>Item 1 text is used for MedDRA coding </a:t>
            </a:r>
          </a:p>
          <a:p>
            <a:pPr marL="571500" lvl="1" indent="0">
              <a:buNone/>
            </a:pPr>
            <a:endParaRPr lang="en-US" sz="2600" dirty="0" smtClean="0"/>
          </a:p>
          <a:p>
            <a:pPr marL="457200" indent="-457200"/>
            <a:endParaRPr lang="en-US" sz="2600" dirty="0" smtClean="0"/>
          </a:p>
          <a:p>
            <a:pPr marL="457200" indent="-457200"/>
            <a:endParaRPr lang="en-US" sz="2600" dirty="0" smtClean="0"/>
          </a:p>
        </p:txBody>
      </p:sp>
      <p:sp>
        <p:nvSpPr>
          <p:cNvPr id="348162" name="Rectangle 3"/>
          <p:cNvSpPr>
            <a:spLocks noGrp="1" noChangeArrowheads="1"/>
          </p:cNvSpPr>
          <p:nvPr>
            <p:ph type="title"/>
          </p:nvPr>
        </p:nvSpPr>
        <p:spPr>
          <a:xfrm>
            <a:off x="381000" y="609600"/>
            <a:ext cx="8610600" cy="762000"/>
          </a:xfrm>
        </p:spPr>
        <p:txBody>
          <a:bodyPr/>
          <a:lstStyle/>
          <a:p>
            <a:r>
              <a:rPr lang="en-US" dirty="0" smtClean="0"/>
              <a:t>AE Text Description</a:t>
            </a:r>
          </a:p>
        </p:txBody>
      </p:sp>
    </p:spTree>
    <p:custDataLst>
      <p:tags r:id="rId1"/>
    </p:custDataLst>
    <p:extLst>
      <p:ext uri="{BB962C8B-B14F-4D97-AF65-F5344CB8AC3E}">
        <p14:creationId xmlns:p14="http://schemas.microsoft.com/office/powerpoint/2010/main" val="375261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6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16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816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816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16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1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MedDRA Coding at SCHARP</a:t>
            </a:r>
            <a:endParaRPr lang="en-US" dirty="0"/>
          </a:p>
        </p:txBody>
      </p:sp>
      <p:sp>
        <p:nvSpPr>
          <p:cNvPr id="3" name="Content Placeholder 2"/>
          <p:cNvSpPr>
            <a:spLocks noGrp="1"/>
          </p:cNvSpPr>
          <p:nvPr>
            <p:ph idx="1"/>
          </p:nvPr>
        </p:nvSpPr>
        <p:spPr>
          <a:xfrm>
            <a:off x="533400" y="1828800"/>
            <a:ext cx="8077200" cy="4876800"/>
          </a:xfrm>
        </p:spPr>
        <p:txBody>
          <a:bodyPr>
            <a:normAutofit fontScale="92500" lnSpcReduction="10000"/>
          </a:bodyPr>
          <a:lstStyle/>
          <a:p>
            <a:pPr>
              <a:lnSpc>
                <a:spcPct val="80000"/>
              </a:lnSpc>
            </a:pPr>
            <a:r>
              <a:rPr lang="en-US" dirty="0" smtClean="0">
                <a:cs typeface="Arial" pitchFamily="34" charset="0"/>
              </a:rPr>
              <a:t>AEs are coded once two data entry passes have occurred</a:t>
            </a:r>
          </a:p>
          <a:p>
            <a:pPr>
              <a:lnSpc>
                <a:spcPct val="80000"/>
              </a:lnSpc>
              <a:buNone/>
            </a:pPr>
            <a:endParaRPr lang="en-US" dirty="0" smtClean="0">
              <a:cs typeface="Arial" pitchFamily="34" charset="0"/>
            </a:endParaRPr>
          </a:p>
          <a:p>
            <a:pPr>
              <a:lnSpc>
                <a:spcPct val="80000"/>
              </a:lnSpc>
            </a:pPr>
            <a:r>
              <a:rPr lang="en-US" dirty="0" smtClean="0">
                <a:cs typeface="Arial" pitchFamily="34" charset="0"/>
              </a:rPr>
              <a:t>Automatic coding when there is an exact match between AE text and a MedDRA LL term</a:t>
            </a:r>
          </a:p>
          <a:p>
            <a:pPr>
              <a:lnSpc>
                <a:spcPct val="80000"/>
              </a:lnSpc>
              <a:buNone/>
            </a:pPr>
            <a:endParaRPr lang="en-US" dirty="0" smtClean="0">
              <a:cs typeface="Arial" pitchFamily="34" charset="0"/>
            </a:endParaRPr>
          </a:p>
          <a:p>
            <a:pPr>
              <a:lnSpc>
                <a:spcPct val="80000"/>
              </a:lnSpc>
            </a:pPr>
            <a:r>
              <a:rPr lang="en-US" dirty="0" smtClean="0">
                <a:cs typeface="Arial" pitchFamily="34" charset="0"/>
              </a:rPr>
              <a:t>Manually-coded if no exact match</a:t>
            </a:r>
          </a:p>
          <a:p>
            <a:pPr>
              <a:lnSpc>
                <a:spcPct val="80000"/>
              </a:lnSpc>
              <a:buNone/>
            </a:pPr>
            <a:endParaRPr lang="en-US" dirty="0" smtClean="0">
              <a:cs typeface="Arial" pitchFamily="34" charset="0"/>
            </a:endParaRPr>
          </a:p>
          <a:p>
            <a:pPr>
              <a:lnSpc>
                <a:spcPct val="80000"/>
              </a:lnSpc>
            </a:pPr>
            <a:r>
              <a:rPr lang="en-US" dirty="0" smtClean="0">
                <a:cs typeface="Arial" pitchFamily="34" charset="0"/>
              </a:rPr>
              <a:t>A Clinical Query to the sites if they need more or better information in order to code </a:t>
            </a:r>
          </a:p>
          <a:p>
            <a:pPr lvl="1">
              <a:lnSpc>
                <a:spcPct val="80000"/>
              </a:lnSpc>
            </a:pPr>
            <a:r>
              <a:rPr lang="en-US" dirty="0" smtClean="0">
                <a:cs typeface="Arial" pitchFamily="34" charset="0"/>
              </a:rPr>
              <a:t>AE text ambiguous, inconsistent with comments, or not descriptive enough</a:t>
            </a:r>
            <a:endParaRPr lang="en-US" dirty="0">
              <a:cs typeface="Arial" pitchFamily="34" charset="0"/>
            </a:endParaRPr>
          </a:p>
        </p:txBody>
      </p:sp>
    </p:spTree>
    <p:extLst>
      <p:ext uri="{BB962C8B-B14F-4D97-AF65-F5344CB8AC3E}">
        <p14:creationId xmlns:p14="http://schemas.microsoft.com/office/powerpoint/2010/main" val="397203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a:bodyPr>
          <a:lstStyle/>
          <a:p>
            <a:r>
              <a:rPr lang="en-US" sz="3600" dirty="0" smtClean="0"/>
              <a:t>CRFs for Clinical Management</a:t>
            </a:r>
          </a:p>
        </p:txBody>
      </p:sp>
      <p:sp>
        <p:nvSpPr>
          <p:cNvPr id="8" name="Content Placeholder 2"/>
          <p:cNvSpPr>
            <a:spLocks noGrp="1"/>
          </p:cNvSpPr>
          <p:nvPr>
            <p:ph sz="half" idx="4294967295"/>
          </p:nvPr>
        </p:nvSpPr>
        <p:spPr>
          <a:xfrm>
            <a:off x="304800" y="1981200"/>
            <a:ext cx="8610600" cy="4876800"/>
          </a:xfrm>
          <a:prstGeom prst="rect">
            <a:avLst/>
          </a:prstGeom>
        </p:spPr>
        <p:txBody>
          <a:bodyPr>
            <a:normAutofit/>
          </a:bodyPr>
          <a:lstStyle/>
          <a:p>
            <a:pPr lvl="0"/>
            <a:r>
              <a:rPr lang="en-US" altLang="en-US" sz="2800" dirty="0"/>
              <a:t>Physical Exam</a:t>
            </a:r>
          </a:p>
          <a:p>
            <a:pPr lvl="0"/>
            <a:r>
              <a:rPr lang="en-US" altLang="en-US" sz="2800" dirty="0"/>
              <a:t>Pelvic Exam Diagrams</a:t>
            </a:r>
          </a:p>
          <a:p>
            <a:pPr lvl="0"/>
            <a:r>
              <a:rPr lang="en-US" altLang="en-US" sz="2800" dirty="0"/>
              <a:t>Pelvic Exam</a:t>
            </a:r>
          </a:p>
          <a:p>
            <a:pPr lvl="0"/>
            <a:r>
              <a:rPr lang="en-US" altLang="en-US" sz="2800" dirty="0"/>
              <a:t>Pelvic Exam Ring Assessment</a:t>
            </a:r>
          </a:p>
          <a:p>
            <a:r>
              <a:rPr lang="en-US" altLang="en-US" sz="2800" dirty="0"/>
              <a:t>Clinical Product Hold/Discontinuation Log</a:t>
            </a:r>
          </a:p>
          <a:p>
            <a:pPr lvl="0"/>
            <a:r>
              <a:rPr lang="en-US" sz="2800" dirty="0"/>
              <a:t>Adverse Experience Log</a:t>
            </a: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spTree>
    <p:custDataLst>
      <p:tags r:id="rId1"/>
    </p:custDataLst>
    <p:extLst>
      <p:ext uri="{BB962C8B-B14F-4D97-AF65-F5344CB8AC3E}">
        <p14:creationId xmlns:p14="http://schemas.microsoft.com/office/powerpoint/2010/main" val="77279476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000" dirty="0" smtClean="0"/>
              <a:t>AE Text – things to note </a:t>
            </a:r>
            <a:endParaRPr lang="en-US" sz="4000" dirty="0"/>
          </a:p>
        </p:txBody>
      </p:sp>
      <p:sp>
        <p:nvSpPr>
          <p:cNvPr id="3" name="Content Placeholder 2"/>
          <p:cNvSpPr>
            <a:spLocks noGrp="1"/>
          </p:cNvSpPr>
          <p:nvPr>
            <p:ph idx="1"/>
          </p:nvPr>
        </p:nvSpPr>
        <p:spPr>
          <a:xfrm>
            <a:off x="457200" y="1752600"/>
            <a:ext cx="8305800" cy="5105400"/>
          </a:xfrm>
        </p:spPr>
        <p:txBody>
          <a:bodyPr>
            <a:normAutofit fontScale="92500" lnSpcReduction="10000"/>
          </a:bodyPr>
          <a:lstStyle/>
          <a:p>
            <a:r>
              <a:rPr lang="en-US" dirty="0">
                <a:cs typeface="Arial" pitchFamily="34" charset="0"/>
              </a:rPr>
              <a:t>If an STI test result is positive</a:t>
            </a:r>
          </a:p>
          <a:p>
            <a:pPr lvl="1"/>
            <a:r>
              <a:rPr lang="en-US" dirty="0">
                <a:cs typeface="Arial" pitchFamily="34" charset="0"/>
              </a:rPr>
              <a:t>report the STI diagnosis (i.e., genitourinary gonorrhea) rather than </a:t>
            </a:r>
            <a:r>
              <a:rPr lang="en-US" dirty="0" smtClean="0">
                <a:cs typeface="Arial" pitchFamily="34" charset="0"/>
              </a:rPr>
              <a:t>as “</a:t>
            </a:r>
            <a:r>
              <a:rPr lang="en-US" dirty="0">
                <a:cs typeface="Arial" pitchFamily="34" charset="0"/>
              </a:rPr>
              <a:t>X test positive”</a:t>
            </a:r>
          </a:p>
          <a:p>
            <a:endParaRPr lang="en-US" dirty="0" smtClean="0">
              <a:cs typeface="Arial" pitchFamily="34" charset="0"/>
            </a:endParaRPr>
          </a:p>
          <a:p>
            <a:r>
              <a:rPr lang="en-US" dirty="0" smtClean="0">
                <a:cs typeface="Arial" pitchFamily="34" charset="0"/>
              </a:rPr>
              <a:t>“Genital ulcer disease” is not a codable event.  Need to note a specific STI if possible; otherwise report “Ulcer” with anatomical location(s)</a:t>
            </a:r>
          </a:p>
          <a:p>
            <a:r>
              <a:rPr lang="en-US" dirty="0">
                <a:cs typeface="Arial" pitchFamily="34" charset="0"/>
              </a:rPr>
              <a:t>Reporting of assault</a:t>
            </a:r>
            <a:r>
              <a:rPr lang="en-US" sz="2800" dirty="0">
                <a:cs typeface="Arial" pitchFamily="34" charset="0"/>
              </a:rPr>
              <a:t>	</a:t>
            </a:r>
          </a:p>
          <a:p>
            <a:pPr lvl="2"/>
            <a:r>
              <a:rPr lang="en-US" sz="2800" dirty="0">
                <a:cs typeface="Arial" pitchFamily="34" charset="0"/>
              </a:rPr>
              <a:t>Report each physical adverse event as an AE </a:t>
            </a:r>
          </a:p>
          <a:p>
            <a:pPr lvl="2"/>
            <a:r>
              <a:rPr lang="en-US" sz="2800" dirty="0">
                <a:cs typeface="Arial" pitchFamily="34" charset="0"/>
              </a:rPr>
              <a:t>In AE text, add “….due to assault”</a:t>
            </a:r>
          </a:p>
          <a:p>
            <a:endParaRPr lang="en-US" dirty="0"/>
          </a:p>
        </p:txBody>
      </p:sp>
    </p:spTree>
    <p:extLst>
      <p:ext uri="{BB962C8B-B14F-4D97-AF65-F5344CB8AC3E}">
        <p14:creationId xmlns:p14="http://schemas.microsoft.com/office/powerpoint/2010/main" val="35927177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000" dirty="0" smtClean="0"/>
              <a:t>Documenting AEs due to ring removal/insertion</a:t>
            </a:r>
            <a:endParaRPr lang="en-US" sz="4000" dirty="0"/>
          </a:p>
        </p:txBody>
      </p:sp>
      <p:sp>
        <p:nvSpPr>
          <p:cNvPr id="3" name="Content Placeholder 2"/>
          <p:cNvSpPr>
            <a:spLocks noGrp="1"/>
          </p:cNvSpPr>
          <p:nvPr>
            <p:ph idx="1"/>
          </p:nvPr>
        </p:nvSpPr>
        <p:spPr>
          <a:xfrm>
            <a:off x="381000" y="1905000"/>
            <a:ext cx="8305800" cy="4800600"/>
          </a:xfrm>
        </p:spPr>
        <p:txBody>
          <a:bodyPr>
            <a:normAutofit fontScale="62500" lnSpcReduction="20000"/>
          </a:bodyPr>
          <a:lstStyle/>
          <a:p>
            <a:pPr marL="514350" lvl="0" indent="-514350">
              <a:buFont typeface="+mj-lt"/>
              <a:buAutoNum type="alphaUcPeriod"/>
            </a:pPr>
            <a:r>
              <a:rPr lang="en-US" b="1" dirty="0" smtClean="0">
                <a:solidFill>
                  <a:schemeClr val="accent3"/>
                </a:solidFill>
              </a:rPr>
              <a:t>If </a:t>
            </a:r>
            <a:r>
              <a:rPr lang="en-US" b="1" dirty="0">
                <a:solidFill>
                  <a:schemeClr val="accent3"/>
                </a:solidFill>
              </a:rPr>
              <a:t>the AE is due to the act of study ring insertion or removal, include this information </a:t>
            </a:r>
            <a:r>
              <a:rPr lang="en-US" b="1" dirty="0" smtClean="0">
                <a:solidFill>
                  <a:schemeClr val="accent3"/>
                </a:solidFill>
              </a:rPr>
              <a:t>in the AE Text (item 1).</a:t>
            </a:r>
          </a:p>
          <a:p>
            <a:pPr marL="914400" lvl="2" indent="0">
              <a:buNone/>
            </a:pPr>
            <a:r>
              <a:rPr lang="en-US" sz="3200" dirty="0" smtClean="0"/>
              <a:t>- Ex., “pelvic </a:t>
            </a:r>
            <a:r>
              <a:rPr lang="en-US" sz="3200" dirty="0"/>
              <a:t>pain due to ring removal” or “vulvar laceration due to ring insertion” rather than just “pelvic pain” or “vulvar laceration.”  </a:t>
            </a:r>
            <a:endParaRPr lang="en-US" dirty="0"/>
          </a:p>
          <a:p>
            <a:pPr marL="914400" lvl="2" indent="0">
              <a:buNone/>
            </a:pPr>
            <a:r>
              <a:rPr lang="en-US" sz="3200" dirty="0" smtClean="0"/>
              <a:t>- AEs that are due to act of IVR ring insertion or removal are </a:t>
            </a:r>
            <a:r>
              <a:rPr lang="en-US" sz="3200" dirty="0"/>
              <a:t>assigned </a:t>
            </a:r>
            <a:r>
              <a:rPr lang="en-US" sz="3200" dirty="0" smtClean="0"/>
              <a:t>unique procedural </a:t>
            </a:r>
            <a:r>
              <a:rPr lang="en-US" sz="3200" dirty="0"/>
              <a:t>coding terms within </a:t>
            </a:r>
            <a:r>
              <a:rPr lang="en-US" sz="3200" dirty="0" smtClean="0"/>
              <a:t>MedDRA.  </a:t>
            </a:r>
          </a:p>
          <a:p>
            <a:pPr marL="1428750" lvl="2" indent="-514350">
              <a:buFont typeface="+mj-lt"/>
              <a:buAutoNum type="alphaUcPeriod"/>
            </a:pPr>
            <a:endParaRPr lang="en-US" sz="3200" dirty="0"/>
          </a:p>
          <a:p>
            <a:pPr marL="514350" indent="-514350">
              <a:buFont typeface="+mj-lt"/>
              <a:buAutoNum type="alphaUcPeriod"/>
            </a:pPr>
            <a:r>
              <a:rPr lang="en-US" dirty="0" smtClean="0">
                <a:solidFill>
                  <a:srgbClr val="7030A0"/>
                </a:solidFill>
              </a:rPr>
              <a:t>However, if </a:t>
            </a:r>
            <a:r>
              <a:rPr lang="en-US" dirty="0">
                <a:solidFill>
                  <a:srgbClr val="7030A0"/>
                </a:solidFill>
              </a:rPr>
              <a:t>the AE is </a:t>
            </a:r>
            <a:r>
              <a:rPr lang="en-US" b="1" dirty="0">
                <a:solidFill>
                  <a:srgbClr val="7030A0"/>
                </a:solidFill>
              </a:rPr>
              <a:t>not</a:t>
            </a:r>
            <a:r>
              <a:rPr lang="en-US" dirty="0">
                <a:solidFill>
                  <a:srgbClr val="7030A0"/>
                </a:solidFill>
              </a:rPr>
              <a:t> </a:t>
            </a:r>
            <a:r>
              <a:rPr lang="en-US" b="1" dirty="0">
                <a:solidFill>
                  <a:srgbClr val="7030A0"/>
                </a:solidFill>
              </a:rPr>
              <a:t>due to the </a:t>
            </a:r>
            <a:r>
              <a:rPr lang="en-US" b="1" u="sng" dirty="0">
                <a:solidFill>
                  <a:srgbClr val="7030A0"/>
                </a:solidFill>
              </a:rPr>
              <a:t>act</a:t>
            </a:r>
            <a:r>
              <a:rPr lang="en-US" dirty="0">
                <a:solidFill>
                  <a:srgbClr val="7030A0"/>
                </a:solidFill>
              </a:rPr>
              <a:t> of study ring insertion or removal, do not </a:t>
            </a:r>
            <a:r>
              <a:rPr lang="en-US" dirty="0" smtClean="0">
                <a:solidFill>
                  <a:srgbClr val="7030A0"/>
                </a:solidFill>
              </a:rPr>
              <a:t>mention the vaginal ring </a:t>
            </a:r>
            <a:r>
              <a:rPr lang="en-US" dirty="0">
                <a:solidFill>
                  <a:srgbClr val="7030A0"/>
                </a:solidFill>
              </a:rPr>
              <a:t>in item 1 or in the Comments </a:t>
            </a:r>
            <a:r>
              <a:rPr lang="en-US" dirty="0" smtClean="0">
                <a:solidFill>
                  <a:srgbClr val="7030A0"/>
                </a:solidFill>
              </a:rPr>
              <a:t>section </a:t>
            </a:r>
            <a:r>
              <a:rPr lang="en-US" dirty="0">
                <a:solidFill>
                  <a:srgbClr val="7030A0"/>
                </a:solidFill>
              </a:rPr>
              <a:t>when providing rationale for relationship to study product. </a:t>
            </a:r>
          </a:p>
          <a:p>
            <a:pPr marL="0" indent="0">
              <a:buNone/>
            </a:pPr>
            <a:endParaRPr lang="en-US" dirty="0"/>
          </a:p>
          <a:p>
            <a:pPr lvl="1"/>
            <a:r>
              <a:rPr lang="en-US" sz="3200" dirty="0" smtClean="0"/>
              <a:t>We will know which AEs are related to ring use by Item 5 (relationship to </a:t>
            </a:r>
            <a:r>
              <a:rPr lang="en-US" sz="3200" smtClean="0"/>
              <a:t>study product) </a:t>
            </a:r>
          </a:p>
          <a:p>
            <a:pPr lvl="1"/>
            <a:r>
              <a:rPr lang="en-US" sz="3200" dirty="0" smtClean="0"/>
              <a:t>If Comments indicate that </a:t>
            </a:r>
            <a:r>
              <a:rPr lang="en-US" sz="3200" dirty="0"/>
              <a:t>the AE is due to the act of ring insertion or removal, this same text needs to be in item 1. If not, this may result in a Clinical Query asking that this information be added to item 1 so that the AE is described </a:t>
            </a:r>
            <a:r>
              <a:rPr lang="en-US" sz="3200" dirty="0" smtClean="0"/>
              <a:t>completely.</a:t>
            </a:r>
            <a:r>
              <a:rPr lang="en-US" sz="3200" dirty="0"/>
              <a:t>  </a:t>
            </a:r>
          </a:p>
          <a:p>
            <a:pPr marL="0" indent="0">
              <a:buNone/>
            </a:pPr>
            <a:endParaRPr lang="en-US" dirty="0"/>
          </a:p>
        </p:txBody>
      </p:sp>
    </p:spTree>
    <p:extLst>
      <p:ext uri="{BB962C8B-B14F-4D97-AF65-F5344CB8AC3E}">
        <p14:creationId xmlns:p14="http://schemas.microsoft.com/office/powerpoint/2010/main" val="3068452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3" name="Rectangle 3"/>
          <p:cNvSpPr>
            <a:spLocks noGrp="1" noChangeArrowheads="1"/>
          </p:cNvSpPr>
          <p:nvPr>
            <p:ph type="body" idx="1"/>
          </p:nvPr>
        </p:nvSpPr>
        <p:spPr>
          <a:xfrm>
            <a:off x="381000" y="1905000"/>
            <a:ext cx="8305800" cy="4495800"/>
          </a:xfrm>
        </p:spPr>
        <p:txBody>
          <a:bodyPr/>
          <a:lstStyle/>
          <a:p>
            <a:r>
              <a:rPr lang="en-US" sz="2800" dirty="0" smtClean="0">
                <a:latin typeface="Arial" pitchFamily="34" charset="0"/>
                <a:cs typeface="Arial" pitchFamily="34" charset="0"/>
              </a:rPr>
              <a:t>Onset and outcome dates can be based on</a:t>
            </a:r>
            <a:endParaRPr lang="en-US" sz="2800" b="1" dirty="0" smtClean="0">
              <a:latin typeface="Arial" pitchFamily="34" charset="0"/>
              <a:cs typeface="Arial" pitchFamily="34" charset="0"/>
            </a:endParaRPr>
          </a:p>
          <a:p>
            <a:pPr lvl="1"/>
            <a:r>
              <a:rPr lang="en-US" dirty="0" smtClean="0">
                <a:latin typeface="Arial" pitchFamily="34" charset="0"/>
                <a:cs typeface="Arial" pitchFamily="34" charset="0"/>
              </a:rPr>
              <a:t>Participant self-report</a:t>
            </a:r>
          </a:p>
          <a:p>
            <a:pPr lvl="1"/>
            <a:r>
              <a:rPr lang="en-US" dirty="0" smtClean="0">
                <a:latin typeface="Arial" pitchFamily="34" charset="0"/>
                <a:cs typeface="Arial" pitchFamily="34" charset="0"/>
              </a:rPr>
              <a:t>Clinical exam dates</a:t>
            </a:r>
          </a:p>
          <a:p>
            <a:pPr lvl="1"/>
            <a:r>
              <a:rPr lang="en-US" dirty="0" smtClean="0">
                <a:latin typeface="Arial" pitchFamily="34" charset="0"/>
                <a:cs typeface="Arial" pitchFamily="34" charset="0"/>
              </a:rPr>
              <a:t>Specimen collection dates (laboratory AEs)</a:t>
            </a:r>
          </a:p>
          <a:p>
            <a:pPr marL="457200" lvl="1" indent="0">
              <a:buNone/>
            </a:pPr>
            <a:endParaRPr lang="en-US" sz="2800" dirty="0" smtClean="0">
              <a:latin typeface="Arial" pitchFamily="34" charset="0"/>
              <a:cs typeface="Arial" pitchFamily="34" charset="0"/>
            </a:endParaRPr>
          </a:p>
          <a:p>
            <a:r>
              <a:rPr lang="en-US" sz="2800" dirty="0" smtClean="0">
                <a:latin typeface="Arial" pitchFamily="34" charset="0"/>
                <a:cs typeface="Arial" pitchFamily="34" charset="0"/>
              </a:rPr>
              <a:t>Record a complete date whenever available,</a:t>
            </a:r>
          </a:p>
          <a:p>
            <a:pPr lvl="1"/>
            <a:r>
              <a:rPr lang="en-US" sz="2400" dirty="0" smtClean="0">
                <a:latin typeface="Arial" pitchFamily="34" charset="0"/>
                <a:cs typeface="Arial" pitchFamily="34" charset="0"/>
              </a:rPr>
              <a:t>month and year required</a:t>
            </a:r>
          </a:p>
        </p:txBody>
      </p:sp>
      <p:sp>
        <p:nvSpPr>
          <p:cNvPr id="361474" name="Rectangle 5"/>
          <p:cNvSpPr>
            <a:spLocks noGrp="1" noChangeArrowheads="1"/>
          </p:cNvSpPr>
          <p:nvPr>
            <p:ph type="title"/>
          </p:nvPr>
        </p:nvSpPr>
        <p:spPr>
          <a:xfrm>
            <a:off x="533400" y="457200"/>
            <a:ext cx="8610600" cy="762000"/>
          </a:xfrm>
        </p:spPr>
        <p:txBody>
          <a:bodyPr>
            <a:normAutofit fontScale="90000"/>
          </a:bodyPr>
          <a:lstStyle/>
          <a:p>
            <a:r>
              <a:rPr lang="en-US" dirty="0" smtClean="0"/>
              <a:t>Onset and Outcome Dates: </a:t>
            </a:r>
            <a:br>
              <a:rPr lang="en-US" dirty="0" smtClean="0"/>
            </a:br>
            <a:r>
              <a:rPr lang="en-US" dirty="0" smtClean="0"/>
              <a:t>Items 2 and 7a</a:t>
            </a:r>
          </a:p>
        </p:txBody>
      </p:sp>
    </p:spTree>
    <p:custDataLst>
      <p:tags r:id="rId1"/>
    </p:custDataLst>
    <p:extLst>
      <p:ext uri="{BB962C8B-B14F-4D97-AF65-F5344CB8AC3E}">
        <p14:creationId xmlns:p14="http://schemas.microsoft.com/office/powerpoint/2010/main" val="312569893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3"/>
          <p:cNvSpPr>
            <a:spLocks noGrp="1" noChangeArrowheads="1"/>
          </p:cNvSpPr>
          <p:nvPr>
            <p:ph type="body" idx="1"/>
          </p:nvPr>
        </p:nvSpPr>
        <p:spPr>
          <a:xfrm>
            <a:off x="685800" y="1524000"/>
            <a:ext cx="8077200" cy="2362200"/>
          </a:xfrm>
        </p:spPr>
        <p:txBody>
          <a:bodyPr>
            <a:noAutofit/>
          </a:bodyPr>
          <a:lstStyle/>
          <a:p>
            <a:r>
              <a:rPr lang="en-US" sz="2800" dirty="0" smtClean="0">
                <a:latin typeface="Arial" pitchFamily="34" charset="0"/>
                <a:cs typeface="Arial" pitchFamily="34" charset="0"/>
              </a:rPr>
              <a:t>AE Log - mark severity grade per </a:t>
            </a:r>
          </a:p>
          <a:p>
            <a:pPr lvl="1"/>
            <a:r>
              <a:rPr lang="en-US" sz="2400" dirty="0" smtClean="0">
                <a:latin typeface="Arial" pitchFamily="34" charset="0"/>
                <a:cs typeface="Arial" pitchFamily="34" charset="0"/>
              </a:rPr>
              <a:t>DAIDS Toxicity Table</a:t>
            </a:r>
          </a:p>
          <a:p>
            <a:pPr lvl="1"/>
            <a:r>
              <a:rPr lang="en-US" sz="2400" dirty="0" smtClean="0">
                <a:latin typeface="Arial" pitchFamily="34" charset="0"/>
                <a:cs typeface="Arial" pitchFamily="34" charset="0"/>
              </a:rPr>
              <a:t>FGGT Table (Addendum 1)</a:t>
            </a:r>
          </a:p>
        </p:txBody>
      </p:sp>
      <p:sp>
        <p:nvSpPr>
          <p:cNvPr id="364546" name="Rectangle 5"/>
          <p:cNvSpPr>
            <a:spLocks noGrp="1" noChangeArrowheads="1"/>
          </p:cNvSpPr>
          <p:nvPr>
            <p:ph type="title"/>
          </p:nvPr>
        </p:nvSpPr>
        <p:spPr>
          <a:xfrm>
            <a:off x="228600" y="304800"/>
            <a:ext cx="8610600" cy="762000"/>
          </a:xfrm>
        </p:spPr>
        <p:txBody>
          <a:bodyPr/>
          <a:lstStyle/>
          <a:p>
            <a:r>
              <a:rPr lang="en-US" dirty="0" smtClean="0"/>
              <a:t>Severity (Item 4)</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3437" y="3276600"/>
            <a:ext cx="7477125" cy="62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11697112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609600" y="2057400"/>
            <a:ext cx="8001000" cy="18288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smtClean="0">
                <a:latin typeface="Arial" pitchFamily="34" charset="0"/>
                <a:cs typeface="Arial" pitchFamily="34" charset="0"/>
              </a:rPr>
              <a:t>A </a:t>
            </a:r>
            <a:r>
              <a:rPr lang="en-US" sz="2400" dirty="0">
                <a:latin typeface="Arial" pitchFamily="34" charset="0"/>
                <a:cs typeface="Arial" pitchFamily="34" charset="0"/>
              </a:rPr>
              <a:t>r</a:t>
            </a:r>
            <a:r>
              <a:rPr lang="en-US" sz="2400" dirty="0" smtClean="0">
                <a:latin typeface="Arial" pitchFamily="34" charset="0"/>
                <a:cs typeface="Arial" pitchFamily="34" charset="0"/>
              </a:rPr>
              <a:t>ationale or alternative etiology of the AE is </a:t>
            </a:r>
            <a:r>
              <a:rPr lang="en-US" sz="2400" dirty="0" smtClean="0">
                <a:solidFill>
                  <a:srgbClr val="FF0000"/>
                </a:solidFill>
                <a:latin typeface="Arial" pitchFamily="34" charset="0"/>
                <a:cs typeface="Arial" pitchFamily="34" charset="0"/>
              </a:rPr>
              <a:t>required</a:t>
            </a:r>
            <a:r>
              <a:rPr lang="en-US" sz="2400" dirty="0" smtClean="0">
                <a:latin typeface="Arial" pitchFamily="34" charset="0"/>
                <a:cs typeface="Arial" pitchFamily="34" charset="0"/>
              </a:rPr>
              <a:t> in the Comments section </a:t>
            </a:r>
            <a:r>
              <a:rPr lang="en-US" sz="2400" b="1" u="sng" dirty="0" smtClean="0">
                <a:solidFill>
                  <a:srgbClr val="FF0000"/>
                </a:solidFill>
                <a:latin typeface="Arial" pitchFamily="34" charset="0"/>
                <a:cs typeface="Arial" pitchFamily="34" charset="0"/>
              </a:rPr>
              <a:t>regardless</a:t>
            </a:r>
            <a:r>
              <a:rPr lang="en-US" sz="2400" dirty="0" smtClean="0">
                <a:solidFill>
                  <a:srgbClr val="FF0000"/>
                </a:solidFill>
                <a:latin typeface="Arial" pitchFamily="34" charset="0"/>
                <a:cs typeface="Arial" pitchFamily="34" charset="0"/>
              </a:rPr>
              <a:t> </a:t>
            </a:r>
            <a:r>
              <a:rPr lang="en-US" sz="2400" dirty="0" smtClean="0">
                <a:latin typeface="Arial" pitchFamily="34" charset="0"/>
                <a:cs typeface="Arial" pitchFamily="34" charset="0"/>
              </a:rPr>
              <a:t>of the relationship of the AE to study product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smtClean="0">
              <a:latin typeface="Arial" pitchFamily="34" charset="0"/>
              <a:cs typeface="Arial" pitchFamily="34" charset="0"/>
            </a:endParaRPr>
          </a:p>
        </p:txBody>
      </p:sp>
      <p:sp>
        <p:nvSpPr>
          <p:cNvPr id="5" name="Rectangle 5"/>
          <p:cNvSpPr txBox="1">
            <a:spLocks noChangeArrowheads="1"/>
          </p:cNvSpPr>
          <p:nvPr/>
        </p:nvSpPr>
        <p:spPr>
          <a:xfrm>
            <a:off x="304800" y="457200"/>
            <a:ext cx="8610600" cy="762000"/>
          </a:xfrm>
          <a:prstGeom prst="rect">
            <a:avLst/>
          </a:prstGeom>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740074"/>
                </a:solidFill>
                <a:effectLst/>
                <a:uLnTx/>
                <a:uFillTx/>
                <a:latin typeface="+mj-lt"/>
                <a:ea typeface="+mj-ea"/>
                <a:cs typeface="+mj-cs"/>
              </a:rPr>
              <a:t>Relations</a:t>
            </a:r>
            <a:r>
              <a:rPr lang="en-US" sz="4400" dirty="0" smtClean="0">
                <a:solidFill>
                  <a:srgbClr val="740074"/>
                </a:solidFill>
                <a:latin typeface="+mj-lt"/>
                <a:ea typeface="+mj-ea"/>
                <a:cs typeface="+mj-cs"/>
              </a:rPr>
              <a:t>hip to Study Product (Item 5)</a:t>
            </a:r>
            <a:endParaRPr kumimoji="0" lang="en-US" sz="4400" b="0" i="0" u="none" strike="noStrike" kern="1200" cap="none" spc="0" normalizeH="0" baseline="0" noProof="0" dirty="0" smtClean="0">
              <a:ln>
                <a:noFill/>
              </a:ln>
              <a:solidFill>
                <a:srgbClr val="740074"/>
              </a:solidFill>
              <a:effectLst/>
              <a:uLnTx/>
              <a:uFillTx/>
              <a:latin typeface="+mj-lt"/>
              <a:ea typeface="+mj-ea"/>
              <a:cs typeface="+mj-cs"/>
            </a:endParaRP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160" y="4267200"/>
            <a:ext cx="7600951" cy="331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204543699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381000" y="1752600"/>
            <a:ext cx="8229600" cy="4953000"/>
          </a:xfrm>
        </p:spPr>
        <p:txBody>
          <a:bodyPr>
            <a:noAutofit/>
          </a:bodyPr>
          <a:lstStyle/>
          <a:p>
            <a:r>
              <a:rPr lang="en-US" sz="2400" dirty="0" smtClean="0">
                <a:latin typeface="Arial" pitchFamily="34" charset="0"/>
                <a:cs typeface="Arial" pitchFamily="34" charset="0"/>
              </a:rPr>
              <a:t>“No change” if the AE does not warrant a hold or permanent discontinuation</a:t>
            </a:r>
          </a:p>
          <a:p>
            <a:pPr lvl="1"/>
            <a:r>
              <a:rPr lang="en-US" sz="2000" dirty="0" smtClean="0">
                <a:latin typeface="Arial" pitchFamily="34" charset="0"/>
                <a:cs typeface="Arial" pitchFamily="34" charset="0"/>
              </a:rPr>
              <a:t>Mark even if the ppt is already on a hold for another reason </a:t>
            </a:r>
          </a:p>
          <a:p>
            <a:pPr marL="457200" lvl="1" indent="0">
              <a:buNone/>
            </a:pPr>
            <a:endParaRPr lang="en-US" sz="2000" dirty="0" smtClean="0">
              <a:latin typeface="Arial" pitchFamily="34" charset="0"/>
              <a:cs typeface="Arial" pitchFamily="34" charset="0"/>
            </a:endParaRPr>
          </a:p>
          <a:p>
            <a:r>
              <a:rPr lang="en-US" sz="2400" dirty="0" smtClean="0">
                <a:latin typeface="Arial" pitchFamily="34" charset="0"/>
                <a:cs typeface="Arial" pitchFamily="34" charset="0"/>
              </a:rPr>
              <a:t>“Held” for </a:t>
            </a:r>
            <a:r>
              <a:rPr lang="en-US" sz="2400" u="sng" dirty="0" smtClean="0">
                <a:latin typeface="Arial" pitchFamily="34" charset="0"/>
                <a:cs typeface="Arial" pitchFamily="34" charset="0"/>
              </a:rPr>
              <a:t>each AE </a:t>
            </a:r>
            <a:r>
              <a:rPr lang="en-US" sz="2400" dirty="0" smtClean="0">
                <a:latin typeface="Arial" pitchFamily="34" charset="0"/>
                <a:cs typeface="Arial" pitchFamily="34" charset="0"/>
              </a:rPr>
              <a:t>that meets criteria for a clinical product hold</a:t>
            </a:r>
          </a:p>
          <a:p>
            <a:pPr lvl="1"/>
            <a:r>
              <a:rPr lang="en-US" sz="2000" dirty="0" smtClean="0">
                <a:latin typeface="Arial" pitchFamily="34" charset="0"/>
                <a:cs typeface="Arial" pitchFamily="34" charset="0"/>
              </a:rPr>
              <a:t>Mark even if ppt is already on a product hold</a:t>
            </a:r>
          </a:p>
          <a:p>
            <a:pPr lvl="1"/>
            <a:r>
              <a:rPr lang="en-US" sz="2000" dirty="0" smtClean="0">
                <a:latin typeface="Arial" pitchFamily="34" charset="0"/>
                <a:cs typeface="Arial" pitchFamily="34" charset="0"/>
              </a:rPr>
              <a:t>Do not mark if ppt opts to refuse product because of this AE</a:t>
            </a:r>
          </a:p>
          <a:p>
            <a:pPr lvl="2"/>
            <a:r>
              <a:rPr lang="en-US" sz="2000" dirty="0" smtClean="0">
                <a:latin typeface="Arial" pitchFamily="34" charset="0"/>
                <a:cs typeface="Arial" pitchFamily="34" charset="0"/>
              </a:rPr>
              <a:t>For each </a:t>
            </a:r>
            <a:r>
              <a:rPr lang="en-US" sz="2000" u="sng" dirty="0" smtClean="0">
                <a:latin typeface="Arial" pitchFamily="34" charset="0"/>
                <a:cs typeface="Arial" pitchFamily="34" charset="0"/>
              </a:rPr>
              <a:t>AE Log </a:t>
            </a:r>
            <a:r>
              <a:rPr lang="en-US" sz="2000" dirty="0" smtClean="0">
                <a:latin typeface="Arial" pitchFamily="34" charset="0"/>
                <a:cs typeface="Arial" pitchFamily="34" charset="0"/>
              </a:rPr>
              <a:t>with “Held” marked, SCHARP will expect a “matching” Clinical Product Hold/Discontinuation Log with reason for hold = AE and the matching AE Log page #</a:t>
            </a:r>
          </a:p>
        </p:txBody>
      </p:sp>
      <p:sp>
        <p:nvSpPr>
          <p:cNvPr id="392194" name="Rectangle 5"/>
          <p:cNvSpPr>
            <a:spLocks noGrp="1" noChangeArrowheads="1"/>
          </p:cNvSpPr>
          <p:nvPr>
            <p:ph type="title"/>
          </p:nvPr>
        </p:nvSpPr>
        <p:spPr>
          <a:xfrm>
            <a:off x="381000" y="304800"/>
            <a:ext cx="8610600" cy="762000"/>
          </a:xfrm>
        </p:spPr>
        <p:txBody>
          <a:bodyPr>
            <a:normAutofit fontScale="90000"/>
          </a:bodyPr>
          <a:lstStyle/>
          <a:p>
            <a:r>
              <a:rPr lang="en-US" dirty="0" smtClean="0"/>
              <a:t>Study Product Administration (Item 6)</a:t>
            </a:r>
          </a:p>
        </p:txBody>
      </p:sp>
    </p:spTree>
    <p:custDataLst>
      <p:tags r:id="rId1"/>
    </p:custDataLst>
    <p:extLst>
      <p:ext uri="{BB962C8B-B14F-4D97-AF65-F5344CB8AC3E}">
        <p14:creationId xmlns:p14="http://schemas.microsoft.com/office/powerpoint/2010/main" val="10014805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219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9219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9219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219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9219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219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19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228600" y="2514600"/>
            <a:ext cx="8534400" cy="3505200"/>
          </a:xfrm>
        </p:spPr>
        <p:txBody>
          <a:bodyPr>
            <a:noAutofit/>
          </a:bodyPr>
          <a:lstStyle/>
          <a:p>
            <a:r>
              <a:rPr lang="en-US" sz="2400" dirty="0" smtClean="0">
                <a:latin typeface="Arial" pitchFamily="34" charset="0"/>
                <a:cs typeface="Arial" pitchFamily="34" charset="0"/>
              </a:rPr>
              <a:t>“Permanently discontinued” is marked for each AE that requires permanent discontinuation</a:t>
            </a:r>
          </a:p>
          <a:p>
            <a:pPr marL="0" indent="0">
              <a:buNone/>
            </a:pPr>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“N/A” should be marked if the AE occurred after the participant discontinued study product, if study product is held or discontinued for a different AE or reason, or if the AE is grade 5 (death)</a:t>
            </a:r>
          </a:p>
        </p:txBody>
      </p:sp>
      <p:sp>
        <p:nvSpPr>
          <p:cNvPr id="392194" name="Rectangle 5"/>
          <p:cNvSpPr>
            <a:spLocks noGrp="1" noChangeArrowheads="1"/>
          </p:cNvSpPr>
          <p:nvPr>
            <p:ph type="title"/>
          </p:nvPr>
        </p:nvSpPr>
        <p:spPr>
          <a:xfrm>
            <a:off x="381000" y="304800"/>
            <a:ext cx="8610600" cy="762000"/>
          </a:xfrm>
        </p:spPr>
        <p:txBody>
          <a:bodyPr>
            <a:normAutofit fontScale="90000"/>
          </a:bodyPr>
          <a:lstStyle/>
          <a:p>
            <a:r>
              <a:rPr lang="en-US" dirty="0" smtClean="0"/>
              <a:t>Study Product Administration (Item 6)</a:t>
            </a:r>
          </a:p>
        </p:txBody>
      </p:sp>
    </p:spTree>
    <p:custDataLst>
      <p:tags r:id="rId1"/>
    </p:custDataLst>
    <p:extLst>
      <p:ext uri="{BB962C8B-B14F-4D97-AF65-F5344CB8AC3E}">
        <p14:creationId xmlns:p14="http://schemas.microsoft.com/office/powerpoint/2010/main" val="189952605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3" name="Rectangle 3"/>
          <p:cNvSpPr>
            <a:spLocks noGrp="1" noChangeArrowheads="1"/>
          </p:cNvSpPr>
          <p:nvPr>
            <p:ph type="body" idx="1"/>
          </p:nvPr>
        </p:nvSpPr>
        <p:spPr>
          <a:xfrm>
            <a:off x="381000" y="2286000"/>
            <a:ext cx="8382000" cy="3949700"/>
          </a:xfrm>
        </p:spPr>
        <p:txBody>
          <a:bodyPr>
            <a:noAutofit/>
          </a:bodyPr>
          <a:lstStyle/>
          <a:p>
            <a:r>
              <a:rPr lang="en-US" sz="2400" dirty="0" smtClean="0">
                <a:latin typeface="Arial" pitchFamily="34" charset="0"/>
                <a:cs typeface="Arial" pitchFamily="34" charset="0"/>
              </a:rPr>
              <a:t>AE Log - if “Held” is initially marked, and study product use is later permanently discontinued due to the AE, you do not need to update this item on the AE Log</a:t>
            </a:r>
          </a:p>
          <a:p>
            <a:pPr marL="0" indent="0">
              <a:buNone/>
            </a:pPr>
            <a:endParaRPr lang="en-US" sz="2400" dirty="0" smtClean="0">
              <a:latin typeface="Arial" pitchFamily="34" charset="0"/>
              <a:cs typeface="Arial" pitchFamily="34" charset="0"/>
            </a:endParaRPr>
          </a:p>
          <a:p>
            <a:pPr lvl="1"/>
            <a:r>
              <a:rPr lang="en-US" sz="2400" dirty="0" smtClean="0">
                <a:latin typeface="Arial" pitchFamily="34" charset="0"/>
                <a:cs typeface="Arial" pitchFamily="34" charset="0"/>
              </a:rPr>
              <a:t>We will get this data from the Clinical Product Hold/Discontinuation Log form </a:t>
            </a:r>
          </a:p>
          <a:p>
            <a:pPr lvl="1"/>
            <a:r>
              <a:rPr lang="en-US" sz="2400" dirty="0" smtClean="0">
                <a:latin typeface="Arial" pitchFamily="34" charset="0"/>
                <a:cs typeface="Arial" pitchFamily="34" charset="0"/>
              </a:rPr>
              <a:t>Should be rare</a:t>
            </a:r>
          </a:p>
        </p:txBody>
      </p:sp>
      <p:sp>
        <p:nvSpPr>
          <p:cNvPr id="392194" name="Rectangle 5"/>
          <p:cNvSpPr>
            <a:spLocks noGrp="1" noChangeArrowheads="1"/>
          </p:cNvSpPr>
          <p:nvPr>
            <p:ph type="title"/>
          </p:nvPr>
        </p:nvSpPr>
        <p:spPr>
          <a:xfrm>
            <a:off x="381000" y="304800"/>
            <a:ext cx="8610600" cy="762000"/>
          </a:xfrm>
        </p:spPr>
        <p:txBody>
          <a:bodyPr>
            <a:normAutofit fontScale="90000"/>
          </a:bodyPr>
          <a:lstStyle/>
          <a:p>
            <a:r>
              <a:rPr lang="en-US" dirty="0" smtClean="0"/>
              <a:t>Study Product Administration (con’t)</a:t>
            </a:r>
          </a:p>
        </p:txBody>
      </p:sp>
    </p:spTree>
    <p:custDataLst>
      <p:tags r:id="rId1"/>
    </p:custDataLst>
    <p:extLst>
      <p:ext uri="{BB962C8B-B14F-4D97-AF65-F5344CB8AC3E}">
        <p14:creationId xmlns:p14="http://schemas.microsoft.com/office/powerpoint/2010/main" val="244124860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1" name="Rectangle 3"/>
          <p:cNvSpPr>
            <a:spLocks noGrp="1" noChangeArrowheads="1"/>
          </p:cNvSpPr>
          <p:nvPr>
            <p:ph type="body" idx="1"/>
          </p:nvPr>
        </p:nvSpPr>
        <p:spPr>
          <a:xfrm>
            <a:off x="304800" y="2286000"/>
            <a:ext cx="8458200" cy="4038600"/>
          </a:xfrm>
        </p:spPr>
        <p:txBody>
          <a:bodyPr>
            <a:normAutofit/>
          </a:bodyPr>
          <a:lstStyle/>
          <a:p>
            <a:r>
              <a:rPr lang="en-US" sz="2400" dirty="0" smtClean="0">
                <a:latin typeface="Arial" panose="020B0604020202020204" pitchFamily="34" charset="0"/>
                <a:cs typeface="Arial" pitchFamily="34" charset="0"/>
              </a:rPr>
              <a:t>If AE is ongoing when the CRF page is first completed, mark “continuing” and leave item 7a blank</a:t>
            </a:r>
          </a:p>
          <a:p>
            <a:r>
              <a:rPr lang="en-US" sz="2400" dirty="0" smtClean="0">
                <a:latin typeface="Arial" panose="020B0604020202020204" pitchFamily="34" charset="0"/>
                <a:cs typeface="Arial" pitchFamily="34" charset="0"/>
              </a:rPr>
              <a:t>Once a “continuing” AE’s outcome is determined:</a:t>
            </a:r>
          </a:p>
          <a:p>
            <a:pPr lvl="1"/>
            <a:r>
              <a:rPr lang="en-US" sz="2400" dirty="0" smtClean="0">
                <a:latin typeface="Arial" panose="020B0604020202020204" pitchFamily="34" charset="0"/>
                <a:cs typeface="Arial" pitchFamily="34" charset="0"/>
              </a:rPr>
              <a:t>Line through the “Continuing” box</a:t>
            </a:r>
          </a:p>
          <a:p>
            <a:pPr lvl="1"/>
            <a:r>
              <a:rPr lang="en-US" sz="2400" dirty="0" smtClean="0">
                <a:latin typeface="Arial" panose="020B0604020202020204" pitchFamily="34" charset="0"/>
                <a:cs typeface="Arial" pitchFamily="34" charset="0"/>
              </a:rPr>
              <a:t>Mark the appropriate box for item 7</a:t>
            </a:r>
          </a:p>
          <a:p>
            <a:pPr lvl="1"/>
            <a:r>
              <a:rPr lang="en-US" sz="2400" dirty="0" smtClean="0">
                <a:latin typeface="Arial" panose="020B0604020202020204" pitchFamily="34" charset="0"/>
                <a:cs typeface="Arial" pitchFamily="34" charset="0"/>
              </a:rPr>
              <a:t>Record the appropriate outcome date in item 7a</a:t>
            </a:r>
          </a:p>
          <a:p>
            <a:pPr lvl="1"/>
            <a:r>
              <a:rPr lang="en-US" sz="2400" dirty="0" smtClean="0">
                <a:latin typeface="Arial" panose="020B0604020202020204" pitchFamily="34" charset="0"/>
                <a:cs typeface="Arial" pitchFamily="34" charset="0"/>
              </a:rPr>
              <a:t>Initial, date, and refax</a:t>
            </a:r>
          </a:p>
          <a:p>
            <a:r>
              <a:rPr lang="en-US" sz="2400" dirty="0" smtClean="0">
                <a:latin typeface="Arial" panose="020B0604020202020204" pitchFamily="34" charset="0"/>
                <a:cs typeface="Arial" pitchFamily="34" charset="0"/>
              </a:rPr>
              <a:t>Use “continuing at end of study participation” if AE ongoing at time participant is terminated</a:t>
            </a:r>
          </a:p>
        </p:txBody>
      </p:sp>
      <p:sp>
        <p:nvSpPr>
          <p:cNvPr id="409602" name="Rectangle 5"/>
          <p:cNvSpPr>
            <a:spLocks noGrp="1" noChangeArrowheads="1"/>
          </p:cNvSpPr>
          <p:nvPr>
            <p:ph type="title"/>
          </p:nvPr>
        </p:nvSpPr>
        <p:spPr>
          <a:xfrm>
            <a:off x="304800" y="609600"/>
            <a:ext cx="8610600" cy="762000"/>
          </a:xfrm>
        </p:spPr>
        <p:txBody>
          <a:bodyPr>
            <a:normAutofit/>
          </a:bodyPr>
          <a:lstStyle/>
          <a:p>
            <a:r>
              <a:rPr lang="en-US" dirty="0" smtClean="0"/>
              <a:t>Status/Outcome: Items 7 and 7a</a:t>
            </a:r>
          </a:p>
        </p:txBody>
      </p:sp>
    </p:spTree>
    <p:custDataLst>
      <p:tags r:id="rId1"/>
    </p:custDataLst>
    <p:extLst>
      <p:ext uri="{BB962C8B-B14F-4D97-AF65-F5344CB8AC3E}">
        <p14:creationId xmlns:p14="http://schemas.microsoft.com/office/powerpoint/2010/main" val="24246117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0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0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960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60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60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60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960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0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5" name="Rectangle 3"/>
          <p:cNvSpPr>
            <a:spLocks noGrp="1" noChangeArrowheads="1"/>
          </p:cNvSpPr>
          <p:nvPr>
            <p:ph type="body" idx="1"/>
          </p:nvPr>
        </p:nvSpPr>
        <p:spPr>
          <a:xfrm>
            <a:off x="381000" y="1905000"/>
            <a:ext cx="8382000" cy="4267200"/>
          </a:xfrm>
        </p:spPr>
        <p:txBody>
          <a:bodyPr>
            <a:normAutofit/>
          </a:bodyPr>
          <a:lstStyle/>
          <a:p>
            <a:pPr marL="400050" indent="-400050"/>
            <a:r>
              <a:rPr lang="en-US" sz="2000" dirty="0" smtClean="0">
                <a:latin typeface="Arial" pitchFamily="34" charset="0"/>
                <a:cs typeface="Arial" pitchFamily="34" charset="0"/>
              </a:rPr>
              <a:t>If an AE increases in severity grade:</a:t>
            </a:r>
          </a:p>
          <a:p>
            <a:pPr marL="838200" lvl="1" indent="-381000"/>
            <a:r>
              <a:rPr lang="en-US" sz="2000" dirty="0" smtClean="0">
                <a:latin typeface="Arial" pitchFamily="34" charset="0"/>
                <a:cs typeface="Arial" pitchFamily="34" charset="0"/>
              </a:rPr>
              <a:t>Close out the current CRF page (lower grade) by updating item 7 to “severity/frequency increased”, record the date of increase, and Initial/date/refax.</a:t>
            </a:r>
          </a:p>
          <a:p>
            <a:pPr marL="838200" lvl="1" indent="-381000"/>
            <a:r>
              <a:rPr lang="en-US" sz="2000" dirty="0" smtClean="0">
                <a:latin typeface="Arial" pitchFamily="34" charset="0"/>
                <a:cs typeface="Arial" pitchFamily="34" charset="0"/>
              </a:rPr>
              <a:t>Complete a new </a:t>
            </a:r>
            <a:r>
              <a:rPr lang="en-US" sz="2000" u="sng" dirty="0" smtClean="0">
                <a:latin typeface="Arial" pitchFamily="34" charset="0"/>
                <a:cs typeface="Arial" pitchFamily="34" charset="0"/>
              </a:rPr>
              <a:t>AE Log </a:t>
            </a:r>
            <a:r>
              <a:rPr lang="en-US" sz="2000" dirty="0" smtClean="0">
                <a:latin typeface="Arial" pitchFamily="34" charset="0"/>
                <a:cs typeface="Arial" pitchFamily="34" charset="0"/>
              </a:rPr>
              <a:t>page for the new (higher grade) AE.  Onset Date = outcome date of previous AE.  Use same AE text as lower grade, if applicable and if possible.</a:t>
            </a:r>
          </a:p>
          <a:p>
            <a:pPr marL="457200" lvl="1" indent="0">
              <a:buNone/>
            </a:pPr>
            <a:r>
              <a:rPr lang="en-US" sz="2000" dirty="0" smtClean="0">
                <a:latin typeface="Arial" pitchFamily="34" charset="0"/>
                <a:cs typeface="Arial" pitchFamily="34" charset="0"/>
              </a:rPr>
              <a:t> </a:t>
            </a:r>
          </a:p>
          <a:p>
            <a:r>
              <a:rPr lang="en-US" sz="2000" dirty="0">
                <a:solidFill>
                  <a:srgbClr val="000000"/>
                </a:solidFill>
                <a:latin typeface="Arial" pitchFamily="34" charset="0"/>
                <a:cs typeface="Arial" pitchFamily="34" charset="0"/>
              </a:rPr>
              <a:t>Improvements in AE severity do not require changes to AE Log CRF</a:t>
            </a:r>
          </a:p>
          <a:p>
            <a:pPr lvl="1"/>
            <a:r>
              <a:rPr lang="en-US" sz="2000" dirty="0">
                <a:solidFill>
                  <a:srgbClr val="000000"/>
                </a:solidFill>
                <a:latin typeface="Arial" pitchFamily="34" charset="0"/>
                <a:cs typeface="Arial" pitchFamily="34" charset="0"/>
              </a:rPr>
              <a:t>Do include in chart note</a:t>
            </a:r>
          </a:p>
          <a:p>
            <a:pPr lvl="1"/>
            <a:r>
              <a:rPr lang="en-US" sz="2000" dirty="0">
                <a:solidFill>
                  <a:srgbClr val="000000"/>
                </a:solidFill>
                <a:latin typeface="Arial" pitchFamily="34" charset="0"/>
                <a:cs typeface="Arial" pitchFamily="34" charset="0"/>
              </a:rPr>
              <a:t>Ex: a Gr. 4 AE improves to Grade 3. No changes to AE Log CRF item 7 – must wait until AE resolves (returns to baseline severity)</a:t>
            </a:r>
          </a:p>
          <a:p>
            <a:pPr marL="838200" lvl="1" indent="-381000"/>
            <a:endParaRPr lang="en-US" sz="2400" dirty="0" smtClean="0">
              <a:latin typeface="Arial" pitchFamily="34" charset="0"/>
              <a:cs typeface="Arial" pitchFamily="34" charset="0"/>
            </a:endParaRPr>
          </a:p>
        </p:txBody>
      </p:sp>
      <p:sp>
        <p:nvSpPr>
          <p:cNvPr id="410626" name="Rectangle 5"/>
          <p:cNvSpPr>
            <a:spLocks noGrp="1" noChangeArrowheads="1"/>
          </p:cNvSpPr>
          <p:nvPr>
            <p:ph type="title"/>
          </p:nvPr>
        </p:nvSpPr>
        <p:spPr>
          <a:xfrm>
            <a:off x="304800" y="609600"/>
            <a:ext cx="8610600" cy="762000"/>
          </a:xfrm>
        </p:spPr>
        <p:txBody>
          <a:bodyPr>
            <a:normAutofit/>
          </a:bodyPr>
          <a:lstStyle/>
          <a:p>
            <a:r>
              <a:rPr lang="en-US" dirty="0" smtClean="0"/>
              <a:t>Status/Outcome: Items 7 and 7a</a:t>
            </a:r>
          </a:p>
        </p:txBody>
      </p:sp>
    </p:spTree>
    <p:custDataLst>
      <p:tags r:id="rId1"/>
    </p:custDataLst>
    <p:extLst>
      <p:ext uri="{BB962C8B-B14F-4D97-AF65-F5344CB8AC3E}">
        <p14:creationId xmlns:p14="http://schemas.microsoft.com/office/powerpoint/2010/main" val="11395281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6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6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06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062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0625">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0625">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1062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2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a:bodyPr>
          <a:lstStyle/>
          <a:p>
            <a:r>
              <a:rPr lang="en-US" sz="3600" dirty="0" smtClean="0"/>
              <a:t>Physical Exam (PX-1)</a:t>
            </a:r>
          </a:p>
        </p:txBody>
      </p:sp>
      <p:sp>
        <p:nvSpPr>
          <p:cNvPr id="8" name="Content Placeholder 2"/>
          <p:cNvSpPr>
            <a:spLocks noGrp="1"/>
          </p:cNvSpPr>
          <p:nvPr>
            <p:ph sz="half" idx="4294967295"/>
          </p:nvPr>
        </p:nvSpPr>
        <p:spPr>
          <a:xfrm>
            <a:off x="304800" y="1981200"/>
            <a:ext cx="8610600" cy="4876800"/>
          </a:xfrm>
          <a:prstGeom prst="rect">
            <a:avLst/>
          </a:prstGeom>
        </p:spPr>
        <p:txBody>
          <a:bodyPr>
            <a:normAutofit fontScale="92500" lnSpcReduction="20000"/>
          </a:bodyPr>
          <a:lstStyle/>
          <a:p>
            <a:pPr eaLnBrk="1" hangingPunct="1">
              <a:buSzPct val="85000"/>
              <a:buFont typeface="Wingdings" pitchFamily="2" charset="2"/>
              <a:buChar char="§"/>
            </a:pPr>
            <a:r>
              <a:rPr lang="en-US" altLang="en-US" sz="2800" dirty="0">
                <a:ea typeface="ＭＳ Ｐゴシック" pitchFamily="34" charset="-128"/>
                <a:cs typeface="Arial" charset="0"/>
              </a:rPr>
              <a:t>PX-1 completed at Screening, Enrollment and Follow-up Visits</a:t>
            </a:r>
          </a:p>
          <a:p>
            <a:pPr lvl="1">
              <a:buSzPct val="85000"/>
              <a:buFont typeface="Wingdings" pitchFamily="2" charset="2"/>
              <a:buChar char="§"/>
            </a:pPr>
            <a:r>
              <a:rPr lang="en-US" altLang="en-US" sz="2400" dirty="0">
                <a:ea typeface="ＭＳ Ｐゴシック" pitchFamily="34" charset="-128"/>
                <a:cs typeface="Arial" charset="0"/>
              </a:rPr>
              <a:t>All items require a response at Screening and Enrollment</a:t>
            </a:r>
          </a:p>
          <a:p>
            <a:pPr lvl="1">
              <a:buSzPct val="85000"/>
              <a:buFont typeface="Wingdings" pitchFamily="2" charset="2"/>
              <a:buChar char="§"/>
            </a:pPr>
            <a:r>
              <a:rPr lang="en-US" altLang="en-US" sz="2400" dirty="0">
                <a:ea typeface="ＭＳ Ｐゴシック" pitchFamily="34" charset="-128"/>
                <a:cs typeface="Arial" charset="0"/>
              </a:rPr>
              <a:t>Items 8-16 do not need to be evaluated after Enrollment – mark ‘not done’ if not completed</a:t>
            </a:r>
          </a:p>
          <a:p>
            <a:pPr eaLnBrk="1" hangingPunct="1">
              <a:buSzPct val="85000"/>
              <a:buFont typeface="Wingdings" pitchFamily="2" charset="2"/>
              <a:buChar char="§"/>
            </a:pPr>
            <a:r>
              <a:rPr lang="en-US" altLang="en-US" sz="2800" dirty="0">
                <a:ea typeface="ＭＳ Ｐゴシック" pitchFamily="34" charset="-128"/>
                <a:cs typeface="Arial" charset="0"/>
              </a:rPr>
              <a:t>Use Notes line to describe abnormal findings </a:t>
            </a:r>
          </a:p>
          <a:p>
            <a:pPr lvl="2" eaLnBrk="1" hangingPunct="1">
              <a:buSzPct val="85000"/>
              <a:buFont typeface="Wingdings" pitchFamily="2" charset="2"/>
              <a:buChar char="§"/>
            </a:pPr>
            <a:r>
              <a:rPr lang="en-US" altLang="en-US" sz="2800" dirty="0">
                <a:ea typeface="ＭＳ Ｐゴシック" pitchFamily="34" charset="-128"/>
                <a:cs typeface="Arial" charset="0"/>
              </a:rPr>
              <a:t>Option to use notes line to describe normal findings as well (ex. normally healed scar)</a:t>
            </a:r>
          </a:p>
          <a:p>
            <a:pPr eaLnBrk="1" hangingPunct="1">
              <a:buSzPct val="85000"/>
              <a:buFont typeface="Wingdings" pitchFamily="2" charset="2"/>
              <a:buChar char="§"/>
            </a:pPr>
            <a:r>
              <a:rPr lang="en-US" altLang="en-US" sz="2800" dirty="0">
                <a:ea typeface="ＭＳ Ｐゴシック" pitchFamily="34" charset="-128"/>
                <a:cs typeface="Arial" charset="0"/>
              </a:rPr>
              <a:t>Record/update abnormal</a:t>
            </a:r>
            <a:r>
              <a:rPr lang="en-US" altLang="en-US" sz="2800" i="1" dirty="0">
                <a:ea typeface="ＭＳ Ｐゴシック" pitchFamily="34" charset="-128"/>
                <a:cs typeface="Arial" charset="0"/>
              </a:rPr>
              <a:t> </a:t>
            </a:r>
            <a:r>
              <a:rPr lang="en-US" altLang="en-US" sz="2800" dirty="0">
                <a:ea typeface="ＭＳ Ｐゴシック" pitchFamily="34" charset="-128"/>
                <a:cs typeface="Arial" charset="0"/>
              </a:rPr>
              <a:t>findings on PRE </a:t>
            </a:r>
            <a:r>
              <a:rPr lang="en-US" altLang="en-US" sz="2800" dirty="0" smtClean="0">
                <a:ea typeface="ＭＳ Ｐゴシック" pitchFamily="34" charset="-128"/>
                <a:cs typeface="Arial" charset="0"/>
              </a:rPr>
              <a:t>CRF prior to Enrollment and on the AE log CRF during follow-up</a:t>
            </a:r>
            <a:endParaRPr lang="en-US" altLang="en-US" sz="2800" dirty="0">
              <a:ea typeface="ＭＳ Ｐゴシック" pitchFamily="34" charset="-128"/>
              <a:cs typeface="Arial" charset="0"/>
            </a:endParaRPr>
          </a:p>
          <a:p>
            <a:pPr>
              <a:buSzPct val="85000"/>
              <a:buFont typeface="Wingdings" pitchFamily="2" charset="2"/>
              <a:buChar char="§"/>
            </a:pPr>
            <a:r>
              <a:rPr lang="en-US" altLang="en-US" sz="2800" dirty="0">
                <a:ea typeface="ＭＳ Ｐゴシック" pitchFamily="34" charset="-128"/>
                <a:cs typeface="Arial" charset="0"/>
              </a:rPr>
              <a:t>If one staff member completes vitals and a separate person does the exam assessments, ensure that both staff initials and date are indicated (use brackets as needed)</a:t>
            </a: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spTree>
    <p:custDataLst>
      <p:tags r:id="rId1"/>
    </p:custDataLst>
    <p:extLst>
      <p:ext uri="{BB962C8B-B14F-4D97-AF65-F5344CB8AC3E}">
        <p14:creationId xmlns:p14="http://schemas.microsoft.com/office/powerpoint/2010/main" val="409184605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32056" y="1752600"/>
            <a:ext cx="8458200" cy="5105400"/>
          </a:xfrm>
        </p:spPr>
        <p:txBody>
          <a:bodyPr>
            <a:normAutofit/>
          </a:bodyPr>
          <a:lstStyle/>
          <a:p>
            <a:r>
              <a:rPr lang="en-US" sz="2800" dirty="0" smtClean="0">
                <a:latin typeface="Arial" pitchFamily="34" charset="0"/>
                <a:cs typeface="Arial" pitchFamily="34" charset="0"/>
              </a:rPr>
              <a:t>Mark all meds/treatments used and/or prescribed for the AE</a:t>
            </a:r>
          </a:p>
          <a:p>
            <a:pPr lvl="1"/>
            <a:r>
              <a:rPr lang="en-US" sz="2400" dirty="0" smtClean="0">
                <a:latin typeface="Arial" pitchFamily="34" charset="0"/>
                <a:cs typeface="Arial" pitchFamily="34" charset="0"/>
              </a:rPr>
              <a:t>Participant self-report is fine</a:t>
            </a:r>
          </a:p>
          <a:p>
            <a:r>
              <a:rPr lang="en-US" sz="2800" dirty="0" smtClean="0">
                <a:latin typeface="Arial" pitchFamily="34" charset="0"/>
                <a:cs typeface="Arial" pitchFamily="34" charset="0"/>
              </a:rPr>
              <a:t>Once confirmed that meds/treatment used, record on Con Meds Log</a:t>
            </a:r>
          </a:p>
          <a:p>
            <a:r>
              <a:rPr lang="en-US" sz="2800" dirty="0" smtClean="0">
                <a:latin typeface="Arial" pitchFamily="34" charset="0"/>
                <a:cs typeface="Arial" pitchFamily="34" charset="0"/>
              </a:rPr>
              <a:t>If discovered that ppt did not use treatment/meds, change item 8 response to “other” and specify reason</a:t>
            </a:r>
            <a:endParaRPr lang="en-US" sz="2400" dirty="0" smtClean="0">
              <a:latin typeface="Arial" pitchFamily="34" charset="0"/>
              <a:cs typeface="Arial" pitchFamily="34" charset="0"/>
            </a:endParaRPr>
          </a:p>
        </p:txBody>
      </p:sp>
      <p:sp>
        <p:nvSpPr>
          <p:cNvPr id="417794" name="Rectangle 5"/>
          <p:cNvSpPr>
            <a:spLocks noGrp="1" noChangeArrowheads="1"/>
          </p:cNvSpPr>
          <p:nvPr>
            <p:ph type="title"/>
          </p:nvPr>
        </p:nvSpPr>
        <p:spPr>
          <a:xfrm>
            <a:off x="304800" y="228600"/>
            <a:ext cx="8610600" cy="762000"/>
          </a:xfrm>
        </p:spPr>
        <p:txBody>
          <a:bodyPr/>
          <a:lstStyle/>
          <a:p>
            <a:r>
              <a:rPr lang="en-US" dirty="0" smtClean="0"/>
              <a:t>Treatment: Item 8</a:t>
            </a:r>
          </a:p>
        </p:txBody>
      </p:sp>
      <p:grpSp>
        <p:nvGrpSpPr>
          <p:cNvPr id="2" name="Group 1"/>
          <p:cNvGrpSpPr/>
          <p:nvPr/>
        </p:nvGrpSpPr>
        <p:grpSpPr>
          <a:xfrm>
            <a:off x="646381" y="5562600"/>
            <a:ext cx="8116619" cy="844341"/>
            <a:chOff x="646381" y="5254416"/>
            <a:chExt cx="8255165" cy="1152525"/>
          </a:xfrm>
        </p:grpSpPr>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6381" y="5254416"/>
              <a:ext cx="7829550"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p:cNvSpPr/>
            <p:nvPr/>
          </p:nvSpPr>
          <p:spPr>
            <a:xfrm>
              <a:off x="4343400" y="5721141"/>
              <a:ext cx="4558146" cy="685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ustDataLst>
      <p:tags r:id="rId1"/>
    </p:custDataLst>
    <p:extLst>
      <p:ext uri="{BB962C8B-B14F-4D97-AF65-F5344CB8AC3E}">
        <p14:creationId xmlns:p14="http://schemas.microsoft.com/office/powerpoint/2010/main" val="41943277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779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779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779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1779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779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04800" y="1727200"/>
            <a:ext cx="8458200" cy="5105400"/>
          </a:xfrm>
        </p:spPr>
        <p:txBody>
          <a:bodyPr>
            <a:normAutofit/>
          </a:bodyPr>
          <a:lstStyle/>
          <a:p>
            <a:r>
              <a:rPr lang="en-US" dirty="0" smtClean="0">
                <a:latin typeface="Arial" pitchFamily="34" charset="0"/>
                <a:cs typeface="Arial" pitchFamily="34" charset="0"/>
              </a:rPr>
              <a:t>Item 9: mark “yes” if AE meets SAE criteria</a:t>
            </a:r>
            <a:endParaRPr lang="en-US" sz="2400" dirty="0" smtClean="0">
              <a:latin typeface="Arial" pitchFamily="34" charset="0"/>
              <a:cs typeface="Arial" pitchFamily="34" charset="0"/>
            </a:endParaRPr>
          </a:p>
          <a:p>
            <a:r>
              <a:rPr lang="en-US" dirty="0" smtClean="0">
                <a:latin typeface="Arial" pitchFamily="34" charset="0"/>
                <a:cs typeface="Arial" pitchFamily="34" charset="0"/>
              </a:rPr>
              <a:t>For item 10, mark “yes” if AE has been or will be reported as an EAE</a:t>
            </a:r>
          </a:p>
          <a:p>
            <a:pPr lvl="1"/>
            <a:r>
              <a:rPr lang="en-US" dirty="0" smtClean="0">
                <a:latin typeface="Arial" pitchFamily="34" charset="0"/>
                <a:cs typeface="Arial" pitchFamily="34" charset="0"/>
              </a:rPr>
              <a:t>For MTN-027, if Item 9 is marked ‘yes’, item 10 should also be marked ‘yes’.</a:t>
            </a:r>
          </a:p>
        </p:txBody>
      </p:sp>
      <p:sp>
        <p:nvSpPr>
          <p:cNvPr id="417794" name="Rectangle 5"/>
          <p:cNvSpPr>
            <a:spLocks noGrp="1" noChangeArrowheads="1"/>
          </p:cNvSpPr>
          <p:nvPr>
            <p:ph type="title"/>
          </p:nvPr>
        </p:nvSpPr>
        <p:spPr>
          <a:xfrm>
            <a:off x="343268" y="304800"/>
            <a:ext cx="8610600" cy="762000"/>
          </a:xfrm>
        </p:spPr>
        <p:txBody>
          <a:bodyPr>
            <a:normAutofit/>
          </a:bodyPr>
          <a:lstStyle/>
          <a:p>
            <a:r>
              <a:rPr lang="en-US" dirty="0" smtClean="0"/>
              <a:t>SAE and EAE: Items 9 and 10</a:t>
            </a: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5029200"/>
            <a:ext cx="6086475" cy="8477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ustDataLst>
      <p:tags r:id="rId1"/>
    </p:custDataLst>
    <p:extLst>
      <p:ext uri="{BB962C8B-B14F-4D97-AF65-F5344CB8AC3E}">
        <p14:creationId xmlns:p14="http://schemas.microsoft.com/office/powerpoint/2010/main" val="304402858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3" name="Rectangle 3"/>
          <p:cNvSpPr>
            <a:spLocks noGrp="1" noChangeArrowheads="1"/>
          </p:cNvSpPr>
          <p:nvPr>
            <p:ph type="body" idx="1"/>
          </p:nvPr>
        </p:nvSpPr>
        <p:spPr>
          <a:xfrm>
            <a:off x="457200" y="1905000"/>
            <a:ext cx="8229600" cy="4495800"/>
          </a:xfrm>
        </p:spPr>
        <p:txBody>
          <a:bodyPr>
            <a:normAutofit/>
          </a:bodyPr>
          <a:lstStyle/>
          <a:p>
            <a:r>
              <a:rPr lang="en-US" sz="2400" dirty="0" smtClean="0">
                <a:latin typeface="Arial" pitchFamily="34" charset="0"/>
                <a:cs typeface="Arial" pitchFamily="34" charset="0"/>
              </a:rPr>
              <a:t>Compare AE Log form and EAE form for consistency:</a:t>
            </a:r>
          </a:p>
          <a:p>
            <a:r>
              <a:rPr lang="en-US" sz="2400" dirty="0" smtClean="0">
                <a:latin typeface="Arial" pitchFamily="34" charset="0"/>
                <a:cs typeface="Arial" pitchFamily="34" charset="0"/>
              </a:rPr>
              <a:t>Note that some cases may involve 1 EAE report but several AE Log forms (for example, a motor vehicle accident)</a:t>
            </a:r>
          </a:p>
          <a:p>
            <a:r>
              <a:rPr lang="en-US" sz="2400" dirty="0" smtClean="0">
                <a:latin typeface="Arial" pitchFamily="34" charset="0"/>
                <a:cs typeface="Arial" pitchFamily="34" charset="0"/>
              </a:rPr>
              <a:t>Discrepancies will result in a clinical query</a:t>
            </a:r>
          </a:p>
          <a:p>
            <a:r>
              <a:rPr lang="en-US" sz="2400" dirty="0" smtClean="0">
                <a:latin typeface="Arial" pitchFamily="34" charset="0"/>
                <a:cs typeface="Arial" pitchFamily="34" charset="0"/>
              </a:rPr>
              <a:t>If a previously-reported EAE is updated, update the matching AE Log form when applicable and re-fax</a:t>
            </a:r>
          </a:p>
          <a:p>
            <a:r>
              <a:rPr lang="en-US" sz="2400" dirty="0" smtClean="0">
                <a:latin typeface="Arial" pitchFamily="34" charset="0"/>
                <a:cs typeface="Arial" pitchFamily="34" charset="0"/>
              </a:rPr>
              <a:t>Fax the AE Log form to DF/Net at the same time as submitting the EAE report</a:t>
            </a:r>
          </a:p>
          <a:p>
            <a:r>
              <a:rPr lang="en-US" sz="2400" dirty="0" smtClean="0">
                <a:latin typeface="Arial" pitchFamily="34" charset="0"/>
                <a:cs typeface="Arial" pitchFamily="34" charset="0"/>
              </a:rPr>
              <a:t>Contact SCHARP PM or Clinical Affairs with any questions related to AE/EAE consistency</a:t>
            </a:r>
          </a:p>
        </p:txBody>
      </p:sp>
      <p:sp>
        <p:nvSpPr>
          <p:cNvPr id="494594" name="Rectangle 5"/>
          <p:cNvSpPr>
            <a:spLocks noGrp="1" noChangeArrowheads="1"/>
          </p:cNvSpPr>
          <p:nvPr>
            <p:ph type="title"/>
          </p:nvPr>
        </p:nvSpPr>
        <p:spPr>
          <a:xfrm>
            <a:off x="304800" y="228600"/>
            <a:ext cx="8610600" cy="762000"/>
          </a:xfrm>
        </p:spPr>
        <p:txBody>
          <a:bodyPr/>
          <a:lstStyle/>
          <a:p>
            <a:r>
              <a:rPr lang="en-US" dirty="0" smtClean="0"/>
              <a:t>For AEs Reported as EAEs</a:t>
            </a:r>
          </a:p>
        </p:txBody>
      </p:sp>
    </p:spTree>
    <p:custDataLst>
      <p:tags r:id="rId1"/>
    </p:custDataLst>
    <p:extLst>
      <p:ext uri="{BB962C8B-B14F-4D97-AF65-F5344CB8AC3E}">
        <p14:creationId xmlns:p14="http://schemas.microsoft.com/office/powerpoint/2010/main" val="21778440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45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459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459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459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459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459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59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381000" y="1752600"/>
            <a:ext cx="8458200" cy="5105400"/>
          </a:xfrm>
        </p:spPr>
        <p:txBody>
          <a:bodyPr>
            <a:normAutofit/>
          </a:bodyPr>
          <a:lstStyle/>
          <a:p>
            <a:r>
              <a:rPr lang="en-US" sz="2800" dirty="0">
                <a:latin typeface="Arial" pitchFamily="34" charset="0"/>
                <a:cs typeface="Arial" pitchFamily="34" charset="0"/>
              </a:rPr>
              <a:t>R</a:t>
            </a:r>
            <a:r>
              <a:rPr lang="en-US" sz="2800" dirty="0" smtClean="0">
                <a:latin typeface="Arial" pitchFamily="34" charset="0"/>
                <a:cs typeface="Arial" pitchFamily="34" charset="0"/>
              </a:rPr>
              <a:t>eview Pre-existing Conditions form and participant’s chart to see if AE is worsening of an ongoing pre-existing condition</a:t>
            </a:r>
          </a:p>
        </p:txBody>
      </p:sp>
      <p:sp>
        <p:nvSpPr>
          <p:cNvPr id="417794" name="Rectangle 5"/>
          <p:cNvSpPr>
            <a:spLocks noGrp="1" noChangeArrowheads="1"/>
          </p:cNvSpPr>
          <p:nvPr>
            <p:ph type="title"/>
          </p:nvPr>
        </p:nvSpPr>
        <p:spPr>
          <a:xfrm>
            <a:off x="304800" y="381000"/>
            <a:ext cx="8610600" cy="762000"/>
          </a:xfrm>
        </p:spPr>
        <p:txBody>
          <a:bodyPr>
            <a:normAutofit/>
          </a:bodyPr>
          <a:lstStyle/>
          <a:p>
            <a:r>
              <a:rPr lang="en-US" dirty="0" smtClean="0"/>
              <a:t>Pre-existing Condition: Item 11</a:t>
            </a:r>
          </a:p>
        </p:txBody>
      </p:sp>
    </p:spTree>
    <p:custDataLst>
      <p:tags r:id="rId1"/>
    </p:custDataLst>
    <p:extLst>
      <p:ext uri="{BB962C8B-B14F-4D97-AF65-F5344CB8AC3E}">
        <p14:creationId xmlns:p14="http://schemas.microsoft.com/office/powerpoint/2010/main" val="240048618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3" name="Rectangle 3"/>
          <p:cNvSpPr>
            <a:spLocks noGrp="1" noChangeArrowheads="1"/>
          </p:cNvSpPr>
          <p:nvPr>
            <p:ph type="body" idx="1"/>
          </p:nvPr>
        </p:nvSpPr>
        <p:spPr>
          <a:xfrm>
            <a:off x="228600" y="1981200"/>
            <a:ext cx="8458200" cy="5105400"/>
          </a:xfrm>
        </p:spPr>
        <p:txBody>
          <a:bodyPr>
            <a:normAutofit/>
          </a:bodyPr>
          <a:lstStyle/>
          <a:p>
            <a:r>
              <a:rPr lang="en-US" sz="2800" dirty="0">
                <a:latin typeface="Arial" pitchFamily="34" charset="0"/>
              </a:rPr>
              <a:t>I</a:t>
            </a:r>
            <a:r>
              <a:rPr lang="en-US" sz="2800" dirty="0" smtClean="0">
                <a:latin typeface="Arial" pitchFamily="34" charset="0"/>
              </a:rPr>
              <a:t>nclude comments for </a:t>
            </a:r>
            <a:r>
              <a:rPr lang="en-US" sz="2800" dirty="0" smtClean="0">
                <a:solidFill>
                  <a:srgbClr val="FF0000"/>
                </a:solidFill>
                <a:latin typeface="Arial" pitchFamily="34" charset="0"/>
              </a:rPr>
              <a:t>all AEs </a:t>
            </a:r>
            <a:r>
              <a:rPr lang="en-US" sz="2800" dirty="0" smtClean="0">
                <a:latin typeface="Arial" pitchFamily="34" charset="0"/>
              </a:rPr>
              <a:t>reported to record rational or alternative etiology</a:t>
            </a:r>
          </a:p>
          <a:p>
            <a:pPr marL="0" indent="0">
              <a:buNone/>
            </a:pPr>
            <a:endParaRPr lang="en-US" sz="2800" dirty="0" smtClean="0">
              <a:latin typeface="Arial" pitchFamily="34" charset="0"/>
            </a:endParaRPr>
          </a:p>
          <a:p>
            <a:r>
              <a:rPr lang="en-US" sz="2800" dirty="0" smtClean="0">
                <a:latin typeface="Arial" pitchFamily="34" charset="0"/>
              </a:rPr>
              <a:t>Use to record additional notes as needed, making sure any comments are consistent with the AE text (item 1)</a:t>
            </a:r>
          </a:p>
          <a:p>
            <a:pPr>
              <a:buNone/>
            </a:pPr>
            <a:endParaRPr lang="en-US" sz="2800" dirty="0" smtClean="0">
              <a:latin typeface="Arial" pitchFamily="34" charset="0"/>
            </a:endParaRPr>
          </a:p>
          <a:p>
            <a:r>
              <a:rPr lang="en-US" sz="2800" dirty="0" smtClean="0">
                <a:latin typeface="Arial" pitchFamily="34" charset="0"/>
              </a:rPr>
              <a:t>Avoid adding comments that refer to the vaginal ring itself. </a:t>
            </a:r>
            <a:endParaRPr lang="en-US" dirty="0" smtClean="0">
              <a:latin typeface="Arial" pitchFamily="34" charset="0"/>
              <a:cs typeface="Arial" pitchFamily="34" charset="0"/>
            </a:endParaRPr>
          </a:p>
        </p:txBody>
      </p:sp>
      <p:sp>
        <p:nvSpPr>
          <p:cNvPr id="417794" name="Rectangle 5"/>
          <p:cNvSpPr>
            <a:spLocks noGrp="1" noChangeArrowheads="1"/>
          </p:cNvSpPr>
          <p:nvPr>
            <p:ph type="title"/>
          </p:nvPr>
        </p:nvSpPr>
        <p:spPr>
          <a:xfrm>
            <a:off x="304800" y="381000"/>
            <a:ext cx="8610600" cy="762000"/>
          </a:xfrm>
        </p:spPr>
        <p:txBody>
          <a:bodyPr>
            <a:normAutofit/>
          </a:bodyPr>
          <a:lstStyle/>
          <a:p>
            <a:r>
              <a:rPr lang="en-US" dirty="0" smtClean="0"/>
              <a:t>Comments Field</a:t>
            </a:r>
          </a:p>
        </p:txBody>
      </p:sp>
    </p:spTree>
    <p:custDataLst>
      <p:tags r:id="rId1"/>
    </p:custDataLst>
    <p:extLst>
      <p:ext uri="{BB962C8B-B14F-4D97-AF65-F5344CB8AC3E}">
        <p14:creationId xmlns:p14="http://schemas.microsoft.com/office/powerpoint/2010/main" val="8295089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779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779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779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779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1" name="Rectangle 3"/>
          <p:cNvSpPr>
            <a:spLocks noGrp="1" noChangeArrowheads="1"/>
          </p:cNvSpPr>
          <p:nvPr>
            <p:ph type="body" idx="1"/>
          </p:nvPr>
        </p:nvSpPr>
        <p:spPr>
          <a:xfrm>
            <a:off x="381000" y="1981200"/>
            <a:ext cx="8229600" cy="4902200"/>
          </a:xfrm>
        </p:spPr>
        <p:txBody>
          <a:bodyPr/>
          <a:lstStyle/>
          <a:p>
            <a:r>
              <a:rPr lang="en-US" sz="2800" dirty="0" smtClean="0"/>
              <a:t>Recommendation = store all AE Log forms for a participant within one section of ppt study notebook</a:t>
            </a:r>
          </a:p>
          <a:p>
            <a:r>
              <a:rPr lang="en-US" sz="2800" dirty="0" smtClean="0"/>
              <a:t>Consider methods to identify AE Log pages that have “continuing” AEs to help ensure these are reviewed and updated at each visit until outcome</a:t>
            </a:r>
          </a:p>
          <a:p>
            <a:r>
              <a:rPr lang="en-US" sz="2800" dirty="0" smtClean="0"/>
              <a:t>Per MTN DM SOP, fax completed AE Log CRFs within 3 days of site awareness whenever possible  </a:t>
            </a:r>
          </a:p>
        </p:txBody>
      </p:sp>
      <p:sp>
        <p:nvSpPr>
          <p:cNvPr id="496642" name="Rectangle 5"/>
          <p:cNvSpPr>
            <a:spLocks noGrp="1" noChangeArrowheads="1"/>
          </p:cNvSpPr>
          <p:nvPr>
            <p:ph type="title"/>
          </p:nvPr>
        </p:nvSpPr>
        <p:spPr>
          <a:xfrm>
            <a:off x="304800" y="381000"/>
            <a:ext cx="8610600" cy="762000"/>
          </a:xfrm>
        </p:spPr>
        <p:txBody>
          <a:bodyPr/>
          <a:lstStyle/>
          <a:p>
            <a:r>
              <a:rPr lang="en-US" dirty="0" smtClean="0"/>
              <a:t>Storage and Faxing</a:t>
            </a:r>
          </a:p>
        </p:txBody>
      </p:sp>
    </p:spTree>
    <p:custDataLst>
      <p:tags r:id="rId1"/>
    </p:custDataLst>
    <p:extLst>
      <p:ext uri="{BB962C8B-B14F-4D97-AF65-F5344CB8AC3E}">
        <p14:creationId xmlns:p14="http://schemas.microsoft.com/office/powerpoint/2010/main" val="26730440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66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664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664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1"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5" name="Rectangle 3"/>
          <p:cNvSpPr>
            <a:spLocks noGrp="1" noChangeArrowheads="1"/>
          </p:cNvSpPr>
          <p:nvPr>
            <p:ph type="body" idx="1"/>
          </p:nvPr>
        </p:nvSpPr>
        <p:spPr>
          <a:xfrm>
            <a:off x="381000" y="1920875"/>
            <a:ext cx="8229600" cy="4911725"/>
          </a:xfrm>
        </p:spPr>
        <p:txBody>
          <a:bodyPr/>
          <a:lstStyle/>
          <a:p>
            <a:r>
              <a:rPr lang="en-US" sz="2600" dirty="0">
                <a:latin typeface="Arial" pitchFamily="34" charset="0"/>
                <a:cs typeface="Arial" pitchFamily="34" charset="0"/>
              </a:rPr>
              <a:t>D</a:t>
            </a:r>
            <a:r>
              <a:rPr lang="en-US" sz="2600" dirty="0" smtClean="0">
                <a:latin typeface="Arial" pitchFamily="34" charset="0"/>
                <a:cs typeface="Arial" pitchFamily="34" charset="0"/>
              </a:rPr>
              <a:t>raw a diagonal line across the page, write “delete due to _____” and initial, date, and refax </a:t>
            </a:r>
          </a:p>
          <a:p>
            <a:r>
              <a:rPr lang="en-US" sz="2600" dirty="0" smtClean="0">
                <a:latin typeface="Arial" pitchFamily="34" charset="0"/>
                <a:cs typeface="Arial" pitchFamily="34" charset="0"/>
              </a:rPr>
              <a:t>Keep the AE Log form in the participant’s study notebook</a:t>
            </a:r>
          </a:p>
          <a:p>
            <a:r>
              <a:rPr lang="en-US" sz="2600" b="1" u="sng" dirty="0" smtClean="0">
                <a:latin typeface="Arial" pitchFamily="34" charset="0"/>
                <a:cs typeface="Arial" pitchFamily="34" charset="0"/>
              </a:rPr>
              <a:t>Do not</a:t>
            </a:r>
            <a:r>
              <a:rPr lang="en-US" sz="2600" dirty="0" smtClean="0">
                <a:latin typeface="Arial" pitchFamily="34" charset="0"/>
                <a:cs typeface="Arial" pitchFamily="34" charset="0"/>
              </a:rPr>
              <a:t> re-assign the AE Log page number </a:t>
            </a:r>
          </a:p>
          <a:p>
            <a:r>
              <a:rPr lang="en-US" sz="2600" dirty="0" smtClean="0">
                <a:latin typeface="Arial" pitchFamily="34" charset="0"/>
                <a:cs typeface="Arial" pitchFamily="34" charset="0"/>
              </a:rPr>
              <a:t>The deleted AE Log page remains in the database but will not be included in any reports or data analyses</a:t>
            </a:r>
          </a:p>
        </p:txBody>
      </p:sp>
      <p:sp>
        <p:nvSpPr>
          <p:cNvPr id="497666" name="Rectangle 5"/>
          <p:cNvSpPr>
            <a:spLocks noGrp="1" noChangeArrowheads="1"/>
          </p:cNvSpPr>
          <p:nvPr>
            <p:ph type="title"/>
          </p:nvPr>
        </p:nvSpPr>
        <p:spPr>
          <a:xfrm>
            <a:off x="304800" y="609600"/>
            <a:ext cx="8610600" cy="762000"/>
          </a:xfrm>
        </p:spPr>
        <p:txBody>
          <a:bodyPr/>
          <a:lstStyle/>
          <a:p>
            <a:r>
              <a:rPr lang="en-US" sz="3600" dirty="0" smtClean="0"/>
              <a:t>How to Mark AE Log Forms for Delete</a:t>
            </a:r>
          </a:p>
        </p:txBody>
      </p:sp>
    </p:spTree>
    <p:custDataLst>
      <p:tags r:id="rId1"/>
    </p:custDataLst>
    <p:extLst>
      <p:ext uri="{BB962C8B-B14F-4D97-AF65-F5344CB8AC3E}">
        <p14:creationId xmlns:p14="http://schemas.microsoft.com/office/powerpoint/2010/main" val="25447968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76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76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766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766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a:bodyPr>
          <a:lstStyle/>
          <a:p>
            <a:r>
              <a:rPr lang="en-US" sz="3600" dirty="0" smtClean="0"/>
              <a:t>Pelvic Exam (PE-1)</a:t>
            </a:r>
          </a:p>
        </p:txBody>
      </p:sp>
      <p:sp>
        <p:nvSpPr>
          <p:cNvPr id="8" name="Content Placeholder 2"/>
          <p:cNvSpPr>
            <a:spLocks noGrp="1"/>
          </p:cNvSpPr>
          <p:nvPr>
            <p:ph sz="half" idx="4294967295"/>
          </p:nvPr>
        </p:nvSpPr>
        <p:spPr>
          <a:xfrm>
            <a:off x="228600" y="1600200"/>
            <a:ext cx="8610600" cy="4876800"/>
          </a:xfrm>
          <a:prstGeom prst="rect">
            <a:avLst/>
          </a:prstGeom>
        </p:spPr>
        <p:txBody>
          <a:bodyPr>
            <a:normAutofit/>
          </a:bodyPr>
          <a:lstStyle/>
          <a:p>
            <a:pPr>
              <a:spcBef>
                <a:spcPts val="600"/>
              </a:spcBef>
              <a:buSzPct val="85000"/>
              <a:defRPr/>
            </a:pPr>
            <a:r>
              <a:rPr lang="en-US" sz="2800" dirty="0">
                <a:ea typeface="ＭＳ Ｐゴシック" pitchFamily="34" charset="-128"/>
                <a:cs typeface="Arial" pitchFamily="34" charset="0"/>
              </a:rPr>
              <a:t>Completed at Screening, Enrollment, and all follow-up visits</a:t>
            </a:r>
          </a:p>
          <a:p>
            <a:pPr>
              <a:spcBef>
                <a:spcPts val="600"/>
              </a:spcBef>
              <a:buSzPct val="85000"/>
              <a:defRPr/>
            </a:pPr>
            <a:endParaRPr lang="en-US" sz="1200" dirty="0">
              <a:ea typeface="ＭＳ Ｐゴシック" pitchFamily="34" charset="-128"/>
              <a:cs typeface="Arial" pitchFamily="34" charset="0"/>
            </a:endParaRPr>
          </a:p>
          <a:p>
            <a:pPr>
              <a:buSzPct val="85000"/>
              <a:defRPr/>
            </a:pPr>
            <a:r>
              <a:rPr lang="en-US" sz="2800" dirty="0">
                <a:ea typeface="ＭＳ Ｐゴシック" pitchFamily="34" charset="-128"/>
                <a:cs typeface="Arial" pitchFamily="34" charset="0"/>
              </a:rPr>
              <a:t>Abnormal findings columns arranged by location with a general ‘other’ column</a:t>
            </a:r>
          </a:p>
          <a:p>
            <a:pPr>
              <a:buSzPct val="85000"/>
              <a:defRPr/>
            </a:pPr>
            <a:endParaRPr lang="en-US" sz="1400" dirty="0">
              <a:ea typeface="ＭＳ Ｐゴシック" pitchFamily="34" charset="-128"/>
              <a:cs typeface="Arial" pitchFamily="34" charset="0"/>
            </a:endParaRPr>
          </a:p>
          <a:p>
            <a:pPr>
              <a:buSzPct val="85000"/>
              <a:defRPr/>
            </a:pPr>
            <a:r>
              <a:rPr lang="en-US" sz="2800" dirty="0">
                <a:ea typeface="ＭＳ Ｐゴシック" pitchFamily="34" charset="-128"/>
                <a:cs typeface="Arial" pitchFamily="34" charset="0"/>
              </a:rPr>
              <a:t>Lists abnormalities using terms in FGGT </a:t>
            </a:r>
          </a:p>
          <a:p>
            <a:pPr>
              <a:buSzPct val="85000"/>
              <a:defRPr/>
            </a:pPr>
            <a:endParaRPr lang="en-US" sz="1200" dirty="0">
              <a:ea typeface="ＭＳ Ｐゴシック" pitchFamily="34" charset="-128"/>
              <a:cs typeface="Arial" pitchFamily="34" charset="0"/>
            </a:endParaRPr>
          </a:p>
          <a:p>
            <a:pPr>
              <a:buSzPct val="85000"/>
              <a:defRPr/>
            </a:pPr>
            <a:r>
              <a:rPr lang="en-US" sz="2800" dirty="0">
                <a:ea typeface="ＭＳ Ｐゴシック" pitchFamily="34" charset="-128"/>
                <a:cs typeface="Arial" pitchFamily="34" charset="0"/>
              </a:rPr>
              <a:t>Record abnormal findings on PRE </a:t>
            </a:r>
            <a:r>
              <a:rPr lang="en-US" sz="2800" dirty="0" smtClean="0">
                <a:ea typeface="ＭＳ Ｐゴシック" pitchFamily="34" charset="-128"/>
                <a:cs typeface="Arial" pitchFamily="34" charset="0"/>
              </a:rPr>
              <a:t>CRF </a:t>
            </a:r>
            <a:r>
              <a:rPr lang="en-US" altLang="en-US" sz="2800" dirty="0">
                <a:ea typeface="ＭＳ Ｐゴシック" pitchFamily="34" charset="-128"/>
                <a:cs typeface="Arial" charset="0"/>
              </a:rPr>
              <a:t>prior to Enrollment and on the AE log CRF during follow-up</a:t>
            </a:r>
            <a:endParaRPr lang="en-US" sz="2800" dirty="0">
              <a:ea typeface="ＭＳ Ｐゴシック" pitchFamily="34" charset="-128"/>
              <a:cs typeface="Arial" pitchFamily="34" charset="0"/>
            </a:endParaRPr>
          </a:p>
          <a:p>
            <a:pPr marL="544068" lvl="1" indent="-342900">
              <a:spcBef>
                <a:spcPts val="600"/>
              </a:spcBef>
              <a:buSzPct val="85000"/>
              <a:defRPr/>
            </a:pPr>
            <a:r>
              <a:rPr lang="en-US" sz="2000" dirty="0">
                <a:ea typeface="ＭＳ Ｐゴシック" pitchFamily="34" charset="-128"/>
                <a:cs typeface="Arial" pitchFamily="34" charset="0"/>
              </a:rPr>
              <a:t>include anatomical location</a:t>
            </a:r>
          </a:p>
          <a:p>
            <a:pPr marL="544068" lvl="1" indent="-342900">
              <a:spcBef>
                <a:spcPts val="600"/>
              </a:spcBef>
              <a:buSzPct val="85000"/>
              <a:defRPr/>
            </a:pPr>
            <a:r>
              <a:rPr lang="en-US" sz="2000" dirty="0">
                <a:ea typeface="ＭＳ Ｐゴシック" pitchFamily="34" charset="-128"/>
                <a:cs typeface="Arial" pitchFamily="34" charset="0"/>
              </a:rPr>
              <a:t>Grade using DAIDS FGGT (Addendum 1)</a:t>
            </a: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spTree>
    <p:custDataLst>
      <p:tags r:id="rId1"/>
    </p:custDataLst>
    <p:extLst>
      <p:ext uri="{BB962C8B-B14F-4D97-AF65-F5344CB8AC3E}">
        <p14:creationId xmlns:p14="http://schemas.microsoft.com/office/powerpoint/2010/main" val="407785388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fontScale="90000"/>
          </a:bodyPr>
          <a:lstStyle/>
          <a:p>
            <a:r>
              <a:rPr lang="en-US" sz="3600" dirty="0" smtClean="0"/>
              <a:t>Pelvic Exam Diagrams</a:t>
            </a:r>
            <a:br>
              <a:rPr lang="en-US" sz="3600" dirty="0" smtClean="0"/>
            </a:br>
            <a:r>
              <a:rPr lang="en-US" sz="3600" dirty="0" smtClean="0"/>
              <a:t>(non-DataFax)</a:t>
            </a:r>
          </a:p>
        </p:txBody>
      </p:sp>
      <p:sp>
        <p:nvSpPr>
          <p:cNvPr id="8" name="Content Placeholder 2"/>
          <p:cNvSpPr>
            <a:spLocks noGrp="1"/>
          </p:cNvSpPr>
          <p:nvPr>
            <p:ph sz="half" idx="4294967295"/>
          </p:nvPr>
        </p:nvSpPr>
        <p:spPr>
          <a:xfrm>
            <a:off x="228600" y="1600200"/>
            <a:ext cx="8610600" cy="4876800"/>
          </a:xfrm>
          <a:prstGeom prst="rect">
            <a:avLst/>
          </a:prstGeom>
        </p:spPr>
        <p:txBody>
          <a:bodyPr>
            <a:normAutofit/>
          </a:bodyPr>
          <a:lstStyle/>
          <a:p>
            <a:pPr>
              <a:spcBef>
                <a:spcPts val="600"/>
              </a:spcBef>
              <a:buSzPct val="85000"/>
              <a:defRPr/>
            </a:pPr>
            <a:r>
              <a:rPr lang="en-US" sz="2800" dirty="0">
                <a:ea typeface="ＭＳ Ｐゴシック" pitchFamily="34" charset="-128"/>
                <a:cs typeface="Arial" pitchFamily="34" charset="0"/>
              </a:rPr>
              <a:t>Completed whenever a pelvic exam is conducted</a:t>
            </a:r>
          </a:p>
          <a:p>
            <a:pPr>
              <a:spcBef>
                <a:spcPts val="600"/>
              </a:spcBef>
              <a:buSzPct val="85000"/>
              <a:defRPr/>
            </a:pPr>
            <a:endParaRPr lang="en-US" sz="2800" dirty="0">
              <a:ea typeface="ＭＳ Ｐゴシック" pitchFamily="34" charset="-128"/>
              <a:cs typeface="Arial" pitchFamily="34" charset="0"/>
            </a:endParaRPr>
          </a:p>
          <a:p>
            <a:pPr>
              <a:buSzPct val="85000"/>
              <a:defRPr/>
            </a:pPr>
            <a:r>
              <a:rPr lang="en-US" sz="2800" dirty="0">
                <a:ea typeface="ＭＳ Ｐゴシック" pitchFamily="34" charset="-128"/>
                <a:cs typeface="Arial" charset="0"/>
              </a:rPr>
              <a:t>Used as the source document for all normal and abnormal pelvic exam findings </a:t>
            </a:r>
          </a:p>
          <a:p>
            <a:pPr>
              <a:buSzPct val="85000"/>
              <a:defRPr/>
            </a:pPr>
            <a:endParaRPr lang="en-US" sz="2800" dirty="0">
              <a:ea typeface="ＭＳ Ｐゴシック" pitchFamily="34" charset="-128"/>
              <a:cs typeface="Arial" charset="0"/>
            </a:endParaRPr>
          </a:p>
          <a:p>
            <a:pPr>
              <a:buSzPct val="85000"/>
              <a:defRPr/>
            </a:pPr>
            <a:r>
              <a:rPr lang="en-US" sz="2800" dirty="0">
                <a:ea typeface="ＭＳ Ｐゴシック" pitchFamily="34" charset="-128"/>
                <a:cs typeface="Arial" charset="0"/>
              </a:rPr>
              <a:t>When completing, keep in mind that someone else may look at this form prior to the participant’s next pelvic exam. Be descriptive!</a:t>
            </a:r>
          </a:p>
          <a:p>
            <a:pPr>
              <a:buSzPct val="85000"/>
              <a:defRPr/>
            </a:pPr>
            <a:endParaRPr lang="en-US" sz="2800" dirty="0">
              <a:ea typeface="ＭＳ Ｐゴシック" pitchFamily="34" charset="-128"/>
              <a:cs typeface="Arial" charset="0"/>
            </a:endParaRPr>
          </a:p>
          <a:p>
            <a:pPr>
              <a:buSzPct val="85000"/>
              <a:defRPr/>
            </a:pPr>
            <a:r>
              <a:rPr lang="en-US" sz="2800" dirty="0">
                <a:ea typeface="ＭＳ Ｐゴシック" pitchFamily="34" charset="-128"/>
                <a:cs typeface="Arial" charset="0"/>
              </a:rPr>
              <a:t>Record all abnormal findings on the Pelvic Exam CRF</a:t>
            </a:r>
            <a:endParaRPr lang="en-US" sz="2800" dirty="0">
              <a:ea typeface="ＭＳ Ｐゴシック" pitchFamily="34" charset="-128"/>
              <a:cs typeface="Arial" pitchFamily="34" charset="0"/>
            </a:endParaRP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spTree>
    <p:custDataLst>
      <p:tags r:id="rId1"/>
    </p:custDataLst>
    <p:extLst>
      <p:ext uri="{BB962C8B-B14F-4D97-AF65-F5344CB8AC3E}">
        <p14:creationId xmlns:p14="http://schemas.microsoft.com/office/powerpoint/2010/main" val="294133581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04800" y="304800"/>
            <a:ext cx="8610600" cy="762000"/>
          </a:xfrm>
        </p:spPr>
        <p:txBody>
          <a:bodyPr>
            <a:normAutofit/>
          </a:bodyPr>
          <a:lstStyle/>
          <a:p>
            <a:r>
              <a:rPr lang="en-US" sz="3600" dirty="0" smtClean="0"/>
              <a:t>Pelvic Exam Ring Assessment (PER-1)</a:t>
            </a: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20801" y="3213383"/>
            <a:ext cx="6019800" cy="36065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p:cNvSpPr>
            <a:spLocks noGrp="1"/>
          </p:cNvSpPr>
          <p:nvPr>
            <p:ph sz="half" idx="4294967295"/>
          </p:nvPr>
        </p:nvSpPr>
        <p:spPr>
          <a:xfrm>
            <a:off x="228600" y="1600200"/>
            <a:ext cx="8915400" cy="1752600"/>
          </a:xfrm>
          <a:prstGeom prst="rect">
            <a:avLst/>
          </a:prstGeom>
        </p:spPr>
        <p:txBody>
          <a:bodyPr>
            <a:normAutofit lnSpcReduction="10000"/>
          </a:bodyPr>
          <a:lstStyle/>
          <a:p>
            <a:pPr>
              <a:spcBef>
                <a:spcPts val="600"/>
              </a:spcBef>
              <a:buSzPct val="85000"/>
              <a:defRPr/>
            </a:pPr>
            <a:r>
              <a:rPr lang="en-US" sz="2800" dirty="0" smtClean="0">
                <a:ea typeface="ＭＳ Ｐゴシック" pitchFamily="34" charset="-128"/>
                <a:cs typeface="Arial" pitchFamily="34" charset="0"/>
              </a:rPr>
              <a:t>Complete whenever a pelvic exam is conducted during the study product period</a:t>
            </a:r>
          </a:p>
          <a:p>
            <a:pPr>
              <a:spcBef>
                <a:spcPts val="600"/>
              </a:spcBef>
              <a:buSzPct val="85000"/>
              <a:defRPr/>
            </a:pPr>
            <a:r>
              <a:rPr lang="en-US" sz="2800" dirty="0" smtClean="0">
                <a:ea typeface="ＭＳ Ｐゴシック" pitchFamily="34" charset="-128"/>
                <a:cs typeface="Arial" pitchFamily="34" charset="0"/>
              </a:rPr>
              <a:t>Do not duplicate documentation of pelvic exam ring outages on the Ring Adherence CRF</a:t>
            </a:r>
          </a:p>
          <a:p>
            <a:pPr marL="0" indent="0" eaLnBrk="1" hangingPunct="1">
              <a:spcBef>
                <a:spcPts val="600"/>
              </a:spcBef>
              <a:buSzPct val="85000"/>
              <a:buFont typeface="Arial" pitchFamily="34" charset="0"/>
              <a:buNone/>
              <a:defRPr/>
            </a:pPr>
            <a:endParaRPr lang="en-US" sz="1000" dirty="0" smtClean="0">
              <a:ea typeface="ＭＳ Ｐゴシック" pitchFamily="34" charset="-128"/>
              <a:cs typeface="Arial" pitchFamily="34" charset="0"/>
            </a:endParaRPr>
          </a:p>
          <a:p>
            <a:pPr eaLnBrk="1" hangingPunct="1">
              <a:buSzPct val="85000"/>
              <a:buFont typeface="Wingdings" charset="2"/>
              <a:buChar char="§"/>
              <a:defRPr/>
            </a:pPr>
            <a:endParaRPr lang="en-US" sz="2400" dirty="0" smtClean="0">
              <a:ea typeface="ＭＳ Ｐゴシック" pitchFamily="34" charset="-128"/>
            </a:endParaRPr>
          </a:p>
          <a:p>
            <a:pPr eaLnBrk="1" hangingPunct="1">
              <a:buSzPct val="85000"/>
              <a:buFont typeface="Wingdings" charset="2"/>
              <a:buNone/>
              <a:defRPr/>
            </a:pPr>
            <a:endParaRPr lang="en-US" sz="1000" dirty="0" smtClean="0">
              <a:ea typeface="ＭＳ Ｐゴシック" pitchFamily="34" charset="-128"/>
            </a:endParaRPr>
          </a:p>
        </p:txBody>
      </p:sp>
    </p:spTree>
    <p:custDataLst>
      <p:tags r:id="rId1"/>
    </p:custDataLst>
    <p:extLst>
      <p:ext uri="{BB962C8B-B14F-4D97-AF65-F5344CB8AC3E}">
        <p14:creationId xmlns:p14="http://schemas.microsoft.com/office/powerpoint/2010/main" val="4634665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mph" presetSubtype="0" grpId="1" nodeType="clickEffect">
                                  <p:stCondLst>
                                    <p:cond delay="0"/>
                                  </p:stCondLst>
                                  <p:childTnLst>
                                    <p:set>
                                      <p:cBhvr rctx="PPT">
                                        <p:cTn id="18" dur="indefinite"/>
                                        <p:tgtEl>
                                          <p:spTgt spid="8">
                                            <p:txEl>
                                              <p:pRg st="0" end="0"/>
                                            </p:txEl>
                                          </p:spTgt>
                                        </p:tgtEl>
                                        <p:attrNameLst>
                                          <p:attrName>style.opacity</p:attrName>
                                        </p:attrNameLst>
                                      </p:cBhvr>
                                      <p:to>
                                        <p:strVal val="0.5"/>
                                      </p:to>
                                    </p:set>
                                    <p:animEffect filter="image" prLst="opacity: 0.5">
                                      <p:cBhvr rctx="IE">
                                        <p:cTn id="19" dur="indefinite"/>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mph" presetSubtype="0" grpId="1" nodeType="clickEffect">
                                  <p:stCondLst>
                                    <p:cond delay="0"/>
                                  </p:stCondLst>
                                  <p:childTnLst>
                                    <p:set>
                                      <p:cBhvr rctx="PPT">
                                        <p:cTn id="23" dur="indefinite"/>
                                        <p:tgtEl>
                                          <p:spTgt spid="8">
                                            <p:txEl>
                                              <p:pRg st="1" end="1"/>
                                            </p:txEl>
                                          </p:spTgt>
                                        </p:tgtEl>
                                        <p:attrNameLst>
                                          <p:attrName>style.opacity</p:attrName>
                                        </p:attrNameLst>
                                      </p:cBhvr>
                                      <p:to>
                                        <p:strVal val="0.5"/>
                                      </p:to>
                                    </p:set>
                                    <p:animEffect filter="image" prLst="opacity: 0.5">
                                      <p:cBhvr rctx="IE">
                                        <p:cTn id="24" dur="indefinite"/>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8"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5" name="Rectangle 3"/>
          <p:cNvSpPr>
            <a:spLocks noGrp="1" noChangeArrowheads="1"/>
          </p:cNvSpPr>
          <p:nvPr>
            <p:ph type="body" idx="1"/>
          </p:nvPr>
        </p:nvSpPr>
        <p:spPr>
          <a:xfrm>
            <a:off x="304800" y="1752600"/>
            <a:ext cx="8077200" cy="2895600"/>
          </a:xfrm>
        </p:spPr>
        <p:txBody>
          <a:bodyPr/>
          <a:lstStyle/>
          <a:p>
            <a:r>
              <a:rPr lang="en-US" sz="2000" dirty="0" smtClean="0">
                <a:latin typeface="Arial" pitchFamily="34" charset="0"/>
                <a:cs typeface="Arial" pitchFamily="34" charset="0"/>
              </a:rPr>
              <a:t>Complete only for site-initiated product holds/discontinuations </a:t>
            </a:r>
            <a:r>
              <a:rPr lang="en-US" sz="2000" i="1" dirty="0" smtClean="0">
                <a:latin typeface="Arial" pitchFamily="34" charset="0"/>
                <a:cs typeface="Arial" pitchFamily="34" charset="0"/>
              </a:rPr>
              <a:t>prior</a:t>
            </a:r>
            <a:r>
              <a:rPr lang="en-US" sz="2000" dirty="0" smtClean="0">
                <a:latin typeface="Arial" pitchFamily="34" charset="0"/>
                <a:cs typeface="Arial" pitchFamily="34" charset="0"/>
              </a:rPr>
              <a:t> to Day 28</a:t>
            </a:r>
          </a:p>
          <a:p>
            <a:r>
              <a:rPr lang="en-US" sz="2000" dirty="0" smtClean="0">
                <a:latin typeface="Arial" pitchFamily="34" charset="0"/>
                <a:cs typeface="Arial" pitchFamily="34" charset="0"/>
              </a:rPr>
              <a:t>Complete one for each reason for hold (item 2), even if overlap in days</a:t>
            </a:r>
          </a:p>
          <a:p>
            <a:pPr lvl="1"/>
            <a:r>
              <a:rPr lang="en-US" sz="2000" dirty="0" smtClean="0">
                <a:latin typeface="Arial" pitchFamily="34" charset="0"/>
                <a:cs typeface="Arial" pitchFamily="34" charset="0"/>
              </a:rPr>
              <a:t>Tells SCHARP # days off product due to each reason</a:t>
            </a:r>
          </a:p>
        </p:txBody>
      </p:sp>
      <p:sp>
        <p:nvSpPr>
          <p:cNvPr id="497666" name="Rectangle 5"/>
          <p:cNvSpPr>
            <a:spLocks noGrp="1" noChangeArrowheads="1"/>
          </p:cNvSpPr>
          <p:nvPr>
            <p:ph type="title"/>
          </p:nvPr>
        </p:nvSpPr>
        <p:spPr>
          <a:xfrm>
            <a:off x="304800" y="304800"/>
            <a:ext cx="8610600" cy="762000"/>
          </a:xfrm>
        </p:spPr>
        <p:txBody>
          <a:bodyPr>
            <a:normAutofit fontScale="90000"/>
          </a:bodyPr>
          <a:lstStyle/>
          <a:p>
            <a:r>
              <a:rPr lang="en-US" sz="3600" dirty="0" smtClean="0"/>
              <a:t>Clinical Product Hold/Discontinuation (PH) Log</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886200"/>
            <a:ext cx="6172200" cy="2808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5650732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76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766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9766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5" name="Rectangle 3"/>
          <p:cNvSpPr>
            <a:spLocks noGrp="1" noChangeArrowheads="1"/>
          </p:cNvSpPr>
          <p:nvPr>
            <p:ph type="body" idx="1"/>
          </p:nvPr>
        </p:nvSpPr>
        <p:spPr>
          <a:xfrm>
            <a:off x="304800" y="1676400"/>
            <a:ext cx="8229600" cy="4911725"/>
          </a:xfrm>
        </p:spPr>
        <p:txBody>
          <a:bodyPr/>
          <a:lstStyle/>
          <a:p>
            <a:r>
              <a:rPr lang="en-US" sz="2400" dirty="0">
                <a:latin typeface="Arial" pitchFamily="34" charset="0"/>
                <a:cs typeface="Arial" pitchFamily="34" charset="0"/>
              </a:rPr>
              <a:t>If hold due to AE, record AE Log Page #</a:t>
            </a:r>
          </a:p>
          <a:p>
            <a:pPr lvl="1"/>
            <a:r>
              <a:rPr lang="en-US" sz="2400" dirty="0">
                <a:latin typeface="Arial" pitchFamily="34" charset="0"/>
                <a:cs typeface="Arial" pitchFamily="34" charset="0"/>
              </a:rPr>
              <a:t>AE Date Reported to Site and item 3</a:t>
            </a:r>
            <a:r>
              <a:rPr lang="en-US" sz="2400" dirty="0" smtClean="0">
                <a:latin typeface="Arial" pitchFamily="34" charset="0"/>
                <a:cs typeface="Arial" pitchFamily="34" charset="0"/>
              </a:rPr>
              <a:t> </a:t>
            </a:r>
            <a:r>
              <a:rPr lang="en-US" sz="2400" dirty="0">
                <a:latin typeface="Arial" pitchFamily="34" charset="0"/>
                <a:cs typeface="Arial" pitchFamily="34" charset="0"/>
              </a:rPr>
              <a:t>visit code = PH Log item 1 hold date and visit code</a:t>
            </a:r>
          </a:p>
        </p:txBody>
      </p:sp>
      <p:sp>
        <p:nvSpPr>
          <p:cNvPr id="497666" name="Rectangle 5"/>
          <p:cNvSpPr>
            <a:spLocks noGrp="1" noChangeArrowheads="1"/>
          </p:cNvSpPr>
          <p:nvPr>
            <p:ph type="title"/>
          </p:nvPr>
        </p:nvSpPr>
        <p:spPr>
          <a:xfrm>
            <a:off x="304800" y="304800"/>
            <a:ext cx="8610600" cy="762000"/>
          </a:xfrm>
        </p:spPr>
        <p:txBody>
          <a:bodyPr>
            <a:normAutofit fontScale="90000"/>
          </a:bodyPr>
          <a:lstStyle/>
          <a:p>
            <a:r>
              <a:rPr lang="en-US" sz="3600" dirty="0" smtClean="0"/>
              <a:t>Clinical Product Hold/Discontinuation (PH) Log</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3282037"/>
            <a:ext cx="7010400" cy="31895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p:cNvSpPr/>
          <p:nvPr/>
        </p:nvSpPr>
        <p:spPr>
          <a:xfrm>
            <a:off x="990600" y="3276600"/>
            <a:ext cx="6858000" cy="1143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6477000" y="4495800"/>
            <a:ext cx="1828800" cy="53339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extLst>
      <p:ext uri="{BB962C8B-B14F-4D97-AF65-F5344CB8AC3E}">
        <p14:creationId xmlns:p14="http://schemas.microsoft.com/office/powerpoint/2010/main" val="14089248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766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766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5" grpId="0" build="p"/>
      <p:bldP spid="5" grpId="0" animBg="1"/>
      <p:bldP spid="6" grpId="0" animBg="1"/>
      <p:bldP spid="6"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5"/>
          <p:cNvSpPr>
            <a:spLocks noGrp="1" noChangeArrowheads="1"/>
          </p:cNvSpPr>
          <p:nvPr>
            <p:ph type="title"/>
          </p:nvPr>
        </p:nvSpPr>
        <p:spPr>
          <a:xfrm>
            <a:off x="323298" y="152400"/>
            <a:ext cx="8610600" cy="762000"/>
          </a:xfrm>
        </p:spPr>
        <p:txBody>
          <a:bodyPr/>
          <a:lstStyle/>
          <a:p>
            <a:r>
              <a:rPr lang="en-US" sz="3600" dirty="0" smtClean="0"/>
              <a:t>Clinical Product Hold/Discontinuation Log</a:t>
            </a:r>
          </a:p>
        </p:txBody>
      </p:sp>
      <p:sp>
        <p:nvSpPr>
          <p:cNvPr id="2" name="Rectangle 1"/>
          <p:cNvSpPr/>
          <p:nvPr/>
        </p:nvSpPr>
        <p:spPr>
          <a:xfrm>
            <a:off x="228600" y="1762136"/>
            <a:ext cx="8514798" cy="707886"/>
          </a:xfrm>
          <a:prstGeom prst="rect">
            <a:avLst/>
          </a:prstGeom>
        </p:spPr>
        <p:txBody>
          <a:bodyPr wrap="square">
            <a:spAutoFit/>
          </a:bodyPr>
          <a:lstStyle/>
          <a:p>
            <a:pPr marL="285750" indent="-285750">
              <a:buFont typeface="Arial" panose="020B0604020202020204" pitchFamily="34" charset="0"/>
              <a:buChar char="•"/>
            </a:pPr>
            <a:r>
              <a:rPr lang="en-US" sz="2000" dirty="0" smtClean="0">
                <a:latin typeface="Arial" panose="020B0604020202020204" pitchFamily="34" charset="0"/>
                <a:cs typeface="Arial" panose="020B0604020202020204" pitchFamily="34" charset="0"/>
              </a:rPr>
              <a:t>In item 3, record the date of last study product use. This date should be on or before the date that the clinical product hold was initiated </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6388" y="3043238"/>
            <a:ext cx="5991225" cy="77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31336264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722948"/>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TASKPANEKEY" val="61d8a3e7-4184-4e7d-9c93-462baf318fb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Fals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Fals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4_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rainingDoc xmlns="9b9b8526-52fd-4806-9f47-fbe52ecee204">Presentation</TrainingDoc>
    <Status xmlns="9b9b8526-52fd-4806-9f47-fbe52ecee204">Draft</Status>
    <Site xmlns="9b9b8526-52fd-4806-9f47-fbe52ecee204">General</Site>
    <ForReview xmlns="9b9b8526-52fd-4806-9f47-fbe52ecee204">true</ForReview>
    <TrainingType xmlns="9b9b8526-52fd-4806-9f47-fbe52ecee204">Study Specific</TrainingType>
    <SharedWithUsers xmlns="0cdb9d7b-3bdb-4b1c-be50-7737cb6ee7a2">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54A62E583597429E5B0CB71B450F67" ma:contentTypeVersion="8" ma:contentTypeDescription="Create a new document." ma:contentTypeScope="" ma:versionID="ad0bb49b05e1e56d3d122ffc7238749f">
  <xsd:schema xmlns:xsd="http://www.w3.org/2001/XMLSchema" xmlns:xs="http://www.w3.org/2001/XMLSchema" xmlns:p="http://schemas.microsoft.com/office/2006/metadata/properties" xmlns:ns2="0cdb9d7b-3bdb-4b1c-be50-7737cb6ee7a2" xmlns:ns3="9b9b8526-52fd-4806-9f47-fbe52ecee204" targetNamespace="http://schemas.microsoft.com/office/2006/metadata/properties" ma:root="true" ma:fieldsID="836bb3a40eb0c6a6b8d0c7fd415550ea" ns2:_="" ns3:_="">
    <xsd:import namespace="0cdb9d7b-3bdb-4b1c-be50-7737cb6ee7a2"/>
    <xsd:import namespace="9b9b8526-52fd-4806-9f47-fbe52ecee204"/>
    <xsd:element name="properties">
      <xsd:complexType>
        <xsd:sequence>
          <xsd:element name="documentManagement">
            <xsd:complexType>
              <xsd:all>
                <xsd:element ref="ns2:SharedWithUsers" minOccurs="0"/>
                <xsd:element ref="ns2:SharingHintHash" minOccurs="0"/>
                <xsd:element ref="ns3:TrainingType" minOccurs="0"/>
                <xsd:element ref="ns3:TrainingDoc" minOccurs="0"/>
                <xsd:element ref="ns3:Site" minOccurs="0"/>
                <xsd:element ref="ns3:Status" minOccurs="0"/>
                <xsd:element ref="ns3:ForReview"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9b8526-52fd-4806-9f47-fbe52ecee204" elementFormDefault="qualified">
    <xsd:import namespace="http://schemas.microsoft.com/office/2006/documentManagement/types"/>
    <xsd:import namespace="http://schemas.microsoft.com/office/infopath/2007/PartnerControls"/>
    <xsd:element name="TrainingType" ma:index="10" nillable="true" ma:displayName="TrainingType" ma:format="Dropdown" ma:internalName="TrainingType">
      <xsd:simpleType>
        <xsd:restriction base="dms:Choice">
          <xsd:enumeration value="Study Specific"/>
          <xsd:enumeration value="Refresher"/>
          <xsd:enumeration value="Other"/>
        </xsd:restriction>
      </xsd:simpleType>
    </xsd:element>
    <xsd:element name="TrainingDoc" ma:index="11" nillable="true" ma:displayName="TrainingDoc" ma:format="Dropdown" ma:internalName="TrainingDoc">
      <xsd:simpleType>
        <xsd:restriction base="dms:Choice">
          <xsd:enumeration value="Agenda"/>
          <xsd:enumeration value="Presentation"/>
          <xsd:enumeration value="Report"/>
          <xsd:enumeration value="Attendee List/Sign in"/>
          <xsd:enumeration value="Logistics"/>
          <xsd:enumeration value="Handout/Scenarios"/>
          <xsd:enumeration value="Evaluation"/>
          <xsd:enumeration value="Other"/>
        </xsd:restriction>
      </xsd:simpleType>
    </xsd:element>
    <xsd:element name="Site" ma:index="12" nillable="true" ma:displayName="Site" ma:format="Dropdown" ma:internalName="Site">
      <xsd:simpleType>
        <xsd:restriction base="dms:Choice">
          <xsd:enumeration value="Pittsburgh"/>
          <xsd:enumeration value="UAB"/>
          <xsd:enumeration value="General"/>
        </xsd:restriction>
      </xsd:simpleType>
    </xsd:element>
    <xsd:element name="Status" ma:index="13" nillable="true" ma:displayName="Status" ma:default="Draft" ma:format="Dropdown" ma:internalName="Status">
      <xsd:simpleType>
        <xsd:restriction base="dms:Choice">
          <xsd:enumeration value="Draft"/>
          <xsd:enumeration value="Archive"/>
          <xsd:enumeration value="Final"/>
        </xsd:restriction>
      </xsd:simpleType>
    </xsd:element>
    <xsd:element name="ForReview" ma:index="14" nillable="true" ma:displayName="ForReview" ma:default="0" ma:internalName="ForReview">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169852-754E-4BE4-96F2-885583C2EF4C}">
  <ds:schemaRefs>
    <ds:schemaRef ds:uri="http://schemas.microsoft.com/sharepoint/v3/contenttype/forms"/>
  </ds:schemaRefs>
</ds:datastoreItem>
</file>

<file path=customXml/itemProps2.xml><?xml version="1.0" encoding="utf-8"?>
<ds:datastoreItem xmlns:ds="http://schemas.openxmlformats.org/officeDocument/2006/customXml" ds:itemID="{FDCB6B97-B3DF-43BD-9C18-2FFFFC384CF0}">
  <ds:schemaRefs>
    <ds:schemaRef ds:uri="http://schemas.microsoft.com/office/infopath/2007/PartnerControls"/>
    <ds:schemaRef ds:uri="http://schemas.openxmlformats.org/package/2006/metadata/core-properties"/>
    <ds:schemaRef ds:uri="http://purl.org/dc/dcmitype/"/>
    <ds:schemaRef ds:uri="http://purl.org/dc/elements/1.1/"/>
    <ds:schemaRef ds:uri="http://www.w3.org/XML/1998/namespace"/>
    <ds:schemaRef ds:uri="9b9b8526-52fd-4806-9f47-fbe52ecee204"/>
    <ds:schemaRef ds:uri="http://schemas.microsoft.com/office/2006/documentManagement/types"/>
    <ds:schemaRef ds:uri="http://schemas.microsoft.com/office/2006/metadata/properties"/>
    <ds:schemaRef ds:uri="http://purl.org/dc/terms/"/>
    <ds:schemaRef ds:uri="0cdb9d7b-3bdb-4b1c-be50-7737cb6ee7a2"/>
  </ds:schemaRefs>
</ds:datastoreItem>
</file>

<file path=customXml/itemProps3.xml><?xml version="1.0" encoding="utf-8"?>
<ds:datastoreItem xmlns:ds="http://schemas.openxmlformats.org/officeDocument/2006/customXml" ds:itemID="{04AE88CC-7FF2-40E4-B1FA-81F5CC84AD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db9d7b-3bdb-4b1c-be50-7737cb6ee7a2"/>
    <ds:schemaRef ds:uri="9b9b8526-52fd-4806-9f47-fbe52ecee2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3494</TotalTime>
  <Words>2294</Words>
  <Application>Microsoft Office PowerPoint</Application>
  <PresentationFormat>On-screen Show (4:3)</PresentationFormat>
  <Paragraphs>242</Paragraphs>
  <Slides>36</Slides>
  <Notes>29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36</vt:i4>
      </vt:variant>
    </vt:vector>
  </HeadingPairs>
  <TitlesOfParts>
    <vt:vector size="44" baseType="lpstr">
      <vt:lpstr>ＭＳ Ｐゴシック</vt:lpstr>
      <vt:lpstr>Arial</vt:lpstr>
      <vt:lpstr>Calibri</vt:lpstr>
      <vt:lpstr>Candara</vt:lpstr>
      <vt:lpstr>Times New Roman</vt:lpstr>
      <vt:lpstr>Wingdings</vt:lpstr>
      <vt:lpstr>4_Quadrant</vt:lpstr>
      <vt:lpstr>Office Theme</vt:lpstr>
      <vt:lpstr>MTN-027 Clinical Management CRFs</vt:lpstr>
      <vt:lpstr>CRFs for Clinical Management</vt:lpstr>
      <vt:lpstr>Physical Exam (PX-1)</vt:lpstr>
      <vt:lpstr>Pelvic Exam (PE-1)</vt:lpstr>
      <vt:lpstr>Pelvic Exam Diagrams (non-DataFax)</vt:lpstr>
      <vt:lpstr>Pelvic Exam Ring Assessment (PER-1)</vt:lpstr>
      <vt:lpstr>Clinical Product Hold/Discontinuation (PH) Log</vt:lpstr>
      <vt:lpstr>Clinical Product Hold/Discontinuation (PH) Log</vt:lpstr>
      <vt:lpstr>Clinical Product Hold/Discontinuation Log</vt:lpstr>
      <vt:lpstr>Clinical Product Hold/Discontinuation Log</vt:lpstr>
      <vt:lpstr>Clinical Product Hold/Discontinuation Log</vt:lpstr>
      <vt:lpstr>Clinical Product Hold/Discontinuation Log</vt:lpstr>
      <vt:lpstr>AE CRF Reporting</vt:lpstr>
      <vt:lpstr>Page Number</vt:lpstr>
      <vt:lpstr> Date AE Reported to Site</vt:lpstr>
      <vt:lpstr>  Onset Date</vt:lpstr>
      <vt:lpstr>AE Text Description</vt:lpstr>
      <vt:lpstr>AE Text Description</vt:lpstr>
      <vt:lpstr>MedDRA Coding at SCHARP</vt:lpstr>
      <vt:lpstr>AE Text – things to note </vt:lpstr>
      <vt:lpstr>Documenting AEs due to ring removal/insertion</vt:lpstr>
      <vt:lpstr>Onset and Outcome Dates:  Items 2 and 7a</vt:lpstr>
      <vt:lpstr>Severity (Item 4)</vt:lpstr>
      <vt:lpstr>PowerPoint Presentation</vt:lpstr>
      <vt:lpstr>Study Product Administration (Item 6)</vt:lpstr>
      <vt:lpstr>Study Product Administration (Item 6)</vt:lpstr>
      <vt:lpstr>Study Product Administration (con’t)</vt:lpstr>
      <vt:lpstr>Status/Outcome: Items 7 and 7a</vt:lpstr>
      <vt:lpstr>Status/Outcome: Items 7 and 7a</vt:lpstr>
      <vt:lpstr>Treatment: Item 8</vt:lpstr>
      <vt:lpstr>SAE and EAE: Items 9 and 10</vt:lpstr>
      <vt:lpstr>For AEs Reported as EAEs</vt:lpstr>
      <vt:lpstr>Pre-existing Condition: Item 11</vt:lpstr>
      <vt:lpstr>Comments Field</vt:lpstr>
      <vt:lpstr>Storage and Faxing</vt:lpstr>
      <vt:lpstr>How to Mark AE Log Forms for Delete</vt:lpstr>
    </vt:vector>
  </TitlesOfParts>
  <Company>MTN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Microbicides 2008</dc:title>
  <dc:creator>rullcm</dc:creator>
  <cp:lastModifiedBy>Ashley Mayo</cp:lastModifiedBy>
  <cp:revision>290</cp:revision>
  <cp:lastPrinted>2014-09-26T13:04:48Z</cp:lastPrinted>
  <dcterms:created xsi:type="dcterms:W3CDTF">2008-01-29T12:38:48Z</dcterms:created>
  <dcterms:modified xsi:type="dcterms:W3CDTF">2015-05-15T17:43:58Z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0x010100BF54A62E583597429E5B0CB71B450F67</vt:lpwstr>
  </property>
</Properties>
</file>