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9.xml" ContentType="application/vnd.openxmlformats-officedocument.presentationml.notesSlide+xml"/>
  <Override PartName="/ppt/tags/tag4.xml" ContentType="application/vnd.openxmlformats-officedocument.presentationml.tags+xml"/>
  <Override PartName="/ppt/notesSlides/notesSlide50.xml" ContentType="application/vnd.openxmlformats-officedocument.presentationml.notesSlide+xml"/>
  <Override PartName="/ppt/tags/tag5.xml" ContentType="application/vnd.openxmlformats-officedocument.presentationml.tags+xml"/>
  <Override PartName="/ppt/notesSlides/notesSlide51.xml" ContentType="application/vnd.openxmlformats-officedocument.presentationml.notesSlide+xml"/>
  <Override PartName="/ppt/tags/tag6.xml" ContentType="application/vnd.openxmlformats-officedocument.presentationml.tags+xml"/>
  <Override PartName="/ppt/notesSlides/notesSlide52.xml" ContentType="application/vnd.openxmlformats-officedocument.presentationml.notesSlide+xml"/>
  <Override PartName="/ppt/tags/tag7.xml" ContentType="application/vnd.openxmlformats-officedocument.presentationml.tags+xml"/>
  <Override PartName="/ppt/notesSlides/notesSlide5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4.xml" ContentType="application/vnd.openxmlformats-officedocument.presentationml.notesSlide+xml"/>
  <Override PartName="/ppt/tags/tag11.xml" ContentType="application/vnd.openxmlformats-officedocument.presentationml.tags+xml"/>
  <Override PartName="/ppt/notesSlides/notesSlide55.xml" ContentType="application/vnd.openxmlformats-officedocument.presentationml.notesSlide+xml"/>
  <Override PartName="/ppt/tags/tag12.xml" ContentType="application/vnd.openxmlformats-officedocument.presentationml.tags+xml"/>
  <Override PartName="/ppt/notesSlides/notesSlide56.xml" ContentType="application/vnd.openxmlformats-officedocument.presentationml.notesSlide+xml"/>
  <Override PartName="/ppt/tags/tag13.xml" ContentType="application/vnd.openxmlformats-officedocument.presentationml.tags+xml"/>
  <Override PartName="/ppt/notesSlides/notesSlide57.xml" ContentType="application/vnd.openxmlformats-officedocument.presentationml.notesSlide+xml"/>
  <Override PartName="/ppt/tags/tag14.xml" ContentType="application/vnd.openxmlformats-officedocument.presentationml.tags+xml"/>
  <Override PartName="/ppt/notesSlides/notesSlide58.xml" ContentType="application/vnd.openxmlformats-officedocument.presentationml.notesSlide+xml"/>
  <Override PartName="/ppt/tags/tag15.xml" ContentType="application/vnd.openxmlformats-officedocument.presentationml.tags+xml"/>
  <Override PartName="/ppt/notesSlides/notesSlide59.xml" ContentType="application/vnd.openxmlformats-officedocument.presentationml.notesSlide+xml"/>
  <Override PartName="/ppt/tags/tag16.xml" ContentType="application/vnd.openxmlformats-officedocument.presentationml.tags+xml"/>
  <Override PartName="/ppt/notesSlides/notesSlide60.xml" ContentType="application/vnd.openxmlformats-officedocument.presentationml.notesSlide+xml"/>
  <Override PartName="/ppt/tags/tag17.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ags/tag18.xml" ContentType="application/vnd.openxmlformats-officedocument.presentationml.tags+xml"/>
  <Override PartName="/ppt/notesSlides/notesSlide65.xml" ContentType="application/vnd.openxmlformats-officedocument.presentationml.notesSlide+xml"/>
  <Override PartName="/ppt/tags/tag19.xml" ContentType="application/vnd.openxmlformats-officedocument.presentationml.tags+xml"/>
  <Override PartName="/ppt/notesSlides/notesSlide66.xml" ContentType="application/vnd.openxmlformats-officedocument.presentationml.notesSlide+xml"/>
  <Override PartName="/ppt/tags/tag20.xml" ContentType="application/vnd.openxmlformats-officedocument.presentationml.tags+xml"/>
  <Override PartName="/ppt/notesSlides/notesSlide67.xml" ContentType="application/vnd.openxmlformats-officedocument.presentationml.notesSlide+xml"/>
  <Override PartName="/ppt/tags/tag21.xml" ContentType="application/vnd.openxmlformats-officedocument.presentationml.tags+xml"/>
  <Override PartName="/ppt/notesSlides/notesSlide68.xml" ContentType="application/vnd.openxmlformats-officedocument.presentationml.notesSlide+xml"/>
  <Override PartName="/ppt/tags/tag22.xml" ContentType="application/vnd.openxmlformats-officedocument.presentationml.tags+xml"/>
  <Override PartName="/ppt/notesSlides/notesSlide69.xml" ContentType="application/vnd.openxmlformats-officedocument.presentationml.notesSlide+xml"/>
  <Override PartName="/ppt/tags/tag23.xml" ContentType="application/vnd.openxmlformats-officedocument.presentationml.tags+xml"/>
  <Override PartName="/ppt/notesSlides/notesSlide70.xml" ContentType="application/vnd.openxmlformats-officedocument.presentationml.notesSlide+xml"/>
  <Override PartName="/ppt/tags/tag24.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notesMasterIdLst>
    <p:notesMasterId r:id="rId83"/>
  </p:notesMasterIdLst>
  <p:handoutMasterIdLst>
    <p:handoutMasterId r:id="rId84"/>
  </p:handoutMasterIdLst>
  <p:sldIdLst>
    <p:sldId id="569" r:id="rId6"/>
    <p:sldId id="558" r:id="rId7"/>
    <p:sldId id="582" r:id="rId8"/>
    <p:sldId id="583" r:id="rId9"/>
    <p:sldId id="574" r:id="rId10"/>
    <p:sldId id="562" r:id="rId11"/>
    <p:sldId id="559" r:id="rId12"/>
    <p:sldId id="560" r:id="rId13"/>
    <p:sldId id="584" r:id="rId14"/>
    <p:sldId id="585" r:id="rId15"/>
    <p:sldId id="586" r:id="rId16"/>
    <p:sldId id="587" r:id="rId17"/>
    <p:sldId id="588" r:id="rId18"/>
    <p:sldId id="601" r:id="rId19"/>
    <p:sldId id="599" r:id="rId20"/>
    <p:sldId id="600" r:id="rId21"/>
    <p:sldId id="589" r:id="rId22"/>
    <p:sldId id="590" r:id="rId23"/>
    <p:sldId id="567" r:id="rId24"/>
    <p:sldId id="602" r:id="rId25"/>
    <p:sldId id="603" r:id="rId26"/>
    <p:sldId id="604" r:id="rId27"/>
    <p:sldId id="605" r:id="rId28"/>
    <p:sldId id="577" r:id="rId29"/>
    <p:sldId id="591" r:id="rId30"/>
    <p:sldId id="592" r:id="rId31"/>
    <p:sldId id="575" r:id="rId32"/>
    <p:sldId id="397" r:id="rId33"/>
    <p:sldId id="496" r:id="rId34"/>
    <p:sldId id="498" r:id="rId35"/>
    <p:sldId id="622" r:id="rId36"/>
    <p:sldId id="500" r:id="rId37"/>
    <p:sldId id="502" r:id="rId38"/>
    <p:sldId id="516" r:id="rId39"/>
    <p:sldId id="596" r:id="rId40"/>
    <p:sldId id="519" r:id="rId41"/>
    <p:sldId id="520" r:id="rId42"/>
    <p:sldId id="523" r:id="rId43"/>
    <p:sldId id="524" r:id="rId44"/>
    <p:sldId id="525" r:id="rId45"/>
    <p:sldId id="526" r:id="rId46"/>
    <p:sldId id="527" r:id="rId47"/>
    <p:sldId id="528" r:id="rId48"/>
    <p:sldId id="529" r:id="rId49"/>
    <p:sldId id="530" r:id="rId50"/>
    <p:sldId id="531" r:id="rId51"/>
    <p:sldId id="532" r:id="rId52"/>
    <p:sldId id="533" r:id="rId53"/>
    <p:sldId id="535" r:id="rId54"/>
    <p:sldId id="537" r:id="rId55"/>
    <p:sldId id="539" r:id="rId56"/>
    <p:sldId id="540" r:id="rId57"/>
    <p:sldId id="541" r:id="rId58"/>
    <p:sldId id="542" r:id="rId59"/>
    <p:sldId id="543" r:id="rId60"/>
    <p:sldId id="544" r:id="rId61"/>
    <p:sldId id="545" r:id="rId62"/>
    <p:sldId id="546" r:id="rId63"/>
    <p:sldId id="547" r:id="rId64"/>
    <p:sldId id="548" r:id="rId65"/>
    <p:sldId id="549" r:id="rId66"/>
    <p:sldId id="551" r:id="rId67"/>
    <p:sldId id="552" r:id="rId68"/>
    <p:sldId id="553" r:id="rId69"/>
    <p:sldId id="606" r:id="rId70"/>
    <p:sldId id="611" r:id="rId71"/>
    <p:sldId id="619" r:id="rId72"/>
    <p:sldId id="620" r:id="rId73"/>
    <p:sldId id="621" r:id="rId74"/>
    <p:sldId id="607" r:id="rId75"/>
    <p:sldId id="612" r:id="rId76"/>
    <p:sldId id="608" r:id="rId77"/>
    <p:sldId id="613" r:id="rId78"/>
    <p:sldId id="609" r:id="rId79"/>
    <p:sldId id="616" r:id="rId80"/>
    <p:sldId id="615" r:id="rId81"/>
    <p:sldId id="515" r:id="rId8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ren Isaacs (US - NC)" initials="KI(-N" lastIdx="11" clrIdx="0"/>
  <p:cmAuthor id="1" name="Ashley Mayo" initials="AM" lastIdx="16" clrIdx="1">
    <p:extLst>
      <p:ext uri="{19B8F6BF-5375-455C-9EA6-DF929625EA0E}">
        <p15:presenceInfo xmlns:p15="http://schemas.microsoft.com/office/powerpoint/2012/main" userId="S-1-5-21-3803739944-511804359-1636214392-13949" providerId="AD"/>
      </p:ext>
    </p:extLst>
  </p:cmAuthor>
  <p:cmAuthor id="2" name="Berthiaume, Jennifer M" initials="BJM" lastIdx="15" clrIdx="2">
    <p:extLst>
      <p:ext uri="{19B8F6BF-5375-455C-9EA6-DF929625EA0E}">
        <p15:presenceInfo xmlns:p15="http://schemas.microsoft.com/office/powerpoint/2012/main" userId="3a680015262bea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4" autoAdjust="0"/>
    <p:restoredTop sz="90349" autoAdjust="0"/>
  </p:normalViewPr>
  <p:slideViewPr>
    <p:cSldViewPr>
      <p:cViewPr varScale="1">
        <p:scale>
          <a:sx n="104" d="100"/>
          <a:sy n="104" d="100"/>
        </p:scale>
        <p:origin x="948" y="102"/>
      </p:cViewPr>
      <p:guideLst>
        <p:guide orient="horz" pos="2160"/>
        <p:guide pos="2880"/>
      </p:guideLst>
    </p:cSldViewPr>
  </p:slideViewPr>
  <p:notesTextViewPr>
    <p:cViewPr>
      <p:scale>
        <a:sx n="1" d="1"/>
        <a:sy n="1" d="1"/>
      </p:scale>
      <p:origin x="0" y="0"/>
    </p:cViewPr>
  </p:notesTextViewPr>
  <p:sorterViewPr>
    <p:cViewPr>
      <p:scale>
        <a:sx n="66" d="100"/>
        <a:sy n="66" d="100"/>
      </p:scale>
      <p:origin x="0" y="8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7D9A879-DC38-4849-A4E3-4192A42720F0}" type="datetimeFigureOut">
              <a:rPr lang="en-US" smtClean="0"/>
              <a:pPr/>
              <a:t>8/11/2016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E4A43B6-A606-4ECE-A07A-4E5EF64797A8}" type="slidenum">
              <a:rPr lang="en-US" smtClean="0"/>
              <a:pPr/>
              <a:t>‹#›</a:t>
            </a:fld>
            <a:endParaRPr lang="en-US" dirty="0"/>
          </a:p>
        </p:txBody>
      </p:sp>
    </p:spTree>
    <p:extLst>
      <p:ext uri="{BB962C8B-B14F-4D97-AF65-F5344CB8AC3E}">
        <p14:creationId xmlns:p14="http://schemas.microsoft.com/office/powerpoint/2010/main" val="3660103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82EA680-CC7A-45E5-ACE4-37C4BD1A3771}" type="datetimeFigureOut">
              <a:rPr lang="en-US" smtClean="0"/>
              <a:pPr/>
              <a:t>8/11/2016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43EBE4B-BA55-4903-88A2-F431D3BED5CA}" type="slidenum">
              <a:rPr lang="en-US" smtClean="0"/>
              <a:pPr/>
              <a:t>‹#›</a:t>
            </a:fld>
            <a:endParaRPr lang="en-US" dirty="0"/>
          </a:p>
        </p:txBody>
      </p:sp>
    </p:spTree>
    <p:extLst>
      <p:ext uri="{BB962C8B-B14F-4D97-AF65-F5344CB8AC3E}">
        <p14:creationId xmlns:p14="http://schemas.microsoft.com/office/powerpoint/2010/main" val="2544835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1</a:t>
            </a:fld>
            <a:endParaRPr lang="en-US" dirty="0"/>
          </a:p>
        </p:txBody>
      </p:sp>
    </p:spTree>
    <p:extLst>
      <p:ext uri="{BB962C8B-B14F-4D97-AF65-F5344CB8AC3E}">
        <p14:creationId xmlns:p14="http://schemas.microsoft.com/office/powerpoint/2010/main" val="2786242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a:t>
            </a:r>
            <a:r>
              <a:rPr lang="en-US" baseline="0" dirty="0"/>
              <a:t> of the Ring Adherence CRF. These items are per participant report and should be answered based on the participant’s best recollection of ring use since her last study visit. </a:t>
            </a:r>
          </a:p>
          <a:p>
            <a:endParaRPr lang="en-US" baseline="0" dirty="0"/>
          </a:p>
          <a:p>
            <a:r>
              <a:rPr lang="en-US" baseline="0" dirty="0"/>
              <a:t>In Item 1, “Did the participant disclose her ring use to her primary partner?”, mark “not applicable” if the participant indicates that she does not have a primary partner. For item 2, attempt to include all the times that the ring has bene out, including times that the ring was removed and re-inserted by site staff at an interim visit, if applicable. Please not the any expected removals due to ring swaps between quarterly visits by the participant should not be I</a:t>
            </a:r>
          </a:p>
          <a:p>
            <a:endParaRPr lang="en-US" baseline="0" dirty="0"/>
          </a:p>
          <a:p>
            <a:r>
              <a:rPr lang="en-US" sz="1200" kern="1200" dirty="0">
                <a:solidFill>
                  <a:schemeClr val="tx1"/>
                </a:solidFill>
                <a:effectLst/>
                <a:latin typeface="+mn-lt"/>
                <a:ea typeface="+mn-ea"/>
                <a:cs typeface="+mn-cs"/>
              </a:rPr>
              <a:t>The purpose of Item</a:t>
            </a:r>
            <a:r>
              <a:rPr lang="en-US" sz="1200" kern="1200" baseline="0" dirty="0">
                <a:solidFill>
                  <a:schemeClr val="tx1"/>
                </a:solidFill>
                <a:effectLst/>
                <a:latin typeface="+mn-lt"/>
                <a:ea typeface="+mn-ea"/>
                <a:cs typeface="+mn-cs"/>
              </a:rPr>
              <a:t> 2 which asks, “Since her last study visit, how many times in total has the participant had a vaginal ring out, excluding expected instances when a ring was briefly remove and replaced with a new ring?” </a:t>
            </a:r>
            <a:r>
              <a:rPr lang="en-US" sz="1200" kern="1200" dirty="0">
                <a:solidFill>
                  <a:schemeClr val="tx1"/>
                </a:solidFill>
                <a:effectLst/>
                <a:latin typeface="+mn-lt"/>
                <a:ea typeface="+mn-ea"/>
                <a:cs typeface="+mn-cs"/>
              </a:rPr>
              <a:t>is to capture all instances since the participant’s last study visit when the ring was either expelled on its own or was removed by the participant or a clinician, but</a:t>
            </a:r>
            <a:r>
              <a:rPr lang="en-US" sz="1200" kern="1200" baseline="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rPr>
              <a:t>excluding</a:t>
            </a:r>
            <a:r>
              <a:rPr lang="en-US" sz="1200" kern="1200" dirty="0">
                <a:solidFill>
                  <a:schemeClr val="tx1"/>
                </a:solidFill>
                <a:effectLst/>
                <a:latin typeface="+mn-lt"/>
                <a:ea typeface="+mn-ea"/>
                <a:cs typeface="+mn-cs"/>
              </a:rPr>
              <a:t> brief ring removals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when a participant is expected to replace a new ring on a monthly basis (at a scheduled visit or at home during the quarterly follow-up phase). Do not count instances when the ring was removed and momentarily out to be replaced for a new ring.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Item 5, indicate up to 7 reasons why the vaginal ring or rings were out since the participant’s last visit. </a:t>
            </a:r>
            <a:r>
              <a:rPr lang="en-US" sz="1200" kern="1200" dirty="0">
                <a:solidFill>
                  <a:schemeClr val="tx1"/>
                </a:solidFill>
                <a:effectLst/>
                <a:latin typeface="+mn-lt"/>
                <a:ea typeface="+mn-ea"/>
                <a:cs typeface="+mn-cs"/>
              </a:rPr>
              <a:t>At least one reason why</a:t>
            </a:r>
            <a:r>
              <a:rPr lang="en-US" sz="1200" kern="1200" baseline="0" dirty="0">
                <a:solidFill>
                  <a:schemeClr val="tx1"/>
                </a:solidFill>
                <a:effectLst/>
                <a:latin typeface="+mn-lt"/>
                <a:ea typeface="+mn-ea"/>
                <a:cs typeface="+mn-cs"/>
              </a:rPr>
              <a:t> the ring or rings were out is required. If the reason is not listed in the table provided within the CCGs, provide the reason in the provided ‘other’ fields. Otherwise, leave these items blank. </a:t>
            </a:r>
            <a:endParaRPr lang="en-US" baseline="0"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10</a:t>
            </a:fld>
            <a:endParaRPr lang="en-US" dirty="0"/>
          </a:p>
        </p:txBody>
      </p:sp>
    </p:spTree>
    <p:extLst>
      <p:ext uri="{BB962C8B-B14F-4D97-AF65-F5344CB8AC3E}">
        <p14:creationId xmlns:p14="http://schemas.microsoft.com/office/powerpoint/2010/main" val="3300002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If completing this form as a paper CRF prior to completion of an </a:t>
            </a:r>
            <a:r>
              <a:rPr lang="en-US" sz="1200" kern="1200" baseline="0" dirty="0" err="1">
                <a:solidFill>
                  <a:schemeClr val="tx1"/>
                </a:solidFill>
                <a:effectLst/>
                <a:latin typeface="+mn-lt"/>
                <a:ea typeface="+mn-ea"/>
                <a:cs typeface="+mn-cs"/>
              </a:rPr>
              <a:t>eCRF</a:t>
            </a:r>
            <a:r>
              <a:rPr lang="en-US" sz="1200" kern="1200" baseline="0" dirty="0">
                <a:solidFill>
                  <a:schemeClr val="tx1"/>
                </a:solidFill>
                <a:effectLst/>
                <a:latin typeface="+mn-lt"/>
                <a:ea typeface="+mn-ea"/>
                <a:cs typeface="+mn-cs"/>
              </a:rPr>
              <a:t> within </a:t>
            </a:r>
            <a:r>
              <a:rPr lang="en-US" sz="1200" kern="1200" baseline="0" dirty="0" err="1">
                <a:solidFill>
                  <a:schemeClr val="tx1"/>
                </a:solidFill>
                <a:effectLst/>
                <a:latin typeface="+mn-lt"/>
                <a:ea typeface="+mn-ea"/>
                <a:cs typeface="+mn-cs"/>
              </a:rPr>
              <a:t>Medidata</a:t>
            </a:r>
            <a:r>
              <a:rPr lang="en-US" sz="1200" kern="1200" baseline="0" dirty="0">
                <a:solidFill>
                  <a:schemeClr val="tx1"/>
                </a:solidFill>
                <a:effectLst/>
                <a:latin typeface="+mn-lt"/>
                <a:ea typeface="+mn-ea"/>
                <a:cs typeface="+mn-cs"/>
              </a:rPr>
              <a:t> Rave, r</a:t>
            </a:r>
            <a:r>
              <a:rPr lang="en-US" sz="1200" kern="1200" dirty="0">
                <a:solidFill>
                  <a:schemeClr val="tx1"/>
                </a:solidFill>
                <a:effectLst/>
                <a:latin typeface="+mn-lt"/>
                <a:ea typeface="+mn-ea"/>
                <a:cs typeface="+mn-cs"/>
              </a:rPr>
              <a:t>eference to the list of Reasons</a:t>
            </a:r>
            <a:r>
              <a:rPr lang="en-US" sz="1200" kern="1200" baseline="0" dirty="0">
                <a:solidFill>
                  <a:schemeClr val="tx1"/>
                </a:solidFill>
                <a:effectLst/>
                <a:latin typeface="+mn-lt"/>
                <a:ea typeface="+mn-ea"/>
                <a:cs typeface="+mn-cs"/>
              </a:rPr>
              <a:t> why the ring was removed by the participant or clinician </a:t>
            </a:r>
            <a:r>
              <a:rPr lang="en-US" sz="1200" kern="1200" dirty="0">
                <a:solidFill>
                  <a:schemeClr val="tx1"/>
                </a:solidFill>
                <a:effectLst/>
                <a:latin typeface="+mn-lt"/>
                <a:ea typeface="+mn-ea"/>
                <a:cs typeface="+mn-cs"/>
              </a:rPr>
              <a:t>within</a:t>
            </a:r>
            <a:r>
              <a:rPr lang="en-US" sz="1200" kern="1200" baseline="0" dirty="0">
                <a:solidFill>
                  <a:schemeClr val="tx1"/>
                </a:solidFill>
                <a:effectLst/>
                <a:latin typeface="+mn-lt"/>
                <a:ea typeface="+mn-ea"/>
                <a:cs typeface="+mn-cs"/>
              </a:rPr>
              <a:t> the CRF Completion Guidelines (CCGs) when completing Item 5 and enter in the applicable reason or reasons</a:t>
            </a:r>
            <a:r>
              <a:rPr lang="en-US" sz="1200" kern="1200" dirty="0">
                <a:solidFill>
                  <a:schemeClr val="tx1"/>
                </a:solidFill>
                <a:effectLst/>
                <a:latin typeface="+mn-lt"/>
                <a:ea typeface="+mn-ea"/>
                <a:cs typeface="+mn-cs"/>
              </a:rPr>
              <a:t>. If completing this form as an </a:t>
            </a:r>
            <a:r>
              <a:rPr lang="en-US" sz="1200" kern="1200" dirty="0" err="1">
                <a:solidFill>
                  <a:schemeClr val="tx1"/>
                </a:solidFill>
                <a:effectLst/>
                <a:latin typeface="+mn-lt"/>
                <a:ea typeface="+mn-ea"/>
                <a:cs typeface="+mn-cs"/>
              </a:rPr>
              <a:t>eCRF</a:t>
            </a:r>
            <a:r>
              <a:rPr lang="en-US" sz="1200" kern="1200" dirty="0">
                <a:solidFill>
                  <a:schemeClr val="tx1"/>
                </a:solidFill>
                <a:effectLst/>
                <a:latin typeface="+mn-lt"/>
                <a:ea typeface="+mn-ea"/>
                <a:cs typeface="+mn-cs"/>
              </a:rPr>
              <a:t> within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Medidata</a:t>
            </a:r>
            <a:r>
              <a:rPr lang="en-US" sz="1200" kern="1200" baseline="0" dirty="0">
                <a:solidFill>
                  <a:schemeClr val="tx1"/>
                </a:solidFill>
                <a:effectLst/>
                <a:latin typeface="+mn-lt"/>
                <a:ea typeface="+mn-ea"/>
                <a:cs typeface="+mn-cs"/>
              </a:rPr>
              <a:t> Rave</a:t>
            </a:r>
            <a:r>
              <a:rPr lang="en-US" sz="1200" kern="1200" dirty="0">
                <a:solidFill>
                  <a:schemeClr val="tx1"/>
                </a:solidFill>
                <a:effectLst/>
                <a:latin typeface="+mn-lt"/>
                <a:ea typeface="+mn-ea"/>
                <a:cs typeface="+mn-cs"/>
              </a:rPr>
              <a:t>, a</a:t>
            </a:r>
            <a:r>
              <a:rPr lang="en-US" sz="1200" kern="1200" baseline="0" dirty="0">
                <a:solidFill>
                  <a:schemeClr val="tx1"/>
                </a:solidFill>
                <a:effectLst/>
                <a:latin typeface="+mn-lt"/>
                <a:ea typeface="+mn-ea"/>
                <a:cs typeface="+mn-cs"/>
              </a:rPr>
              <a:t> drop down menu will be provided for each reason field to select the applicable reason. </a:t>
            </a:r>
            <a:endParaRPr lang="en-US" baseline="0"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11</a:t>
            </a:fld>
            <a:endParaRPr lang="en-US" dirty="0"/>
          </a:p>
        </p:txBody>
      </p:sp>
    </p:spTree>
    <p:extLst>
      <p:ext uri="{BB962C8B-B14F-4D97-AF65-F5344CB8AC3E}">
        <p14:creationId xmlns:p14="http://schemas.microsoft.com/office/powerpoint/2010/main" val="2946966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12</a:t>
            </a:fld>
            <a:endParaRPr lang="en-US" dirty="0"/>
          </a:p>
        </p:txBody>
      </p:sp>
    </p:spTree>
    <p:extLst>
      <p:ext uri="{BB962C8B-B14F-4D97-AF65-F5344CB8AC3E}">
        <p14:creationId xmlns:p14="http://schemas.microsoft.com/office/powerpoint/2010/main" val="1592335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Behavior Assessment Y/N Prompt is required at quarterly visits and at PUEV. A Behavior Assessment Yes No Prompt question will appear within each follow-up folder. If the Behavior Assessment questionnaire as completed at the study visit, mark yes. When Yes is marked, the Behavior Assessment CRF will dynamically appear. If this question is marked, “no”, the Behavior Assessment CRF will not appear within the visit folder. </a:t>
            </a:r>
          </a:p>
        </p:txBody>
      </p:sp>
      <p:sp>
        <p:nvSpPr>
          <p:cNvPr id="4" name="Slide Number Placeholder 3"/>
          <p:cNvSpPr>
            <a:spLocks noGrp="1"/>
          </p:cNvSpPr>
          <p:nvPr>
            <p:ph type="sldNum" sz="quarter" idx="10"/>
          </p:nvPr>
        </p:nvSpPr>
        <p:spPr/>
        <p:txBody>
          <a:bodyPr/>
          <a:lstStyle/>
          <a:p>
            <a:fld id="{D43EBE4B-BA55-4903-88A2-F431D3BED5CA}" type="slidenum">
              <a:rPr lang="en-US" smtClean="0"/>
              <a:pPr/>
              <a:t>13</a:t>
            </a:fld>
            <a:endParaRPr lang="en-US" dirty="0"/>
          </a:p>
        </p:txBody>
      </p:sp>
    </p:spTree>
    <p:extLst>
      <p:ext uri="{BB962C8B-B14F-4D97-AF65-F5344CB8AC3E}">
        <p14:creationId xmlns:p14="http://schemas.microsoft.com/office/powerpoint/2010/main" val="2279528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14</a:t>
            </a:fld>
            <a:endParaRPr lang="en-US" dirty="0"/>
          </a:p>
        </p:txBody>
      </p:sp>
    </p:spTree>
    <p:extLst>
      <p:ext uri="{BB962C8B-B14F-4D97-AF65-F5344CB8AC3E}">
        <p14:creationId xmlns:p14="http://schemas.microsoft.com/office/powerpoint/2010/main" val="4113380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15</a:t>
            </a:fld>
            <a:endParaRPr lang="en-US" dirty="0"/>
          </a:p>
        </p:txBody>
      </p:sp>
    </p:spTree>
    <p:extLst>
      <p:ext uri="{BB962C8B-B14F-4D97-AF65-F5344CB8AC3E}">
        <p14:creationId xmlns:p14="http://schemas.microsoft.com/office/powerpoint/2010/main" val="574207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a:t>
            </a:r>
            <a:r>
              <a:rPr lang="en-US" baseline="0" dirty="0"/>
              <a:t> 18 on the BA asks the participant generally if the participant is bothered to wear the ring every day. If the participant has not used the ring during HOPE, mark “not applicable”.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Item 19 asks the participant is she has experience a positive change, event, or experience in her life related to study participation. If ‘yes’ is marked, complete a Social benefits Log or check to make sure that a social benefits log form has already been completed for this event. </a:t>
            </a:r>
          </a:p>
          <a:p>
            <a:endParaRPr lang="en-US" baseline="0" dirty="0"/>
          </a:p>
          <a:p>
            <a:r>
              <a:rPr lang="en-US" baseline="0" dirty="0"/>
              <a:t>Item 20 asks the participant is she has experience a negative change, event, or experience in her life related to study participation. If ‘yes’ is marked, complete a Social Impact Log or check to make sure that a social Impact log form has already been completed for this event. </a:t>
            </a:r>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16</a:t>
            </a:fld>
            <a:endParaRPr lang="en-US" dirty="0"/>
          </a:p>
        </p:txBody>
      </p:sp>
    </p:spTree>
    <p:extLst>
      <p:ext uri="{BB962C8B-B14F-4D97-AF65-F5344CB8AC3E}">
        <p14:creationId xmlns:p14="http://schemas.microsoft.com/office/powerpoint/2010/main" val="4227672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Vaginal Practices Y/N Prompt is required at each scheduled visit during follow-up. A Vaginal Practices Yes No Prompt question will appear within each follow-up folder. If the vaginal Practices questionnaire was completed at this visit, mark yes. When Yes is marked, the Vaginal Practices CRF will dynamically appear. If this question is marked, “no”, the Vaginal Practices CRF will not appear within the visit folder. For example, if the participant has been permanently discontinued from study product prior to this visit, this prompt would be marked ‘no’ and Vaginal Practices CRF will not be completed at this visit for this participant. </a:t>
            </a:r>
          </a:p>
        </p:txBody>
      </p:sp>
      <p:sp>
        <p:nvSpPr>
          <p:cNvPr id="4" name="Slide Number Placeholder 3"/>
          <p:cNvSpPr>
            <a:spLocks noGrp="1"/>
          </p:cNvSpPr>
          <p:nvPr>
            <p:ph type="sldNum" sz="quarter" idx="10"/>
          </p:nvPr>
        </p:nvSpPr>
        <p:spPr/>
        <p:txBody>
          <a:bodyPr/>
          <a:lstStyle/>
          <a:p>
            <a:fld id="{D43EBE4B-BA55-4903-88A2-F431D3BED5CA}" type="slidenum">
              <a:rPr lang="en-US" smtClean="0"/>
              <a:pPr/>
              <a:t>17</a:t>
            </a:fld>
            <a:endParaRPr lang="en-US" dirty="0"/>
          </a:p>
        </p:txBody>
      </p:sp>
    </p:spTree>
    <p:extLst>
      <p:ext uri="{BB962C8B-B14F-4D97-AF65-F5344CB8AC3E}">
        <p14:creationId xmlns:p14="http://schemas.microsoft.com/office/powerpoint/2010/main" val="1401210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item 1, mark NA if the participant has not had menses or spotting in the last</a:t>
            </a:r>
            <a:r>
              <a:rPr lang="en-US" baseline="0" dirty="0"/>
              <a:t> three months and skip to the paragraph above Item 2 on the second page. </a:t>
            </a:r>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18</a:t>
            </a:fld>
            <a:endParaRPr lang="en-US" dirty="0"/>
          </a:p>
        </p:txBody>
      </p:sp>
    </p:spTree>
    <p:extLst>
      <p:ext uri="{BB962C8B-B14F-4D97-AF65-F5344CB8AC3E}">
        <p14:creationId xmlns:p14="http://schemas.microsoft.com/office/powerpoint/2010/main" val="2791069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19</a:t>
            </a:fld>
            <a:endParaRPr lang="en-US" dirty="0"/>
          </a:p>
        </p:txBody>
      </p:sp>
    </p:spTree>
    <p:extLst>
      <p:ext uri="{BB962C8B-B14F-4D97-AF65-F5344CB8AC3E}">
        <p14:creationId xmlns:p14="http://schemas.microsoft.com/office/powerpoint/2010/main" val="1453999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2</a:t>
            </a:fld>
            <a:endParaRPr lang="en-US" dirty="0"/>
          </a:p>
        </p:txBody>
      </p:sp>
    </p:spTree>
    <p:extLst>
      <p:ext uri="{BB962C8B-B14F-4D97-AF65-F5344CB8AC3E}">
        <p14:creationId xmlns:p14="http://schemas.microsoft.com/office/powerpoint/2010/main" val="4029505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Study Influences Y/N Prompt is required at each scheduled visit during follow-up. A Study Influences Assessment Yes No Prompt question will appear within each follow-up folder. If the Study Influences Assessment questionnaire was completed at this visit, mark yes. When Yes is marked, the Study Influences Assessment CRF will dynamically appear. If this question is marked, “no”, Study Influences Assessment CRF will not appear within the visit folder. For example, if the participant has been permanently discontinued from study product prior to this visit, this prompt would be marked ‘no’ and Study Influences Assessment CRF will not be completed at this visit for this participant. </a:t>
            </a:r>
          </a:p>
        </p:txBody>
      </p:sp>
      <p:sp>
        <p:nvSpPr>
          <p:cNvPr id="4" name="Slide Number Placeholder 3"/>
          <p:cNvSpPr>
            <a:spLocks noGrp="1"/>
          </p:cNvSpPr>
          <p:nvPr>
            <p:ph type="sldNum" sz="quarter" idx="10"/>
          </p:nvPr>
        </p:nvSpPr>
        <p:spPr/>
        <p:txBody>
          <a:bodyPr/>
          <a:lstStyle/>
          <a:p>
            <a:fld id="{D43EBE4B-BA55-4903-88A2-F431D3BED5CA}" type="slidenum">
              <a:rPr lang="en-US" smtClean="0"/>
              <a:pPr/>
              <a:t>20</a:t>
            </a:fld>
            <a:endParaRPr lang="en-US" dirty="0"/>
          </a:p>
        </p:txBody>
      </p:sp>
    </p:spTree>
    <p:extLst>
      <p:ext uri="{BB962C8B-B14F-4D97-AF65-F5344CB8AC3E}">
        <p14:creationId xmlns:p14="http://schemas.microsoft.com/office/powerpoint/2010/main" val="2651651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21</a:t>
            </a:fld>
            <a:endParaRPr lang="en-US" dirty="0"/>
          </a:p>
        </p:txBody>
      </p:sp>
    </p:spTree>
    <p:extLst>
      <p:ext uri="{BB962C8B-B14F-4D97-AF65-F5344CB8AC3E}">
        <p14:creationId xmlns:p14="http://schemas.microsoft.com/office/powerpoint/2010/main" val="3281415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Study Exit Assessment  Y/N Prompt is required at each scheduled visit during follow-up. A Study Exit Assessment Yes No Prompt question will appear within each follow-up folder. If the Study Exit Assessment questionnaire was completed at this visit, mark yes. When Yes is marked, the Study Exit Assessment CRF will dynamically appear. If this question is marked, “no”, Study Exit Assessment CRF will not appear within the visit folder. For example, if the participant has been permanently discontinued from study product prior to this visit, this prompt would be marked ‘no’ and Study Exit Assessment CRF will not be completed at this visit for this participant. </a:t>
            </a:r>
          </a:p>
        </p:txBody>
      </p:sp>
      <p:sp>
        <p:nvSpPr>
          <p:cNvPr id="4" name="Slide Number Placeholder 3"/>
          <p:cNvSpPr>
            <a:spLocks noGrp="1"/>
          </p:cNvSpPr>
          <p:nvPr>
            <p:ph type="sldNum" sz="quarter" idx="10"/>
          </p:nvPr>
        </p:nvSpPr>
        <p:spPr/>
        <p:txBody>
          <a:bodyPr/>
          <a:lstStyle/>
          <a:p>
            <a:fld id="{D43EBE4B-BA55-4903-88A2-F431D3BED5CA}" type="slidenum">
              <a:rPr lang="en-US" smtClean="0"/>
              <a:pPr/>
              <a:t>22</a:t>
            </a:fld>
            <a:endParaRPr lang="en-US" dirty="0"/>
          </a:p>
        </p:txBody>
      </p:sp>
    </p:spTree>
    <p:extLst>
      <p:ext uri="{BB962C8B-B14F-4D97-AF65-F5344CB8AC3E}">
        <p14:creationId xmlns:p14="http://schemas.microsoft.com/office/powerpoint/2010/main" val="29396785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23</a:t>
            </a:fld>
            <a:endParaRPr lang="en-US" dirty="0"/>
          </a:p>
        </p:txBody>
      </p:sp>
    </p:spTree>
    <p:extLst>
      <p:ext uri="{BB962C8B-B14F-4D97-AF65-F5344CB8AC3E}">
        <p14:creationId xmlns:p14="http://schemas.microsoft.com/office/powerpoint/2010/main" val="106892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33D9AB-8E1D-4CD5-8BBE-AECC45758433}" type="slidenum">
              <a:rPr lang="en-US" smtClean="0"/>
              <a:pPr/>
              <a:t>24</a:t>
            </a:fld>
            <a:endParaRPr lang="en-US" dirty="0"/>
          </a:p>
        </p:txBody>
      </p:sp>
    </p:spTree>
    <p:extLst>
      <p:ext uri="{BB962C8B-B14F-4D97-AF65-F5344CB8AC3E}">
        <p14:creationId xmlns:p14="http://schemas.microsoft.com/office/powerpoint/2010/main" val="1026221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33D9AB-8E1D-4CD5-8BBE-AECC45758433}" type="slidenum">
              <a:rPr lang="en-US" smtClean="0"/>
              <a:pPr/>
              <a:t>25</a:t>
            </a:fld>
            <a:endParaRPr lang="en-US" dirty="0"/>
          </a:p>
        </p:txBody>
      </p:sp>
    </p:spTree>
    <p:extLst>
      <p:ext uri="{BB962C8B-B14F-4D97-AF65-F5344CB8AC3E}">
        <p14:creationId xmlns:p14="http://schemas.microsoft.com/office/powerpoint/2010/main" val="3898020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5733D9AB-8E1D-4CD5-8BBE-AECC45758433}" type="slidenum">
              <a:rPr lang="en-US" smtClean="0"/>
              <a:pPr/>
              <a:t>26</a:t>
            </a:fld>
            <a:endParaRPr lang="en-US" dirty="0"/>
          </a:p>
        </p:txBody>
      </p:sp>
    </p:spTree>
    <p:extLst>
      <p:ext uri="{BB962C8B-B14F-4D97-AF65-F5344CB8AC3E}">
        <p14:creationId xmlns:p14="http://schemas.microsoft.com/office/powerpoint/2010/main" val="3238216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notes regarding</a:t>
            </a:r>
            <a:r>
              <a:rPr lang="en-US" baseline="0" dirty="0"/>
              <a:t> other forms where some items differs between completion of the forms at baseline and during follow-up. </a:t>
            </a:r>
          </a:p>
        </p:txBody>
      </p:sp>
      <p:sp>
        <p:nvSpPr>
          <p:cNvPr id="4" name="Slide Number Placeholder 3"/>
          <p:cNvSpPr>
            <a:spLocks noGrp="1"/>
          </p:cNvSpPr>
          <p:nvPr>
            <p:ph type="sldNum" sz="quarter" idx="10"/>
          </p:nvPr>
        </p:nvSpPr>
        <p:spPr/>
        <p:txBody>
          <a:bodyPr/>
          <a:lstStyle/>
          <a:p>
            <a:fld id="{D43EBE4B-BA55-4903-88A2-F431D3BED5CA}" type="slidenum">
              <a:rPr lang="en-US" smtClean="0"/>
              <a:pPr/>
              <a:t>27</a:t>
            </a:fld>
            <a:endParaRPr lang="en-US" dirty="0"/>
          </a:p>
        </p:txBody>
      </p:sp>
    </p:spTree>
    <p:extLst>
      <p:ext uri="{BB962C8B-B14F-4D97-AF65-F5344CB8AC3E}">
        <p14:creationId xmlns:p14="http://schemas.microsoft.com/office/powerpoint/2010/main" val="539495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28</a:t>
            </a:fld>
            <a:endParaRPr lang="en-US" dirty="0"/>
          </a:p>
        </p:txBody>
      </p:sp>
    </p:spTree>
    <p:extLst>
      <p:ext uri="{BB962C8B-B14F-4D97-AF65-F5344CB8AC3E}">
        <p14:creationId xmlns:p14="http://schemas.microsoft.com/office/powerpoint/2010/main" val="1738692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Despite efforts to protect participant’s confidentiality</a:t>
            </a:r>
            <a:r>
              <a:rPr lang="en-US" baseline="0" dirty="0"/>
              <a:t> and privacy, participants may experience social harms as a result of participating in HOPE. Social harms are defined as non-medical social consequences that are related to study participants and some examples include discrimination/stigma from community or family members or problems in personal relationships. Participants will be explicitly asked to report any social harms at each quarterly visit and at PUEV and should be encouraged to report social harms spontaneously at any study visit.</a:t>
            </a:r>
          </a:p>
          <a:p>
            <a:endParaRPr lang="en-US" baseline="0" dirty="0"/>
          </a:p>
          <a:p>
            <a:r>
              <a:rPr lang="en-US" baseline="0" dirty="0"/>
              <a:t>Strategies for preparing for and responding to social harms are detailed in the SSP. </a:t>
            </a:r>
          </a:p>
          <a:p>
            <a:endParaRPr lang="en-US" baseline="0" dirty="0"/>
          </a:p>
          <a:p>
            <a:r>
              <a:rPr lang="en-US" baseline="0" dirty="0"/>
              <a:t>For </a:t>
            </a:r>
            <a:r>
              <a:rPr lang="en-US" dirty="0"/>
              <a:t>HOPE, we will capturing social</a:t>
            </a:r>
            <a:r>
              <a:rPr lang="en-US" baseline="0" dirty="0"/>
              <a:t> harms that directly relate to study participation on a Social Impact Log CRF. </a:t>
            </a:r>
          </a:p>
          <a:p>
            <a:endParaRPr lang="en-US" baseline="0" dirty="0"/>
          </a:p>
          <a:p>
            <a:r>
              <a:rPr lang="en-US" baseline="0" dirty="0"/>
              <a:t>Next we will go through a couple scenarios when a social harm would be reported and how to document this incident.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733D9AB-8E1D-4CD5-8BBE-AECC45758433}"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a:t>
            </a:fld>
            <a:endParaRPr lang="en-US" dirty="0"/>
          </a:p>
        </p:txBody>
      </p:sp>
    </p:spTree>
    <p:extLst>
      <p:ext uri="{BB962C8B-B14F-4D97-AF65-F5344CB8AC3E}">
        <p14:creationId xmlns:p14="http://schemas.microsoft.com/office/powerpoint/2010/main" val="10541254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33D9AB-8E1D-4CD5-8BBE-AECC45758433}"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a:t>If the social impact involved physical harm to the participant, assess whether the harm is a reportable AE. If so, complete an AE log CRF, </a:t>
            </a:r>
            <a:r>
              <a:rPr lang="en-US" b="0" baseline="0"/>
              <a:t>as applicable.</a:t>
            </a:r>
            <a:endParaRPr lang="en-US" b="0" baseline="0" dirty="0"/>
          </a:p>
          <a:p>
            <a:endParaRPr lang="en-US" b="1" baseline="0" dirty="0"/>
          </a:p>
        </p:txBody>
      </p:sp>
      <p:sp>
        <p:nvSpPr>
          <p:cNvPr id="4" name="Slide Number Placeholder 3"/>
          <p:cNvSpPr>
            <a:spLocks noGrp="1"/>
          </p:cNvSpPr>
          <p:nvPr>
            <p:ph type="sldNum" sz="quarter" idx="10"/>
          </p:nvPr>
        </p:nvSpPr>
        <p:spPr/>
        <p:txBody>
          <a:bodyPr/>
          <a:lstStyle/>
          <a:p>
            <a:fld id="{5733D9AB-8E1D-4CD5-8BBE-AECC45758433}" type="slidenum">
              <a:rPr lang="en-US" smtClean="0"/>
              <a:pPr/>
              <a:t>31</a:t>
            </a:fld>
            <a:endParaRPr lang="en-US" dirty="0"/>
          </a:p>
        </p:txBody>
      </p:sp>
    </p:spTree>
    <p:extLst>
      <p:ext uri="{BB962C8B-B14F-4D97-AF65-F5344CB8AC3E}">
        <p14:creationId xmlns:p14="http://schemas.microsoft.com/office/powerpoint/2010/main" val="3665011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33D9AB-8E1D-4CD5-8BBE-AECC45758433}"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33D9AB-8E1D-4CD5-8BBE-AECC45758433}"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33D9AB-8E1D-4CD5-8BBE-AECC45758433}" type="slidenum">
              <a:rPr lang="en-US" smtClean="0"/>
              <a:pPr/>
              <a:t>34</a:t>
            </a:fld>
            <a:endParaRPr lang="en-US" dirty="0"/>
          </a:p>
        </p:txBody>
      </p:sp>
    </p:spTree>
    <p:extLst>
      <p:ext uri="{BB962C8B-B14F-4D97-AF65-F5344CB8AC3E}">
        <p14:creationId xmlns:p14="http://schemas.microsoft.com/office/powerpoint/2010/main" val="5206672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35</a:t>
            </a:fld>
            <a:endParaRPr lang="en-US" dirty="0"/>
          </a:p>
        </p:txBody>
      </p:sp>
    </p:spTree>
    <p:extLst>
      <p:ext uri="{BB962C8B-B14F-4D97-AF65-F5344CB8AC3E}">
        <p14:creationId xmlns:p14="http://schemas.microsoft.com/office/powerpoint/2010/main" val="1948026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Any</a:t>
            </a:r>
            <a:r>
              <a:rPr lang="en-US" baseline="0" dirty="0"/>
              <a:t> genital bleeding this is deemed expected by clinical assessment is not reportable as an AE. Genital bleeding this is expected includes bleeding due to contraceptive use. </a:t>
            </a:r>
            <a:endParaRPr lang="en-US" dirty="0"/>
          </a:p>
        </p:txBody>
      </p:sp>
      <p:sp>
        <p:nvSpPr>
          <p:cNvPr id="4" name="Slide Number Placeholder 3"/>
          <p:cNvSpPr>
            <a:spLocks noGrp="1"/>
          </p:cNvSpPr>
          <p:nvPr>
            <p:ph type="sldNum" sz="quarter" idx="10"/>
          </p:nvPr>
        </p:nvSpPr>
        <p:spPr/>
        <p:txBody>
          <a:bodyPr/>
          <a:lstStyle/>
          <a:p>
            <a:fld id="{4187AA8D-0144-4059-BBBD-E5568D06DEE1}" type="slidenum">
              <a:rPr lang="en-US" smtClean="0"/>
              <a:pPr/>
              <a:t>36</a:t>
            </a:fld>
            <a:endParaRPr lang="en-US" dirty="0"/>
          </a:p>
        </p:txBody>
      </p:sp>
    </p:spTree>
    <p:extLst>
      <p:ext uri="{BB962C8B-B14F-4D97-AF65-F5344CB8AC3E}">
        <p14:creationId xmlns:p14="http://schemas.microsoft.com/office/powerpoint/2010/main" val="1676079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87AA8D-0144-4059-BBBD-E5568D06DEE1}" type="slidenum">
              <a:rPr lang="en-US" smtClean="0"/>
              <a:pPr/>
              <a:t>37</a:t>
            </a:fld>
            <a:endParaRPr lang="en-US" dirty="0"/>
          </a:p>
        </p:txBody>
      </p:sp>
    </p:spTree>
    <p:extLst>
      <p:ext uri="{BB962C8B-B14F-4D97-AF65-F5344CB8AC3E}">
        <p14:creationId xmlns:p14="http://schemas.microsoft.com/office/powerpoint/2010/main" val="30977793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87AA8D-0144-4059-BBBD-E5568D06DEE1}" type="slidenum">
              <a:rPr lang="en-US" smtClean="0"/>
              <a:pPr/>
              <a:t>38</a:t>
            </a:fld>
            <a:endParaRPr lang="en-US" dirty="0"/>
          </a:p>
        </p:txBody>
      </p:sp>
    </p:spTree>
    <p:extLst>
      <p:ext uri="{BB962C8B-B14F-4D97-AF65-F5344CB8AC3E}">
        <p14:creationId xmlns:p14="http://schemas.microsoft.com/office/powerpoint/2010/main" val="38767756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87AA8D-0144-4059-BBBD-E5568D06DEE1}" type="slidenum">
              <a:rPr lang="en-US" smtClean="0"/>
              <a:pPr/>
              <a:t>40</a:t>
            </a:fld>
            <a:endParaRPr lang="en-US" dirty="0"/>
          </a:p>
        </p:txBody>
      </p:sp>
    </p:spTree>
    <p:extLst>
      <p:ext uri="{BB962C8B-B14F-4D97-AF65-F5344CB8AC3E}">
        <p14:creationId xmlns:p14="http://schemas.microsoft.com/office/powerpoint/2010/main" val="561027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4</a:t>
            </a:fld>
            <a:endParaRPr lang="en-US" dirty="0"/>
          </a:p>
        </p:txBody>
      </p:sp>
    </p:spTree>
    <p:extLst>
      <p:ext uri="{BB962C8B-B14F-4D97-AF65-F5344CB8AC3E}">
        <p14:creationId xmlns:p14="http://schemas.microsoft.com/office/powerpoint/2010/main" val="30791444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4187AA8D-0144-4059-BBBD-E5568D06DEE1}" type="slidenum">
              <a:rPr lang="en-US" smtClean="0"/>
              <a:pPr/>
              <a:t>41</a:t>
            </a:fld>
            <a:endParaRPr lang="en-US" dirty="0"/>
          </a:p>
        </p:txBody>
      </p:sp>
    </p:spTree>
    <p:extLst>
      <p:ext uri="{BB962C8B-B14F-4D97-AF65-F5344CB8AC3E}">
        <p14:creationId xmlns:p14="http://schemas.microsoft.com/office/powerpoint/2010/main" val="11362850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7AA8D-0144-4059-BBBD-E5568D06DEE1}" type="slidenum">
              <a:rPr lang="en-US" smtClean="0"/>
              <a:pPr/>
              <a:t>43</a:t>
            </a:fld>
            <a:endParaRPr lang="en-US" dirty="0"/>
          </a:p>
        </p:txBody>
      </p:sp>
    </p:spTree>
    <p:extLst>
      <p:ext uri="{BB962C8B-B14F-4D97-AF65-F5344CB8AC3E}">
        <p14:creationId xmlns:p14="http://schemas.microsoft.com/office/powerpoint/2010/main" val="10758300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Other more common option: LLT </a:t>
            </a:r>
            <a:r>
              <a:rPr lang="en-US" baseline="0" dirty="0" err="1"/>
              <a:t>metrorrhagia</a:t>
            </a:r>
            <a:r>
              <a:rPr lang="en-US" baseline="0" dirty="0"/>
              <a:t> </a:t>
            </a:r>
            <a:r>
              <a:rPr lang="en-US" baseline="0" dirty="0">
                <a:sym typeface="Wingdings" pitchFamily="2" charset="2"/>
              </a:rPr>
              <a:t> PT </a:t>
            </a:r>
            <a:r>
              <a:rPr lang="en-US" baseline="0" dirty="0" err="1">
                <a:sym typeface="Wingdings" pitchFamily="2" charset="2"/>
              </a:rPr>
              <a:t>metrorrhagia</a:t>
            </a:r>
            <a:r>
              <a:rPr lang="en-US" baseline="0" dirty="0">
                <a:sym typeface="Wingdings" pitchFamily="2" charset="2"/>
              </a:rPr>
              <a:t>  HLT Menstruation and uterine bleeding  HLGT Menstrual cycle and uterine bleeding disorders  SOC Reproductive and Breast Disorders</a:t>
            </a:r>
            <a:endParaRPr lang="en-US" dirty="0"/>
          </a:p>
        </p:txBody>
      </p:sp>
      <p:sp>
        <p:nvSpPr>
          <p:cNvPr id="4" name="Slide Number Placeholder 3"/>
          <p:cNvSpPr>
            <a:spLocks noGrp="1"/>
          </p:cNvSpPr>
          <p:nvPr>
            <p:ph type="sldNum" sz="quarter" idx="10"/>
          </p:nvPr>
        </p:nvSpPr>
        <p:spPr/>
        <p:txBody>
          <a:bodyPr/>
          <a:lstStyle/>
          <a:p>
            <a:fld id="{4187AA8D-0144-4059-BBBD-E5568D06DEE1}" type="slidenum">
              <a:rPr lang="en-US" smtClean="0"/>
              <a:pPr/>
              <a:t>44</a:t>
            </a:fld>
            <a:endParaRPr lang="en-US" dirty="0"/>
          </a:p>
        </p:txBody>
      </p:sp>
    </p:spTree>
    <p:extLst>
      <p:ext uri="{BB962C8B-B14F-4D97-AF65-F5344CB8AC3E}">
        <p14:creationId xmlns:p14="http://schemas.microsoft.com/office/powerpoint/2010/main" val="23214658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87AA8D-0144-4059-BBBD-E5568D06DEE1}" type="slidenum">
              <a:rPr lang="en-US" smtClean="0"/>
              <a:pPr/>
              <a:t>45</a:t>
            </a:fld>
            <a:endParaRPr lang="en-US" dirty="0"/>
          </a:p>
        </p:txBody>
      </p:sp>
    </p:spTree>
    <p:extLst>
      <p:ext uri="{BB962C8B-B14F-4D97-AF65-F5344CB8AC3E}">
        <p14:creationId xmlns:p14="http://schemas.microsoft.com/office/powerpoint/2010/main" val="40768518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completing the AE text description, do not include information on relatedness to study product or timing of study product use in the AE term/description. Limit the AE text to the medical description and anatomical location, when needed. Including text such as “after ring insertion” or “at site of ring placement” affects the way the AE is </a:t>
            </a:r>
            <a:r>
              <a:rPr lang="en-US" sz="1200" kern="1200" dirty="0" err="1">
                <a:solidFill>
                  <a:schemeClr val="tx1"/>
                </a:solidFill>
                <a:effectLst/>
                <a:latin typeface="+mn-lt"/>
                <a:ea typeface="+mn-ea"/>
                <a:cs typeface="+mn-cs"/>
              </a:rPr>
              <a:t>MedDRA</a:t>
            </a:r>
            <a:r>
              <a:rPr lang="en-US" sz="1200" kern="1200" dirty="0">
                <a:solidFill>
                  <a:schemeClr val="tx1"/>
                </a:solidFill>
                <a:effectLst/>
                <a:latin typeface="+mn-lt"/>
                <a:ea typeface="+mn-ea"/>
                <a:cs typeface="+mn-cs"/>
              </a:rPr>
              <a:t>-coded, and thus, how it will appear in safety reports.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However, when reporting AEs which are </a:t>
            </a:r>
            <a:r>
              <a:rPr lang="en-US" sz="1200" b="1" kern="1200" dirty="0">
                <a:solidFill>
                  <a:schemeClr val="tx1"/>
                </a:solidFill>
                <a:effectLst/>
                <a:latin typeface="+mn-lt"/>
                <a:ea typeface="+mn-ea"/>
                <a:cs typeface="+mn-cs"/>
              </a:rPr>
              <a:t>due to the act of ring removal or insertion</a:t>
            </a:r>
            <a:r>
              <a:rPr lang="en-US" sz="1200" kern="1200" dirty="0">
                <a:solidFill>
                  <a:schemeClr val="tx1"/>
                </a:solidFill>
                <a:effectLst/>
                <a:latin typeface="+mn-lt"/>
                <a:ea typeface="+mn-ea"/>
                <a:cs typeface="+mn-cs"/>
              </a:rPr>
              <a:t>, specifically, please follow the guidance below: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If the AE is </a:t>
            </a:r>
            <a:r>
              <a:rPr lang="en-US" sz="1200" b="1" u="sng" kern="1200" dirty="0">
                <a:solidFill>
                  <a:schemeClr val="tx1"/>
                </a:solidFill>
                <a:effectLst/>
                <a:latin typeface="+mn-lt"/>
                <a:ea typeface="+mn-ea"/>
                <a:cs typeface="+mn-cs"/>
              </a:rPr>
              <a:t>due to the act</a:t>
            </a:r>
            <a:r>
              <a:rPr lang="en-US" sz="1200" kern="1200" dirty="0">
                <a:solidFill>
                  <a:schemeClr val="tx1"/>
                </a:solidFill>
                <a:effectLst/>
                <a:latin typeface="+mn-lt"/>
                <a:ea typeface="+mn-ea"/>
                <a:cs typeface="+mn-cs"/>
              </a:rPr>
              <a:t> of study ring insertion or removal, include this information in the AE text. For example, use AE text of “pelvic pain due to ring removal” or “vulvar laceration due to ring insertion” rather than just “pelvic pain” or “vulvar laceration.”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 is important to clearly identify AEs that are due to the act of study ring insertion or removal because these AEs are assigned unique coding terms within the standardized </a:t>
            </a:r>
            <a:r>
              <a:rPr lang="en-US" sz="1200" kern="1200" dirty="0" err="1">
                <a:solidFill>
                  <a:schemeClr val="tx1"/>
                </a:solidFill>
                <a:effectLst/>
                <a:latin typeface="+mn-lt"/>
                <a:ea typeface="+mn-ea"/>
                <a:cs typeface="+mn-cs"/>
              </a:rPr>
              <a:t>MedDRA</a:t>
            </a:r>
            <a:r>
              <a:rPr lang="en-US" sz="1200" kern="1200" dirty="0">
                <a:solidFill>
                  <a:schemeClr val="tx1"/>
                </a:solidFill>
                <a:effectLst/>
                <a:latin typeface="+mn-lt"/>
                <a:ea typeface="+mn-ea"/>
                <a:cs typeface="+mn-cs"/>
              </a:rPr>
              <a:t> coding system.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the AE is </a:t>
            </a:r>
            <a:r>
              <a:rPr lang="en-US" sz="1200" b="1" u="sng"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due to the act of study ring insertion or removal, do not include mention of the ring in the AE text.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sym typeface="Symbol" panose="05050102010706020507" pitchFamily="18" charset="2"/>
              </a:rPr>
              <a:t></a:t>
            </a:r>
            <a:r>
              <a:rPr lang="en-US" sz="1200" kern="1200" dirty="0">
                <a:solidFill>
                  <a:schemeClr val="tx1"/>
                </a:solidFill>
                <a:effectLst/>
                <a:latin typeface="+mn-lt"/>
                <a:ea typeface="+mn-ea"/>
                <a:cs typeface="+mn-cs"/>
              </a:rPr>
              <a:t> If text is present in the “Comments” field that the AE is due to the act of ring insertion or removal, this same text needs to be in item 1. If not, this may result in a Clinical Query asking that this information be added to item 1 in order to accurately and completely describe this AE. </a:t>
            </a:r>
          </a:p>
          <a:p>
            <a:endParaRPr lang="en-US" dirty="0"/>
          </a:p>
          <a:p>
            <a:endParaRPr lang="en-US" dirty="0"/>
          </a:p>
        </p:txBody>
      </p:sp>
      <p:sp>
        <p:nvSpPr>
          <p:cNvPr id="4" name="Slide Number Placeholder 3"/>
          <p:cNvSpPr>
            <a:spLocks noGrp="1"/>
          </p:cNvSpPr>
          <p:nvPr>
            <p:ph type="sldNum" sz="quarter" idx="10"/>
          </p:nvPr>
        </p:nvSpPr>
        <p:spPr/>
        <p:txBody>
          <a:bodyPr/>
          <a:lstStyle/>
          <a:p>
            <a:fld id="{4187AA8D-0144-4059-BBBD-E5568D06DEE1}" type="slidenum">
              <a:rPr lang="en-US" smtClean="0"/>
              <a:pPr/>
              <a:t>46</a:t>
            </a:fld>
            <a:endParaRPr lang="en-US" dirty="0"/>
          </a:p>
        </p:txBody>
      </p:sp>
    </p:spTree>
    <p:extLst>
      <p:ext uri="{BB962C8B-B14F-4D97-AF65-F5344CB8AC3E}">
        <p14:creationId xmlns:p14="http://schemas.microsoft.com/office/powerpoint/2010/main" val="40854607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7AA8D-0144-4059-BBBD-E5568D06DEE1}" type="slidenum">
              <a:rPr lang="en-US" smtClean="0"/>
              <a:pPr/>
              <a:t>47</a:t>
            </a:fld>
            <a:endParaRPr lang="en-US" dirty="0"/>
          </a:p>
        </p:txBody>
      </p:sp>
    </p:spTree>
    <p:extLst>
      <p:ext uri="{BB962C8B-B14F-4D97-AF65-F5344CB8AC3E}">
        <p14:creationId xmlns:p14="http://schemas.microsoft.com/office/powerpoint/2010/main" val="18887851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187AA8D-0144-4059-BBBD-E5568D06DEE1}" type="slidenum">
              <a:rPr lang="en-US" smtClean="0"/>
              <a:pPr/>
              <a:t>48</a:t>
            </a:fld>
            <a:endParaRPr lang="en-US" dirty="0"/>
          </a:p>
        </p:txBody>
      </p:sp>
    </p:spTree>
    <p:extLst>
      <p:ext uri="{BB962C8B-B14F-4D97-AF65-F5344CB8AC3E}">
        <p14:creationId xmlns:p14="http://schemas.microsoft.com/office/powerpoint/2010/main" val="9013511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187AA8D-0144-4059-BBBD-E5568D06DEE1}" type="slidenum">
              <a:rPr lang="en-US" smtClean="0"/>
              <a:pPr/>
              <a:t>49</a:t>
            </a:fld>
            <a:endParaRPr lang="en-US" dirty="0"/>
          </a:p>
        </p:txBody>
      </p:sp>
    </p:spTree>
    <p:extLst>
      <p:ext uri="{BB962C8B-B14F-4D97-AF65-F5344CB8AC3E}">
        <p14:creationId xmlns:p14="http://schemas.microsoft.com/office/powerpoint/2010/main" val="28807839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latin typeface="+mn-lt"/>
                <a:ea typeface="+mn-ea"/>
                <a:cs typeface="+mn-cs"/>
              </a:rPr>
              <a:t> </a:t>
            </a:r>
          </a:p>
          <a:p>
            <a:pPr lvl="0"/>
            <a:r>
              <a:rPr lang="en-US" sz="1200" kern="1200" dirty="0">
                <a:solidFill>
                  <a:schemeClr val="tx1"/>
                </a:solidFill>
                <a:latin typeface="+mn-lt"/>
                <a:ea typeface="+mn-ea"/>
                <a:cs typeface="+mn-cs"/>
              </a:rPr>
              <a:t>AE clinical coding clarification or a safety or clinical query (i.e., lab value(s), product hold clarification, AE reporting) </a:t>
            </a:r>
          </a:p>
          <a:p>
            <a:pPr lvl="0"/>
            <a:r>
              <a:rPr lang="en-US" sz="1200" kern="1200" dirty="0">
                <a:solidFill>
                  <a:schemeClr val="tx1"/>
                </a:solidFill>
                <a:latin typeface="+mn-lt"/>
                <a:ea typeface="+mn-ea"/>
                <a:cs typeface="+mn-cs"/>
              </a:rPr>
              <a:t>Emailed to designated clinical site staff as a pdf </a:t>
            </a:r>
          </a:p>
          <a:p>
            <a:pPr lvl="0"/>
            <a:r>
              <a:rPr lang="en-US" sz="1200" kern="1200" dirty="0">
                <a:solidFill>
                  <a:schemeClr val="tx1"/>
                </a:solidFill>
                <a:latin typeface="+mn-lt"/>
                <a:ea typeface="+mn-ea"/>
                <a:cs typeface="+mn-cs"/>
              </a:rPr>
              <a:t>Are resolved by making additions or corrections on applicable CRF to the data in question </a:t>
            </a: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187AA8D-0144-4059-BBBD-E5568D06DEE1}" type="slidenum">
              <a:rPr lang="en-US" smtClean="0"/>
              <a:pPr/>
              <a:t>50</a:t>
            </a:fld>
            <a:endParaRPr lang="en-US" dirty="0"/>
          </a:p>
        </p:txBody>
      </p:sp>
    </p:spTree>
    <p:extLst>
      <p:ext uri="{BB962C8B-B14F-4D97-AF65-F5344CB8AC3E}">
        <p14:creationId xmlns:p14="http://schemas.microsoft.com/office/powerpoint/2010/main" val="23846757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Rectangle 2"/>
          <p:cNvSpPr>
            <a:spLocks noGrp="1" noRot="1" noChangeAspect="1" noChangeArrowheads="1" noTextEdit="1"/>
          </p:cNvSpPr>
          <p:nvPr>
            <p:ph type="sldImg"/>
          </p:nvPr>
        </p:nvSpPr>
        <p:spPr>
          <a:ln/>
        </p:spPr>
      </p:sp>
      <p:sp>
        <p:nvSpPr>
          <p:cNvPr id="365570" name="Rectangle 3"/>
          <p:cNvSpPr>
            <a:spLocks noGrp="1" noChangeArrowheads="1"/>
          </p:cNvSpPr>
          <p:nvPr>
            <p:ph type="body" idx="1"/>
          </p:nvPr>
        </p:nvSpPr>
        <p:spPr>
          <a:xfrm>
            <a:off x="914804" y="4343094"/>
            <a:ext cx="5028392" cy="4114185"/>
          </a:xfrm>
          <a:noFill/>
          <a:ln/>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3706445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Many</a:t>
            </a:r>
            <a:r>
              <a:rPr lang="en-US" i="1" baseline="0" dirty="0"/>
              <a:t> of these forms were reviewed as part of the Phase I of the MTN-025 Protocol trainings and so we will concentrate on those forms that are unique to follow-up. </a:t>
            </a:r>
            <a:endParaRPr lang="en-US" i="1"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5</a:t>
            </a:fld>
            <a:endParaRPr lang="en-US" dirty="0"/>
          </a:p>
        </p:txBody>
      </p:sp>
    </p:spTree>
    <p:extLst>
      <p:ext uri="{BB962C8B-B14F-4D97-AF65-F5344CB8AC3E}">
        <p14:creationId xmlns:p14="http://schemas.microsoft.com/office/powerpoint/2010/main" val="14767558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Rectangle 2"/>
          <p:cNvSpPr>
            <a:spLocks noGrp="1" noRot="1" noChangeAspect="1" noChangeArrowheads="1" noTextEdit="1"/>
          </p:cNvSpPr>
          <p:nvPr>
            <p:ph type="sldImg"/>
          </p:nvPr>
        </p:nvSpPr>
        <p:spPr>
          <a:ln/>
        </p:spPr>
      </p:sp>
      <p:sp>
        <p:nvSpPr>
          <p:cNvPr id="365570" name="Rectangle 3"/>
          <p:cNvSpPr>
            <a:spLocks noGrp="1" noChangeArrowheads="1"/>
          </p:cNvSpPr>
          <p:nvPr>
            <p:ph type="body" idx="1"/>
          </p:nvPr>
        </p:nvSpPr>
        <p:spPr>
          <a:xfrm>
            <a:off x="914804" y="4343094"/>
            <a:ext cx="5028392" cy="4114185"/>
          </a:xfrm>
          <a:noFill/>
          <a:ln/>
        </p:spPr>
        <p:txBody>
          <a:bodyPr/>
          <a:lstStyle/>
          <a:p>
            <a:r>
              <a:rPr lang="en-US" dirty="0">
                <a:latin typeface="Arial" pitchFamily="34" charset="0"/>
                <a:cs typeface="Arial" pitchFamily="34" charset="0"/>
              </a:rPr>
              <a:t>\</a:t>
            </a:r>
          </a:p>
        </p:txBody>
      </p:sp>
    </p:spTree>
    <p:extLst>
      <p:ext uri="{BB962C8B-B14F-4D97-AF65-F5344CB8AC3E}">
        <p14:creationId xmlns:p14="http://schemas.microsoft.com/office/powerpoint/2010/main" val="23450088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Rectangle 2"/>
          <p:cNvSpPr>
            <a:spLocks noGrp="1" noRot="1" noChangeAspect="1" noChangeArrowheads="1" noTextEdit="1"/>
          </p:cNvSpPr>
          <p:nvPr>
            <p:ph type="sldImg"/>
          </p:nvPr>
        </p:nvSpPr>
        <p:spPr>
          <a:ln/>
        </p:spPr>
      </p:sp>
      <p:sp>
        <p:nvSpPr>
          <p:cNvPr id="393218" name="Rectangle 3"/>
          <p:cNvSpPr>
            <a:spLocks noGrp="1" noChangeArrowheads="1"/>
          </p:cNvSpPr>
          <p:nvPr>
            <p:ph type="body" idx="1"/>
          </p:nvPr>
        </p:nvSpPr>
        <p:spPr>
          <a:noFill/>
          <a:ln/>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27292163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Rectangle 2"/>
          <p:cNvSpPr>
            <a:spLocks noGrp="1" noRot="1" noChangeAspect="1" noChangeArrowheads="1" noTextEdit="1"/>
          </p:cNvSpPr>
          <p:nvPr>
            <p:ph type="sldImg"/>
          </p:nvPr>
        </p:nvSpPr>
        <p:spPr>
          <a:ln/>
        </p:spPr>
      </p:sp>
      <p:sp>
        <p:nvSpPr>
          <p:cNvPr id="393218" name="Rectangle 3"/>
          <p:cNvSpPr>
            <a:spLocks noGrp="1" noChangeArrowheads="1"/>
          </p:cNvSpPr>
          <p:nvPr>
            <p:ph type="body" idx="1"/>
          </p:nvPr>
        </p:nvSpPr>
        <p:spPr>
          <a:noFill/>
          <a:ln/>
        </p:spPr>
        <p:txBody>
          <a:bodyPr/>
          <a:lstStyle/>
          <a:p>
            <a:endParaRPr lang="en-US" dirty="0">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6989013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87AA8D-0144-4059-BBBD-E5568D06DEE1}" type="slidenum">
              <a:rPr lang="en-US" smtClean="0"/>
              <a:pPr/>
              <a:t>56</a:t>
            </a:fld>
            <a:endParaRPr lang="en-US" dirty="0"/>
          </a:p>
        </p:txBody>
      </p:sp>
    </p:spTree>
    <p:extLst>
      <p:ext uri="{BB962C8B-B14F-4D97-AF65-F5344CB8AC3E}">
        <p14:creationId xmlns:p14="http://schemas.microsoft.com/office/powerpoint/2010/main" val="16457811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Rectangle 2"/>
          <p:cNvSpPr>
            <a:spLocks noGrp="1" noRot="1" noChangeAspect="1" noChangeArrowheads="1" noTextEdit="1"/>
          </p:cNvSpPr>
          <p:nvPr>
            <p:ph type="sldImg"/>
          </p:nvPr>
        </p:nvSpPr>
        <p:spPr>
          <a:ln/>
        </p:spPr>
      </p:sp>
      <p:sp>
        <p:nvSpPr>
          <p:cNvPr id="418818" name="Rectangle 3"/>
          <p:cNvSpPr>
            <a:spLocks noGrp="1" noChangeArrowheads="1"/>
          </p:cNvSpPr>
          <p:nvPr>
            <p:ph type="body" idx="1"/>
          </p:nvPr>
        </p:nvSpPr>
        <p:spPr>
          <a:noFill/>
          <a:ln/>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5117465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Rectangle 2"/>
          <p:cNvSpPr>
            <a:spLocks noGrp="1" noRot="1" noChangeAspect="1" noChangeArrowheads="1" noTextEdit="1"/>
          </p:cNvSpPr>
          <p:nvPr>
            <p:ph type="sldImg"/>
          </p:nvPr>
        </p:nvSpPr>
        <p:spPr>
          <a:ln/>
        </p:spPr>
      </p:sp>
      <p:sp>
        <p:nvSpPr>
          <p:cNvPr id="418818" name="Rectangle 3"/>
          <p:cNvSpPr>
            <a:spLocks noGrp="1" noChangeArrowheads="1"/>
          </p:cNvSpPr>
          <p:nvPr>
            <p:ph type="body" idx="1"/>
          </p:nvPr>
        </p:nvSpPr>
        <p:spPr>
          <a:noFill/>
          <a:ln/>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16595429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7" name="Rectangle 2"/>
          <p:cNvSpPr>
            <a:spLocks noGrp="1" noRot="1" noChangeAspect="1" noChangeArrowheads="1" noTextEdit="1"/>
          </p:cNvSpPr>
          <p:nvPr>
            <p:ph type="sldImg"/>
          </p:nvPr>
        </p:nvSpPr>
        <p:spPr>
          <a:ln/>
        </p:spPr>
      </p:sp>
      <p:sp>
        <p:nvSpPr>
          <p:cNvPr id="495618" name="Rectangle 3"/>
          <p:cNvSpPr>
            <a:spLocks noGrp="1" noChangeArrowheads="1"/>
          </p:cNvSpPr>
          <p:nvPr>
            <p:ph type="body" idx="1"/>
          </p:nvPr>
        </p:nvSpPr>
        <p:spPr>
          <a:noFill/>
          <a:ln/>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2713415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Rectangle 2"/>
          <p:cNvSpPr>
            <a:spLocks noGrp="1" noRot="1" noChangeAspect="1" noChangeArrowheads="1" noTextEdit="1"/>
          </p:cNvSpPr>
          <p:nvPr>
            <p:ph type="sldImg"/>
          </p:nvPr>
        </p:nvSpPr>
        <p:spPr>
          <a:ln/>
        </p:spPr>
      </p:sp>
      <p:sp>
        <p:nvSpPr>
          <p:cNvPr id="418818" name="Rectangle 3"/>
          <p:cNvSpPr>
            <a:spLocks noGrp="1" noChangeArrowheads="1"/>
          </p:cNvSpPr>
          <p:nvPr>
            <p:ph type="body" idx="1"/>
          </p:nvPr>
        </p:nvSpPr>
        <p:spPr>
          <a:noFill/>
          <a:ln/>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41040080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Rectangle 2"/>
          <p:cNvSpPr>
            <a:spLocks noGrp="1" noRot="1" noChangeAspect="1" noChangeArrowheads="1" noTextEdit="1"/>
          </p:cNvSpPr>
          <p:nvPr>
            <p:ph type="sldImg"/>
          </p:nvPr>
        </p:nvSpPr>
        <p:spPr>
          <a:ln/>
        </p:spPr>
      </p:sp>
      <p:sp>
        <p:nvSpPr>
          <p:cNvPr id="418818" name="Rectangle 3"/>
          <p:cNvSpPr>
            <a:spLocks noGrp="1" noChangeArrowheads="1"/>
          </p:cNvSpPr>
          <p:nvPr>
            <p:ph type="body" idx="1"/>
          </p:nvPr>
        </p:nvSpPr>
        <p:spPr>
          <a:noFill/>
          <a:ln/>
        </p:spPr>
        <p:txBody>
          <a:bodyPr/>
          <a:lstStyle/>
          <a:p>
            <a:endParaRPr lang="en-US" dirty="0">
              <a:latin typeface="Arial" pitchFamily="34" charset="0"/>
              <a:cs typeface="Arial" pitchFamily="34" charset="0"/>
            </a:endParaRPr>
          </a:p>
        </p:txBody>
      </p:sp>
    </p:spTree>
    <p:extLst>
      <p:ext uri="{BB962C8B-B14F-4D97-AF65-F5344CB8AC3E}">
        <p14:creationId xmlns:p14="http://schemas.microsoft.com/office/powerpoint/2010/main" val="8380894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64</a:t>
            </a:fld>
            <a:endParaRPr lang="en-US" dirty="0"/>
          </a:p>
        </p:txBody>
      </p:sp>
    </p:spTree>
    <p:extLst>
      <p:ext uri="{BB962C8B-B14F-4D97-AF65-F5344CB8AC3E}">
        <p14:creationId xmlns:p14="http://schemas.microsoft.com/office/powerpoint/2010/main" val="1960423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6</a:t>
            </a:fld>
            <a:endParaRPr lang="en-US" dirty="0"/>
          </a:p>
        </p:txBody>
      </p:sp>
    </p:spTree>
    <p:extLst>
      <p:ext uri="{BB962C8B-B14F-4D97-AF65-F5344CB8AC3E}">
        <p14:creationId xmlns:p14="http://schemas.microsoft.com/office/powerpoint/2010/main" val="18554115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65</a:t>
            </a:fld>
            <a:endParaRPr lang="en-US" dirty="0"/>
          </a:p>
        </p:txBody>
      </p:sp>
    </p:spTree>
    <p:extLst>
      <p:ext uri="{BB962C8B-B14F-4D97-AF65-F5344CB8AC3E}">
        <p14:creationId xmlns:p14="http://schemas.microsoft.com/office/powerpoint/2010/main" val="21126847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66</a:t>
            </a:fld>
            <a:endParaRPr lang="en-US" dirty="0"/>
          </a:p>
        </p:txBody>
      </p:sp>
    </p:spTree>
    <p:extLst>
      <p:ext uri="{BB962C8B-B14F-4D97-AF65-F5344CB8AC3E}">
        <p14:creationId xmlns:p14="http://schemas.microsoft.com/office/powerpoint/2010/main" val="4491303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74F1FF-ACBB-4EF9-9CE5-66CFC472BFAD}" type="slidenum">
              <a:rPr lang="en-US" smtClean="0"/>
              <a:pPr/>
              <a:t>67</a:t>
            </a:fld>
            <a:endParaRPr lang="en-US" dirty="0"/>
          </a:p>
        </p:txBody>
      </p:sp>
    </p:spTree>
    <p:extLst>
      <p:ext uri="{BB962C8B-B14F-4D97-AF65-F5344CB8AC3E}">
        <p14:creationId xmlns:p14="http://schemas.microsoft.com/office/powerpoint/2010/main" val="10921872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74F1FF-ACBB-4EF9-9CE5-66CFC472BFAD}" type="slidenum">
              <a:rPr lang="en-US" smtClean="0"/>
              <a:pPr/>
              <a:t>68</a:t>
            </a:fld>
            <a:endParaRPr lang="en-US" dirty="0"/>
          </a:p>
        </p:txBody>
      </p:sp>
    </p:spTree>
    <p:extLst>
      <p:ext uri="{BB962C8B-B14F-4D97-AF65-F5344CB8AC3E}">
        <p14:creationId xmlns:p14="http://schemas.microsoft.com/office/powerpoint/2010/main" val="16407092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974F1FF-ACBB-4EF9-9CE5-66CFC472BFAD}" type="slidenum">
              <a:rPr lang="en-US" smtClean="0"/>
              <a:pPr/>
              <a:t>69</a:t>
            </a:fld>
            <a:endParaRPr lang="en-US" dirty="0"/>
          </a:p>
        </p:txBody>
      </p:sp>
    </p:spTree>
    <p:extLst>
      <p:ext uri="{BB962C8B-B14F-4D97-AF65-F5344CB8AC3E}">
        <p14:creationId xmlns:p14="http://schemas.microsoft.com/office/powerpoint/2010/main" val="9137154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70</a:t>
            </a:fld>
            <a:endParaRPr lang="en-US" dirty="0"/>
          </a:p>
        </p:txBody>
      </p:sp>
    </p:spTree>
    <p:extLst>
      <p:ext uri="{BB962C8B-B14F-4D97-AF65-F5344CB8AC3E}">
        <p14:creationId xmlns:p14="http://schemas.microsoft.com/office/powerpoint/2010/main" val="37989400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at least one of the</a:t>
            </a:r>
            <a:r>
              <a:rPr lang="en-US" baseline="0" dirty="0"/>
              <a:t> HIV rapid tests is reactive, additional confirmatory testing is required to determine the final HIV status. If the final HIV status is pending further confirmatory testing, mark pending for the last item on this form. Remember to revisit this form and provide a final HIV status when know. </a:t>
            </a:r>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71</a:t>
            </a:fld>
            <a:endParaRPr lang="en-US" dirty="0"/>
          </a:p>
        </p:txBody>
      </p:sp>
    </p:spTree>
    <p:extLst>
      <p:ext uri="{BB962C8B-B14F-4D97-AF65-F5344CB8AC3E}">
        <p14:creationId xmlns:p14="http://schemas.microsoft.com/office/powerpoint/2010/main" val="32644212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72</a:t>
            </a:fld>
            <a:endParaRPr lang="en-US" dirty="0"/>
          </a:p>
        </p:txBody>
      </p:sp>
    </p:spTree>
    <p:extLst>
      <p:ext uri="{BB962C8B-B14F-4D97-AF65-F5344CB8AC3E}">
        <p14:creationId xmlns:p14="http://schemas.microsoft.com/office/powerpoint/2010/main" val="9558799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73</a:t>
            </a:fld>
            <a:endParaRPr lang="en-US" dirty="0"/>
          </a:p>
        </p:txBody>
      </p:sp>
    </p:spTree>
    <p:extLst>
      <p:ext uri="{BB962C8B-B14F-4D97-AF65-F5344CB8AC3E}">
        <p14:creationId xmlns:p14="http://schemas.microsoft.com/office/powerpoint/2010/main" val="40723465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74</a:t>
            </a:fld>
            <a:endParaRPr lang="en-US" dirty="0"/>
          </a:p>
        </p:txBody>
      </p:sp>
    </p:spTree>
    <p:extLst>
      <p:ext uri="{BB962C8B-B14F-4D97-AF65-F5344CB8AC3E}">
        <p14:creationId xmlns:p14="http://schemas.microsoft.com/office/powerpoint/2010/main" val="195685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7</a:t>
            </a:fld>
            <a:endParaRPr lang="en-US" dirty="0"/>
          </a:p>
        </p:txBody>
      </p:sp>
    </p:spTree>
    <p:extLst>
      <p:ext uri="{BB962C8B-B14F-4D97-AF65-F5344CB8AC3E}">
        <p14:creationId xmlns:p14="http://schemas.microsoft.com/office/powerpoint/2010/main" val="38479859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75</a:t>
            </a:fld>
            <a:endParaRPr lang="en-US" dirty="0"/>
          </a:p>
        </p:txBody>
      </p:sp>
    </p:spTree>
    <p:extLst>
      <p:ext uri="{BB962C8B-B14F-4D97-AF65-F5344CB8AC3E}">
        <p14:creationId xmlns:p14="http://schemas.microsoft.com/office/powerpoint/2010/main" val="5911431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76</a:t>
            </a:fld>
            <a:endParaRPr lang="en-US" dirty="0"/>
          </a:p>
        </p:txBody>
      </p:sp>
    </p:spTree>
    <p:extLst>
      <p:ext uri="{BB962C8B-B14F-4D97-AF65-F5344CB8AC3E}">
        <p14:creationId xmlns:p14="http://schemas.microsoft.com/office/powerpoint/2010/main" val="11141463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77</a:t>
            </a:fld>
            <a:endParaRPr lang="en-US" dirty="0"/>
          </a:p>
        </p:txBody>
      </p:sp>
    </p:spTree>
    <p:extLst>
      <p:ext uri="{BB962C8B-B14F-4D97-AF65-F5344CB8AC3E}">
        <p14:creationId xmlns:p14="http://schemas.microsoft.com/office/powerpoint/2010/main" val="3419521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a:t>This</a:t>
            </a:r>
            <a:r>
              <a:rPr lang="en-US" b="1" i="1" baseline="0" dirty="0"/>
              <a:t> is an example of the HOPE Follow-up Visit Summary CRF. If completing a paper CRF, space will be provided at the top of the form to designate the study visit for which the Follow-up Visit Summary CRF is completed. </a:t>
            </a:r>
            <a:endParaRPr lang="en-US" b="1" i="1" dirty="0"/>
          </a:p>
        </p:txBody>
      </p:sp>
      <p:sp>
        <p:nvSpPr>
          <p:cNvPr id="4" name="Slide Number Placeholder 3"/>
          <p:cNvSpPr>
            <a:spLocks noGrp="1"/>
          </p:cNvSpPr>
          <p:nvPr>
            <p:ph type="sldNum" sz="quarter" idx="10"/>
          </p:nvPr>
        </p:nvSpPr>
        <p:spPr/>
        <p:txBody>
          <a:bodyPr/>
          <a:lstStyle/>
          <a:p>
            <a:fld id="{D43EBE4B-BA55-4903-88A2-F431D3BED5CA}" type="slidenum">
              <a:rPr lang="en-US" smtClean="0"/>
              <a:pPr/>
              <a:t>8</a:t>
            </a:fld>
            <a:endParaRPr lang="en-US" dirty="0"/>
          </a:p>
        </p:txBody>
      </p:sp>
    </p:spTree>
    <p:extLst>
      <p:ext uri="{BB962C8B-B14F-4D97-AF65-F5344CB8AC3E}">
        <p14:creationId xmlns:p14="http://schemas.microsoft.com/office/powerpoint/2010/main" val="4278801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Ring Adherence Y/N Prompt is required at each scheduled visit during follow-up. A Ring Adherence Yes No Prompt question will appear within each follow-up folder. If, since the participant’s last study visit, she has ever used a vaginal ring, mark yes. This item should be marked yes if the participant was provided a ring at her last study visit (i.e., has had access to the ring). When Yes is marked, the Ring Adherence CRF will dynamically appear. If this question is marked, “no”, the Ring Adherence CRF will not appear within the visit folder. For example, if the participant has been permanently discontinued from study product prior to this visit, this prompt would be marked ‘no’ and the Ring Adherence CRF will not be completed at this visit for this participant. </a:t>
            </a:r>
          </a:p>
        </p:txBody>
      </p:sp>
      <p:sp>
        <p:nvSpPr>
          <p:cNvPr id="4" name="Slide Number Placeholder 3"/>
          <p:cNvSpPr>
            <a:spLocks noGrp="1"/>
          </p:cNvSpPr>
          <p:nvPr>
            <p:ph type="sldNum" sz="quarter" idx="10"/>
          </p:nvPr>
        </p:nvSpPr>
        <p:spPr/>
        <p:txBody>
          <a:bodyPr/>
          <a:lstStyle/>
          <a:p>
            <a:fld id="{D43EBE4B-BA55-4903-88A2-F431D3BED5CA}" type="slidenum">
              <a:rPr lang="en-US" smtClean="0"/>
              <a:pPr/>
              <a:t>9</a:t>
            </a:fld>
            <a:endParaRPr lang="en-US" dirty="0"/>
          </a:p>
        </p:txBody>
      </p:sp>
    </p:spTree>
    <p:extLst>
      <p:ext uri="{BB962C8B-B14F-4D97-AF65-F5344CB8AC3E}">
        <p14:creationId xmlns:p14="http://schemas.microsoft.com/office/powerpoint/2010/main" val="4196463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182B4ADE-9B5B-45FE-9555-9A59C1C7D43E}"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68248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8A6440BD-BAC0-4711-BF61-E6968EEB937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5450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F5344AAC-E422-46A1-A53D-7508B0CF55DF}"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5200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4E324899-96F6-43A7-8BE5-C757009198B2}"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6799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FCC4B42-625D-4C4F-889C-D308A4DDD70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02453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5D0BC6B2-D524-4E0E-9C51-42EC4A90535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1738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endParaRPr lang="en-US" dirty="0">
              <a:solidFill>
                <a:srgbClr val="000000"/>
              </a:solidFill>
            </a:endParaRPr>
          </a:p>
        </p:txBody>
      </p:sp>
      <p:sp>
        <p:nvSpPr>
          <p:cNvPr id="9" name="Slide Number Placeholder 8"/>
          <p:cNvSpPr>
            <a:spLocks noGrp="1"/>
          </p:cNvSpPr>
          <p:nvPr>
            <p:ph type="sldNum" sz="quarter" idx="12"/>
          </p:nvPr>
        </p:nvSpPr>
        <p:spPr/>
        <p:txBody>
          <a:bodyPr/>
          <a:lstStyle/>
          <a:p>
            <a:pPr>
              <a:defRPr/>
            </a:pPr>
            <a:fld id="{F74C4191-22D9-424B-9C0E-A9CCF072299A}"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896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6C60ADC9-8333-4248-8FFB-1FF99A12D96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97998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srgbClr val="000000"/>
              </a:solidFill>
            </a:endParaRPr>
          </a:p>
        </p:txBody>
      </p:sp>
      <p:sp>
        <p:nvSpPr>
          <p:cNvPr id="3" name="Footer Placeholder 2"/>
          <p:cNvSpPr>
            <a:spLocks noGrp="1"/>
          </p:cNvSpPr>
          <p:nvPr>
            <p:ph type="ftr" sz="quarter" idx="11"/>
          </p:nvPr>
        </p:nvSpPr>
        <p:spPr/>
        <p:txBody>
          <a:bodyPr/>
          <a:lstStyle/>
          <a:p>
            <a:pPr>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801584B7-01B4-4A51-83F5-CBC29138CCA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03785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5C62A13A-81E7-446A-AE48-0E0E10F93311}"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44900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C3566AE6-28FA-43CB-9D14-3F568E6F47B2}"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0450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dirty="0">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dirty="0">
              <a:solidFill>
                <a:srgbClr val="000000"/>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DB2B9B8-1331-4CB0-B60D-F54DDFF36877}"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6619595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7.png"/><Relationship Id="rId5" Type="http://schemas.openxmlformats.org/officeDocument/2006/relationships/image" Target="../media/image39.emf"/><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44.png"/><Relationship Id="rId4" Type="http://schemas.openxmlformats.org/officeDocument/2006/relationships/image" Target="../media/image43.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46.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47.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48.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49.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50.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51.png"/></Relationships>
</file>

<file path=ppt/slides/_rels/slide7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962400"/>
            <a:ext cx="7772400" cy="1470025"/>
          </a:xfrm>
        </p:spPr>
        <p:txBody>
          <a:bodyPr>
            <a:normAutofit fontScale="90000"/>
          </a:bodyPr>
          <a:lstStyle/>
          <a:p>
            <a:r>
              <a:rPr lang="en-US" dirty="0"/>
              <a:t>Follow-up Case Report Forms</a:t>
            </a:r>
            <a:br>
              <a:rPr lang="en-US" dirty="0"/>
            </a:br>
            <a:r>
              <a:rPr lang="en-US" dirty="0"/>
              <a:t/>
            </a:r>
            <a:br>
              <a:rPr lang="en-US" dirty="0"/>
            </a:br>
            <a:r>
              <a:rPr lang="en-US" dirty="0"/>
              <a:t>SCHARP</a:t>
            </a:r>
            <a:br>
              <a:rPr lang="en-US" dirty="0"/>
            </a:br>
            <a:endParaRPr lang="en-US" dirty="0">
              <a:solidFill>
                <a:srgbClr val="FF0000"/>
              </a:solidFill>
            </a:endParaRPr>
          </a:p>
        </p:txBody>
      </p:sp>
      <p:pic>
        <p:nvPicPr>
          <p:cNvPr id="3" name="Picture 4" descr="C:\Users\amayo\AppData\Local\Microsoft\Windows\Temporary Internet Files\Content.Outlook\HHF5TJ64\Hope_Study_1Tag_PMS (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918" y="739775"/>
            <a:ext cx="46021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amayo\AppData\Local\Microsoft\Windows\Temporary Internet Files\Content.Outlook\HHF5TJ64\Hope_Study_1Tag_PMS (0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1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884238"/>
          </a:xfrm>
        </p:spPr>
        <p:txBody>
          <a:bodyPr>
            <a:normAutofit/>
          </a:bodyPr>
          <a:lstStyle/>
          <a:p>
            <a:r>
              <a:rPr lang="en-US" dirty="0"/>
              <a:t>Ring Adherence CRF </a:t>
            </a:r>
          </a:p>
        </p:txBody>
      </p:sp>
      <p:pic>
        <p:nvPicPr>
          <p:cNvPr id="8" name="Picture 7"/>
          <p:cNvPicPr>
            <a:picLocks noChangeAspect="1"/>
          </p:cNvPicPr>
          <p:nvPr/>
        </p:nvPicPr>
        <p:blipFill>
          <a:blip r:embed="rId3"/>
          <a:stretch>
            <a:fillRect/>
          </a:stretch>
        </p:blipFill>
        <p:spPr>
          <a:xfrm>
            <a:off x="171450" y="1036638"/>
            <a:ext cx="4582832" cy="5774780"/>
          </a:xfrm>
          <a:prstGeom prst="rect">
            <a:avLst/>
          </a:prstGeom>
          <a:ln>
            <a:solidFill>
              <a:schemeClr val="accent4"/>
            </a:solidFill>
          </a:ln>
        </p:spPr>
      </p:pic>
      <p:pic>
        <p:nvPicPr>
          <p:cNvPr id="9" name="Picture 8"/>
          <p:cNvPicPr>
            <a:picLocks noChangeAspect="1"/>
          </p:cNvPicPr>
          <p:nvPr/>
        </p:nvPicPr>
        <p:blipFill>
          <a:blip r:embed="rId4"/>
          <a:stretch>
            <a:fillRect/>
          </a:stretch>
        </p:blipFill>
        <p:spPr>
          <a:xfrm>
            <a:off x="4754282" y="4699709"/>
            <a:ext cx="4389718" cy="1981200"/>
          </a:xfrm>
          <a:prstGeom prst="rect">
            <a:avLst/>
          </a:prstGeom>
          <a:ln>
            <a:solidFill>
              <a:schemeClr val="accent4"/>
            </a:solidFill>
          </a:ln>
        </p:spPr>
      </p:pic>
      <p:pic>
        <p:nvPicPr>
          <p:cNvPr id="10" name="Picture 9" descr="C:\Users\amayo\AppData\Local\Microsoft\Windows\Temporary Internet Files\Content.Outlook\HHF5TJ64\Hope_Study_1Tag_PMS (00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006041" y="1247902"/>
            <a:ext cx="3886200" cy="3175228"/>
          </a:xfrm>
          <a:prstGeom prst="rect">
            <a:avLst/>
          </a:prstGeom>
          <a:noFill/>
          <a:ln>
            <a:solidFill>
              <a:schemeClr val="accent3"/>
            </a:solidFill>
          </a:ln>
        </p:spPr>
        <p:txBody>
          <a:bodyPr wrap="square" rtlCol="0">
            <a:spAutoFit/>
          </a:bodyPr>
          <a:lstStyle/>
          <a:p>
            <a:pPr>
              <a:spcBef>
                <a:spcPts val="200"/>
              </a:spcBef>
            </a:pPr>
            <a:r>
              <a:rPr lang="en-US" sz="1600" b="1" u="sng" dirty="0"/>
              <a:t>Item 2 </a:t>
            </a:r>
            <a:r>
              <a:rPr lang="en-US" sz="1600" dirty="0"/>
              <a:t>– try to include all times the ring has been out, including times removed and re-inserted by site staff at an interim visit </a:t>
            </a:r>
          </a:p>
          <a:p>
            <a:pPr algn="ctr">
              <a:spcBef>
                <a:spcPts val="200"/>
              </a:spcBef>
            </a:pPr>
            <a:endParaRPr lang="en-US" sz="1600" b="1" i="1" dirty="0"/>
          </a:p>
          <a:p>
            <a:pPr algn="ctr">
              <a:spcBef>
                <a:spcPts val="200"/>
              </a:spcBef>
            </a:pPr>
            <a:r>
              <a:rPr lang="en-US" sz="1600" i="1" dirty="0"/>
              <a:t>**</a:t>
            </a:r>
            <a:r>
              <a:rPr lang="en-US" sz="1600" b="1" i="1" dirty="0"/>
              <a:t>Note: </a:t>
            </a:r>
            <a:r>
              <a:rPr lang="en-US" sz="1600" i="1" u="sng" dirty="0"/>
              <a:t>Do not</a:t>
            </a:r>
            <a:r>
              <a:rPr lang="en-US" sz="1600" i="1" dirty="0"/>
              <a:t> include expected ring    removals due to ring swaps between quarterly visits</a:t>
            </a:r>
          </a:p>
          <a:p>
            <a:pPr>
              <a:spcBef>
                <a:spcPts val="200"/>
              </a:spcBef>
            </a:pPr>
            <a:endParaRPr lang="en-US" sz="1600" dirty="0"/>
          </a:p>
          <a:p>
            <a:pPr>
              <a:spcBef>
                <a:spcPts val="200"/>
              </a:spcBef>
            </a:pPr>
            <a:r>
              <a:rPr lang="en-US" sz="1600" b="1" u="sng" dirty="0"/>
              <a:t>Item 5 </a:t>
            </a:r>
            <a:r>
              <a:rPr lang="en-US" sz="1600" b="1" dirty="0"/>
              <a:t>– </a:t>
            </a:r>
            <a:r>
              <a:rPr lang="en-US" sz="1600" dirty="0"/>
              <a:t>indicate up to 7 reasons reported by the participant</a:t>
            </a:r>
          </a:p>
          <a:p>
            <a:pPr lvl="1">
              <a:spcBef>
                <a:spcPts val="200"/>
              </a:spcBef>
            </a:pPr>
            <a:r>
              <a:rPr lang="en-US" sz="1600" dirty="0"/>
              <a:t>Leave “other” reasons blank unless the reason is not listed</a:t>
            </a:r>
          </a:p>
        </p:txBody>
      </p:sp>
    </p:spTree>
    <p:extLst>
      <p:ext uri="{BB962C8B-B14F-4D97-AF65-F5344CB8AC3E}">
        <p14:creationId xmlns:p14="http://schemas.microsoft.com/office/powerpoint/2010/main" val="543588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884238"/>
          </a:xfrm>
        </p:spPr>
        <p:txBody>
          <a:bodyPr>
            <a:normAutofit/>
          </a:bodyPr>
          <a:lstStyle/>
          <a:p>
            <a:r>
              <a:rPr lang="en-US" dirty="0"/>
              <a:t>Ring Adherence CRF  </a:t>
            </a:r>
          </a:p>
        </p:txBody>
      </p:sp>
      <p:sp>
        <p:nvSpPr>
          <p:cNvPr id="3" name="Content Placeholder 2"/>
          <p:cNvSpPr>
            <a:spLocks noGrp="1"/>
          </p:cNvSpPr>
          <p:nvPr>
            <p:ph idx="1"/>
          </p:nvPr>
        </p:nvSpPr>
        <p:spPr>
          <a:xfrm>
            <a:off x="5867399" y="1600200"/>
            <a:ext cx="3200401" cy="4343400"/>
          </a:xfrm>
          <a:ln>
            <a:solidFill>
              <a:schemeClr val="accent4"/>
            </a:solidFill>
          </a:ln>
        </p:spPr>
        <p:txBody>
          <a:bodyPr>
            <a:noAutofit/>
          </a:bodyPr>
          <a:lstStyle/>
          <a:p>
            <a:pPr>
              <a:spcBef>
                <a:spcPts val="200"/>
              </a:spcBef>
              <a:buFont typeface="Wingdings" panose="05000000000000000000" pitchFamily="2" charset="2"/>
              <a:buChar char="§"/>
            </a:pPr>
            <a:r>
              <a:rPr lang="en-US" sz="2000" b="1" u="sng" dirty="0"/>
              <a:t>Item </a:t>
            </a:r>
            <a:r>
              <a:rPr lang="en-US" sz="2000" b="1" dirty="0"/>
              <a:t>5: </a:t>
            </a:r>
            <a:r>
              <a:rPr lang="en-US" sz="2000" dirty="0"/>
              <a:t>If completing a paper CRF prior to data entry into </a:t>
            </a:r>
            <a:r>
              <a:rPr lang="en-US" sz="2000" dirty="0" err="1"/>
              <a:t>Medidata</a:t>
            </a:r>
            <a:r>
              <a:rPr lang="en-US" sz="2000" dirty="0"/>
              <a:t> Rave, reference the list of reasons for ring removal within the CRF Completion Guidelines (CCGs)</a:t>
            </a:r>
          </a:p>
          <a:p>
            <a:pPr>
              <a:spcBef>
                <a:spcPts val="200"/>
              </a:spcBef>
              <a:buFont typeface="Wingdings" panose="05000000000000000000" pitchFamily="2" charset="2"/>
              <a:buChar char="§"/>
            </a:pPr>
            <a:endParaRPr lang="en-US" sz="2000" dirty="0"/>
          </a:p>
          <a:p>
            <a:pPr marL="342900" lvl="1" indent="-342900">
              <a:spcBef>
                <a:spcPts val="200"/>
              </a:spcBef>
              <a:buFont typeface="Wingdings" panose="05000000000000000000" pitchFamily="2" charset="2"/>
              <a:buChar char="§"/>
            </a:pPr>
            <a:r>
              <a:rPr lang="en-US" sz="2000" dirty="0"/>
              <a:t>Indicate “had her menses” if </a:t>
            </a:r>
            <a:r>
              <a:rPr lang="en-US" sz="2000" dirty="0" err="1"/>
              <a:t>ppt</a:t>
            </a:r>
            <a:r>
              <a:rPr lang="en-US" sz="2000" dirty="0"/>
              <a:t> removed ring due to any type of genital bleeding or spotting</a:t>
            </a:r>
          </a:p>
          <a:p>
            <a:pPr>
              <a:spcBef>
                <a:spcPts val="200"/>
              </a:spcBef>
              <a:buFont typeface="Wingdings" panose="05000000000000000000" pitchFamily="2" charset="2"/>
              <a:buChar char="§"/>
            </a:pPr>
            <a:endParaRPr lang="en-US" sz="2400" dirty="0"/>
          </a:p>
          <a:p>
            <a:pPr>
              <a:spcBef>
                <a:spcPts val="200"/>
              </a:spcBef>
              <a:buFont typeface="Wingdings" panose="05000000000000000000" pitchFamily="2" charset="2"/>
              <a:buChar char="§"/>
            </a:pPr>
            <a:endParaRPr lang="en-US" sz="2400" dirty="0"/>
          </a:p>
          <a:p>
            <a:pPr>
              <a:spcBef>
                <a:spcPts val="200"/>
              </a:spcBef>
              <a:buFont typeface="Wingdings" panose="05000000000000000000" pitchFamily="2" charset="2"/>
              <a:buChar char="§"/>
            </a:pPr>
            <a:endParaRPr lang="en-US" sz="2400" dirty="0"/>
          </a:p>
        </p:txBody>
      </p:sp>
      <p:pic>
        <p:nvPicPr>
          <p:cNvPr id="5" name="Picture 4" descr="C:\Users\amayo\AppData\Local\Microsoft\Windows\Temporary Internet Files\Content.Outlook\HHF5TJ64\Hope_Study_1Tag_PMS (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555171" y="1219200"/>
            <a:ext cx="4963409" cy="5391150"/>
          </a:xfrm>
          <a:prstGeom prst="rect">
            <a:avLst/>
          </a:prstGeom>
        </p:spPr>
      </p:pic>
    </p:spTree>
    <p:extLst>
      <p:ext uri="{BB962C8B-B14F-4D97-AF65-F5344CB8AC3E}">
        <p14:creationId xmlns:p14="http://schemas.microsoft.com/office/powerpoint/2010/main" val="3539796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884238"/>
          </a:xfrm>
        </p:spPr>
        <p:txBody>
          <a:bodyPr>
            <a:normAutofit/>
          </a:bodyPr>
          <a:lstStyle/>
          <a:p>
            <a:r>
              <a:rPr lang="en-US" dirty="0"/>
              <a:t>Ring Adherence CRF  </a:t>
            </a:r>
          </a:p>
        </p:txBody>
      </p:sp>
      <p:sp>
        <p:nvSpPr>
          <p:cNvPr id="3" name="Content Placeholder 2"/>
          <p:cNvSpPr>
            <a:spLocks noGrp="1"/>
          </p:cNvSpPr>
          <p:nvPr>
            <p:ph idx="1"/>
          </p:nvPr>
        </p:nvSpPr>
        <p:spPr>
          <a:xfrm>
            <a:off x="337457" y="1828800"/>
            <a:ext cx="8458200" cy="4114800"/>
          </a:xfrm>
        </p:spPr>
        <p:txBody>
          <a:bodyPr>
            <a:noAutofit/>
          </a:bodyPr>
          <a:lstStyle/>
          <a:p>
            <a:pPr>
              <a:spcBef>
                <a:spcPts val="200"/>
              </a:spcBef>
            </a:pPr>
            <a:r>
              <a:rPr lang="en-US" sz="2400" dirty="0"/>
              <a:t>Form is not interviewer-administered (read aloud word-for-word and translated), but is completed based on information obtained from the participant regarding her ring use   </a:t>
            </a:r>
          </a:p>
          <a:p>
            <a:pPr marL="457200" lvl="1" indent="0">
              <a:spcBef>
                <a:spcPts val="200"/>
              </a:spcBef>
              <a:buNone/>
            </a:pPr>
            <a:endParaRPr lang="en-US" sz="2400" u="sng" dirty="0"/>
          </a:p>
          <a:p>
            <a:pPr>
              <a:spcBef>
                <a:spcPts val="200"/>
              </a:spcBef>
            </a:pPr>
            <a:r>
              <a:rPr lang="en-US" sz="2400" dirty="0"/>
              <a:t>Use participant’s best estimates for number of ring outages since the last visit</a:t>
            </a:r>
          </a:p>
          <a:p>
            <a:pPr>
              <a:spcBef>
                <a:spcPts val="200"/>
              </a:spcBef>
            </a:pPr>
            <a:endParaRPr lang="en-US" sz="2400" dirty="0"/>
          </a:p>
          <a:p>
            <a:pPr>
              <a:spcBef>
                <a:spcPts val="200"/>
              </a:spcBef>
            </a:pPr>
            <a:r>
              <a:rPr lang="en-US" sz="2400" dirty="0"/>
              <a:t>Completed at all scheduled follow-up visits through PUEV for participants who have used the ring since the last study visit. </a:t>
            </a:r>
          </a:p>
          <a:p>
            <a:pPr lvl="1">
              <a:spcBef>
                <a:spcPts val="200"/>
              </a:spcBef>
              <a:buFontTx/>
              <a:buChar char="-"/>
            </a:pPr>
            <a:r>
              <a:rPr lang="en-US" sz="2400" u="sng" dirty="0"/>
              <a:t>Not completed at interim visits </a:t>
            </a:r>
          </a:p>
          <a:p>
            <a:pPr marL="0" indent="0">
              <a:spcBef>
                <a:spcPts val="200"/>
              </a:spcBef>
              <a:buNone/>
            </a:pPr>
            <a:endParaRPr lang="en-US" sz="2400" dirty="0"/>
          </a:p>
        </p:txBody>
      </p:sp>
      <p:pic>
        <p:nvPicPr>
          <p:cNvPr id="5" name="Picture 4" descr="C:\Users\amayo\AppData\Local\Microsoft\Windows\Temporary Internet Files\Content.Outlook\HHF5TJ64\Hope_Study_1Tag_PMS (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3835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6785" y="1791186"/>
            <a:ext cx="2439497" cy="2712066"/>
          </a:xfrm>
          <a:prstGeom prst="rect">
            <a:avLst/>
          </a:prstGeom>
        </p:spPr>
      </p:pic>
      <p:sp>
        <p:nvSpPr>
          <p:cNvPr id="2" name="Title 1"/>
          <p:cNvSpPr>
            <a:spLocks noGrp="1"/>
          </p:cNvSpPr>
          <p:nvPr>
            <p:ph type="title"/>
          </p:nvPr>
        </p:nvSpPr>
        <p:spPr>
          <a:xfrm>
            <a:off x="533400" y="152400"/>
            <a:ext cx="8229600" cy="884238"/>
          </a:xfrm>
        </p:spPr>
        <p:txBody>
          <a:bodyPr>
            <a:normAutofit/>
          </a:bodyPr>
          <a:lstStyle/>
          <a:p>
            <a:r>
              <a:rPr lang="en-US" dirty="0"/>
              <a:t>Behavior Assessment Y/N Prompt</a:t>
            </a:r>
          </a:p>
        </p:txBody>
      </p:sp>
      <p:sp>
        <p:nvSpPr>
          <p:cNvPr id="5" name="Content Placeholder 4"/>
          <p:cNvSpPr>
            <a:spLocks noGrp="1"/>
          </p:cNvSpPr>
          <p:nvPr>
            <p:ph idx="1"/>
          </p:nvPr>
        </p:nvSpPr>
        <p:spPr>
          <a:xfrm>
            <a:off x="348787" y="4724400"/>
            <a:ext cx="8305800" cy="1676400"/>
          </a:xfrm>
        </p:spPr>
        <p:txBody>
          <a:bodyPr>
            <a:normAutofit/>
          </a:bodyPr>
          <a:lstStyle/>
          <a:p>
            <a:pPr>
              <a:buFont typeface="Wingdings" panose="05000000000000000000" pitchFamily="2" charset="2"/>
              <a:buChar char="§"/>
            </a:pPr>
            <a:r>
              <a:rPr lang="en-US" sz="2400" dirty="0"/>
              <a:t>This prompt will appear with the visit for which the Behavior Assessment is required (quarterly, PUEV)</a:t>
            </a:r>
          </a:p>
          <a:p>
            <a:pPr>
              <a:buFont typeface="Wingdings" panose="05000000000000000000" pitchFamily="2" charset="2"/>
              <a:buChar char="§"/>
            </a:pPr>
            <a:r>
              <a:rPr lang="en-US" sz="2400" dirty="0"/>
              <a:t>Marking ‘yes’ on this form will dynamically add the Behavior Assessment CRF to the participant’s visit folder.  </a:t>
            </a:r>
          </a:p>
        </p:txBody>
      </p:sp>
      <p:sp>
        <p:nvSpPr>
          <p:cNvPr id="9" name="Oval 8"/>
          <p:cNvSpPr/>
          <p:nvPr/>
        </p:nvSpPr>
        <p:spPr>
          <a:xfrm>
            <a:off x="314668" y="2721810"/>
            <a:ext cx="2123729" cy="334407"/>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Users\amayo\AppData\Local\Microsoft\Windows\Temporary Internet Files\Content.Outlook\HHF5TJ64\Hope_Study_1Tag_PMS (0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3056163" y="2307512"/>
            <a:ext cx="6087837" cy="1260955"/>
          </a:xfrm>
          <a:prstGeom prst="rect">
            <a:avLst/>
          </a:prstGeom>
        </p:spPr>
      </p:pic>
      <p:sp>
        <p:nvSpPr>
          <p:cNvPr id="10" name="Left Arrow 9"/>
          <p:cNvSpPr/>
          <p:nvPr/>
        </p:nvSpPr>
        <p:spPr>
          <a:xfrm rot="12632306">
            <a:off x="2460396" y="2693541"/>
            <a:ext cx="587536" cy="537246"/>
          </a:xfrm>
          <a:prstGeom prst="leftArrow">
            <a:avLst>
              <a:gd name="adj1" fmla="val 46898"/>
              <a:gd name="adj2" fmla="val 50000"/>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5043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n-US" dirty="0"/>
              <a:t>Behavior Assessment CRF</a:t>
            </a:r>
          </a:p>
        </p:txBody>
      </p:sp>
      <p:pic>
        <p:nvPicPr>
          <p:cNvPr id="4" name="Picture 3"/>
          <p:cNvPicPr>
            <a:picLocks noChangeAspect="1"/>
          </p:cNvPicPr>
          <p:nvPr/>
        </p:nvPicPr>
        <p:blipFill>
          <a:blip r:embed="rId3"/>
          <a:stretch>
            <a:fillRect/>
          </a:stretch>
        </p:blipFill>
        <p:spPr>
          <a:xfrm>
            <a:off x="133350" y="1219200"/>
            <a:ext cx="4438650" cy="5372100"/>
          </a:xfrm>
          <a:prstGeom prst="rect">
            <a:avLst/>
          </a:prstGeom>
        </p:spPr>
      </p:pic>
      <p:pic>
        <p:nvPicPr>
          <p:cNvPr id="6" name="Picture 5"/>
          <p:cNvPicPr>
            <a:picLocks noChangeAspect="1"/>
          </p:cNvPicPr>
          <p:nvPr/>
        </p:nvPicPr>
        <p:blipFill>
          <a:blip r:embed="rId4"/>
          <a:stretch>
            <a:fillRect/>
          </a:stretch>
        </p:blipFill>
        <p:spPr>
          <a:xfrm>
            <a:off x="4590197" y="1303296"/>
            <a:ext cx="4286250" cy="4943475"/>
          </a:xfrm>
          <a:prstGeom prst="rect">
            <a:avLst/>
          </a:prstGeom>
        </p:spPr>
      </p:pic>
      <p:pic>
        <p:nvPicPr>
          <p:cNvPr id="5" name="Picture 4" descr="C:\Users\amayo\AppData\Local\Microsoft\Windows\Temporary Internet Files\Content.Outlook\HHF5TJ64\Hope_Study_1Tag_PMS (00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9383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57337"/>
            <a:ext cx="8229600" cy="5148263"/>
          </a:xfrm>
        </p:spPr>
        <p:txBody>
          <a:bodyPr>
            <a:normAutofit fontScale="92500" lnSpcReduction="20000"/>
          </a:bodyPr>
          <a:lstStyle/>
          <a:p>
            <a:pPr>
              <a:spcBef>
                <a:spcPts val="400"/>
              </a:spcBef>
            </a:pPr>
            <a:r>
              <a:rPr lang="en-US" sz="2400" dirty="0"/>
              <a:t>Interviewer-administered, forms available in local language on MTN-025 Atlas webpage</a:t>
            </a:r>
          </a:p>
          <a:p>
            <a:pPr>
              <a:spcBef>
                <a:spcPts val="400"/>
              </a:spcBef>
            </a:pPr>
            <a:endParaRPr lang="en-US" sz="2400" dirty="0"/>
          </a:p>
          <a:p>
            <a:pPr marL="0" indent="0">
              <a:spcBef>
                <a:spcPts val="400"/>
              </a:spcBef>
              <a:buNone/>
            </a:pPr>
            <a:endParaRPr lang="en-US" sz="2400" dirty="0"/>
          </a:p>
          <a:p>
            <a:pPr>
              <a:spcBef>
                <a:spcPts val="400"/>
              </a:spcBef>
            </a:pPr>
            <a:endParaRPr lang="en-US" sz="2400" dirty="0"/>
          </a:p>
          <a:p>
            <a:pPr>
              <a:spcBef>
                <a:spcPts val="400"/>
              </a:spcBef>
            </a:pPr>
            <a:endParaRPr lang="en-US" sz="2400" dirty="0"/>
          </a:p>
          <a:p>
            <a:pPr>
              <a:spcBef>
                <a:spcPts val="400"/>
              </a:spcBef>
            </a:pPr>
            <a:endParaRPr lang="en-US" sz="2400" dirty="0"/>
          </a:p>
          <a:p>
            <a:pPr>
              <a:spcBef>
                <a:spcPts val="400"/>
              </a:spcBef>
            </a:pPr>
            <a:endParaRPr lang="en-US" sz="2400" dirty="0"/>
          </a:p>
          <a:p>
            <a:pPr>
              <a:spcBef>
                <a:spcPts val="400"/>
              </a:spcBef>
            </a:pPr>
            <a:endParaRPr lang="en-US" sz="2400" dirty="0"/>
          </a:p>
          <a:p>
            <a:pPr>
              <a:spcBef>
                <a:spcPts val="400"/>
              </a:spcBef>
            </a:pPr>
            <a:endParaRPr lang="en-US" sz="2400" dirty="0"/>
          </a:p>
          <a:p>
            <a:pPr>
              <a:spcBef>
                <a:spcPts val="400"/>
              </a:spcBef>
            </a:pPr>
            <a:endParaRPr lang="en-US" sz="2400" dirty="0"/>
          </a:p>
          <a:p>
            <a:pPr>
              <a:spcBef>
                <a:spcPts val="400"/>
              </a:spcBef>
            </a:pPr>
            <a:endParaRPr lang="en-US" sz="2400" dirty="0"/>
          </a:p>
          <a:p>
            <a:pPr>
              <a:spcBef>
                <a:spcPts val="400"/>
              </a:spcBef>
            </a:pPr>
            <a:r>
              <a:rPr lang="en-US" sz="2400" dirty="0"/>
              <a:t>Items 1-17 ask about sex partners, sex frequency, condom use, intimate partner violence</a:t>
            </a:r>
          </a:p>
          <a:p>
            <a:pPr marL="0" indent="0">
              <a:spcBef>
                <a:spcPts val="400"/>
              </a:spcBef>
              <a:buNone/>
            </a:pPr>
            <a:endParaRPr lang="en-US" sz="2400" dirty="0"/>
          </a:p>
          <a:p>
            <a:pPr>
              <a:spcBef>
                <a:spcPts val="400"/>
              </a:spcBef>
            </a:pPr>
            <a:r>
              <a:rPr lang="en-US" sz="2400" dirty="0"/>
              <a:t>Item 18 – is </a:t>
            </a:r>
            <a:r>
              <a:rPr lang="en-US" sz="2400" dirty="0" err="1"/>
              <a:t>ppt</a:t>
            </a:r>
            <a:r>
              <a:rPr lang="en-US" sz="2400" dirty="0"/>
              <a:t> bothered wearing the ring?</a:t>
            </a:r>
          </a:p>
          <a:p>
            <a:pPr marL="0" indent="0">
              <a:spcBef>
                <a:spcPts val="400"/>
              </a:spcBef>
              <a:buNone/>
            </a:pPr>
            <a:endParaRPr lang="en-US" sz="2400" dirty="0"/>
          </a:p>
          <a:p>
            <a:pPr marL="0" indent="0">
              <a:spcBef>
                <a:spcPts val="400"/>
              </a:spcBef>
              <a:buNone/>
            </a:pPr>
            <a:endParaRPr lang="en-US" sz="2400" dirty="0"/>
          </a:p>
        </p:txBody>
      </p:sp>
      <p:pic>
        <p:nvPicPr>
          <p:cNvPr id="5" name="Picture 4" descr="C:\Users\amayo\AppData\Local\Microsoft\Windows\Temporary Internet Files\Content.Outlook\HHF5TJ64\Hope_Study_1Tag_PMS (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p:txBody>
          <a:bodyPr>
            <a:normAutofit/>
          </a:bodyPr>
          <a:lstStyle/>
          <a:p>
            <a:r>
              <a:rPr lang="en-US" dirty="0"/>
              <a:t>Behavior Assessment CRF</a:t>
            </a:r>
          </a:p>
        </p:txBody>
      </p:sp>
      <p:pic>
        <p:nvPicPr>
          <p:cNvPr id="2" name="Picture 1"/>
          <p:cNvPicPr>
            <a:picLocks noChangeAspect="1"/>
          </p:cNvPicPr>
          <p:nvPr/>
        </p:nvPicPr>
        <p:blipFill>
          <a:blip r:embed="rId4"/>
          <a:stretch>
            <a:fillRect/>
          </a:stretch>
        </p:blipFill>
        <p:spPr>
          <a:xfrm>
            <a:off x="2514600" y="2514600"/>
            <a:ext cx="3429000" cy="2639716"/>
          </a:xfrm>
          <a:prstGeom prst="rect">
            <a:avLst/>
          </a:prstGeom>
        </p:spPr>
      </p:pic>
    </p:spTree>
    <p:extLst>
      <p:ext uri="{BB962C8B-B14F-4D97-AF65-F5344CB8AC3E}">
        <p14:creationId xmlns:p14="http://schemas.microsoft.com/office/powerpoint/2010/main" val="348397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57337"/>
            <a:ext cx="8229600" cy="5148263"/>
          </a:xfrm>
        </p:spPr>
        <p:txBody>
          <a:bodyPr>
            <a:normAutofit/>
          </a:bodyPr>
          <a:lstStyle/>
          <a:p>
            <a:pPr marL="0" indent="0">
              <a:buNone/>
            </a:pPr>
            <a:endParaRPr lang="en-US" sz="2400" dirty="0"/>
          </a:p>
          <a:p>
            <a:r>
              <a:rPr lang="en-US" sz="2400" dirty="0"/>
              <a:t>Item 19 – social benefit related to study participation in last 3 months; complete Social Benefits Log CRF </a:t>
            </a:r>
          </a:p>
          <a:p>
            <a:pPr marL="0" indent="0">
              <a:buNone/>
            </a:pPr>
            <a:endParaRPr lang="en-US" sz="2400" dirty="0"/>
          </a:p>
          <a:p>
            <a:r>
              <a:rPr lang="en-US" sz="2400" dirty="0"/>
              <a:t>Item 20 – social harm related to study participation in the last 3 months’ complete Social Impact Log CRF	</a:t>
            </a:r>
          </a:p>
          <a:p>
            <a:pPr marL="0" indent="0">
              <a:buNone/>
            </a:pPr>
            <a:endParaRPr lang="en-US" sz="2400" dirty="0"/>
          </a:p>
          <a:p>
            <a:r>
              <a:rPr lang="en-US" sz="2400" dirty="0"/>
              <a:t>Items 21-26 - completed at PUEV or Early Termination Only</a:t>
            </a:r>
          </a:p>
          <a:p>
            <a:pPr lvl="1"/>
            <a:r>
              <a:rPr lang="en-US" sz="2000" dirty="0"/>
              <a:t>Items ask about ring worries, vaginal practices, ring storage issues and partner preferences, HIV prevention methods</a:t>
            </a:r>
          </a:p>
          <a:p>
            <a:pPr lvl="1"/>
            <a:r>
              <a:rPr lang="en-US" sz="2000" dirty="0"/>
              <a:t>Leave these items blank at all other visits</a:t>
            </a:r>
          </a:p>
        </p:txBody>
      </p:sp>
      <p:pic>
        <p:nvPicPr>
          <p:cNvPr id="5" name="Picture 4" descr="C:\Users\amayo\AppData\Local\Microsoft\Windows\Temporary Internet Files\Content.Outlook\HHF5TJ64\Hope_Study_1Tag_PMS (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p:txBody>
          <a:bodyPr>
            <a:normAutofit/>
          </a:bodyPr>
          <a:lstStyle/>
          <a:p>
            <a:r>
              <a:rPr lang="en-US" dirty="0"/>
              <a:t>Behavior Assessment CRF</a:t>
            </a:r>
          </a:p>
        </p:txBody>
      </p:sp>
    </p:spTree>
    <p:extLst>
      <p:ext uri="{BB962C8B-B14F-4D97-AF65-F5344CB8AC3E}">
        <p14:creationId xmlns:p14="http://schemas.microsoft.com/office/powerpoint/2010/main" val="3075438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 y="1837021"/>
            <a:ext cx="1998357" cy="2219034"/>
          </a:xfrm>
          <a:prstGeom prst="rect">
            <a:avLst/>
          </a:prstGeom>
        </p:spPr>
      </p:pic>
      <p:sp>
        <p:nvSpPr>
          <p:cNvPr id="2" name="Title 1"/>
          <p:cNvSpPr>
            <a:spLocks noGrp="1"/>
          </p:cNvSpPr>
          <p:nvPr>
            <p:ph type="title"/>
          </p:nvPr>
        </p:nvSpPr>
        <p:spPr>
          <a:xfrm>
            <a:off x="533400" y="152400"/>
            <a:ext cx="8229600" cy="884238"/>
          </a:xfrm>
        </p:spPr>
        <p:txBody>
          <a:bodyPr>
            <a:normAutofit/>
          </a:bodyPr>
          <a:lstStyle/>
          <a:p>
            <a:r>
              <a:rPr lang="en-US" dirty="0"/>
              <a:t>Vaginal Practices Y/N Prompt</a:t>
            </a:r>
          </a:p>
        </p:txBody>
      </p:sp>
      <p:sp>
        <p:nvSpPr>
          <p:cNvPr id="9" name="Oval 8"/>
          <p:cNvSpPr/>
          <p:nvPr/>
        </p:nvSpPr>
        <p:spPr>
          <a:xfrm>
            <a:off x="290335" y="2840990"/>
            <a:ext cx="1725468" cy="51056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Users\amayo\AppData\Local\Microsoft\Windows\Temporary Internet Files\Content.Outlook\HHF5TJ64\Hope_Study_1Tag_PMS (0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2758432" y="2171417"/>
            <a:ext cx="6191087" cy="1341635"/>
          </a:xfrm>
          <a:prstGeom prst="rect">
            <a:avLst/>
          </a:prstGeom>
        </p:spPr>
      </p:pic>
      <p:sp>
        <p:nvSpPr>
          <p:cNvPr id="10" name="Left Arrow 9"/>
          <p:cNvSpPr/>
          <p:nvPr/>
        </p:nvSpPr>
        <p:spPr>
          <a:xfrm rot="12632306">
            <a:off x="2076289" y="2573612"/>
            <a:ext cx="587536" cy="537246"/>
          </a:xfrm>
          <a:prstGeom prst="leftArrow">
            <a:avLst>
              <a:gd name="adj1" fmla="val 46898"/>
              <a:gd name="adj2" fmla="val 50000"/>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4"/>
          <p:cNvSpPr txBox="1">
            <a:spLocks/>
          </p:cNvSpPr>
          <p:nvPr/>
        </p:nvSpPr>
        <p:spPr>
          <a:xfrm>
            <a:off x="348787" y="4724400"/>
            <a:ext cx="8305800" cy="10967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400"/>
              <a:t>Marking ‘yes’ on this form will dynamically add the Behavior Assessment CRF to the participant’s visit folder.  </a:t>
            </a:r>
            <a:endParaRPr lang="en-US" sz="2400" dirty="0"/>
          </a:p>
        </p:txBody>
      </p:sp>
    </p:spTree>
    <p:extLst>
      <p:ext uri="{BB962C8B-B14F-4D97-AF65-F5344CB8AC3E}">
        <p14:creationId xmlns:p14="http://schemas.microsoft.com/office/powerpoint/2010/main" val="2044013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884238"/>
          </a:xfrm>
        </p:spPr>
        <p:txBody>
          <a:bodyPr>
            <a:normAutofit fontScale="90000"/>
          </a:bodyPr>
          <a:lstStyle/>
          <a:p>
            <a:r>
              <a:rPr lang="en-US" dirty="0"/>
              <a:t/>
            </a:r>
            <a:br>
              <a:rPr lang="en-US" dirty="0"/>
            </a:br>
            <a:r>
              <a:rPr lang="en-US" dirty="0"/>
              <a:t>Vaginal Practices CRF</a:t>
            </a:r>
          </a:p>
        </p:txBody>
      </p:sp>
      <p:pic>
        <p:nvPicPr>
          <p:cNvPr id="5" name="Picture 4" descr="C:\Users\amayo\AppData\Local\Microsoft\Windows\Temporary Internet Files\Content.Outlook\HHF5TJ64\Hope_Study_1Tag_PMS (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p:cNvPicPr>
            <a:picLocks noGrp="1" noChangeAspect="1"/>
          </p:cNvPicPr>
          <p:nvPr>
            <p:ph idx="1"/>
          </p:nvPr>
        </p:nvPicPr>
        <p:blipFill>
          <a:blip r:embed="rId4"/>
          <a:stretch>
            <a:fillRect/>
          </a:stretch>
        </p:blipFill>
        <p:spPr>
          <a:xfrm>
            <a:off x="620486" y="1408529"/>
            <a:ext cx="4027714" cy="5076023"/>
          </a:xfrm>
          <a:prstGeom prst="rect">
            <a:avLst/>
          </a:prstGeom>
          <a:ln>
            <a:solidFill>
              <a:schemeClr val="accent3"/>
            </a:solidFill>
          </a:ln>
        </p:spPr>
      </p:pic>
      <p:pic>
        <p:nvPicPr>
          <p:cNvPr id="7" name="Picture 6"/>
          <p:cNvPicPr>
            <a:picLocks noChangeAspect="1"/>
          </p:cNvPicPr>
          <p:nvPr/>
        </p:nvPicPr>
        <p:blipFill>
          <a:blip r:embed="rId5"/>
          <a:stretch>
            <a:fillRect/>
          </a:stretch>
        </p:blipFill>
        <p:spPr>
          <a:xfrm>
            <a:off x="522514" y="6443938"/>
            <a:ext cx="4191000" cy="361950"/>
          </a:xfrm>
          <a:prstGeom prst="rect">
            <a:avLst/>
          </a:prstGeom>
        </p:spPr>
      </p:pic>
      <p:pic>
        <p:nvPicPr>
          <p:cNvPr id="8" name="Picture 7"/>
          <p:cNvPicPr>
            <a:picLocks noChangeAspect="1"/>
          </p:cNvPicPr>
          <p:nvPr/>
        </p:nvPicPr>
        <p:blipFill>
          <a:blip r:embed="rId6"/>
          <a:stretch>
            <a:fillRect/>
          </a:stretch>
        </p:blipFill>
        <p:spPr>
          <a:xfrm>
            <a:off x="4757057" y="1840050"/>
            <a:ext cx="4333875" cy="3800475"/>
          </a:xfrm>
          <a:prstGeom prst="rect">
            <a:avLst/>
          </a:prstGeom>
          <a:ln>
            <a:solidFill>
              <a:schemeClr val="accent3"/>
            </a:solidFill>
          </a:ln>
        </p:spPr>
      </p:pic>
    </p:spTree>
    <p:extLst>
      <p:ext uri="{BB962C8B-B14F-4D97-AF65-F5344CB8AC3E}">
        <p14:creationId xmlns:p14="http://schemas.microsoft.com/office/powerpoint/2010/main" val="287520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884238"/>
          </a:xfrm>
        </p:spPr>
        <p:txBody>
          <a:bodyPr>
            <a:normAutofit fontScale="90000"/>
          </a:bodyPr>
          <a:lstStyle/>
          <a:p>
            <a:r>
              <a:rPr lang="en-US" dirty="0"/>
              <a:t/>
            </a:r>
            <a:br>
              <a:rPr lang="en-US" dirty="0"/>
            </a:br>
            <a:r>
              <a:rPr lang="en-US" dirty="0"/>
              <a:t>Vaginal Practices CRF</a:t>
            </a:r>
          </a:p>
        </p:txBody>
      </p:sp>
      <p:sp>
        <p:nvSpPr>
          <p:cNvPr id="3" name="Content Placeholder 2"/>
          <p:cNvSpPr>
            <a:spLocks noGrp="1"/>
          </p:cNvSpPr>
          <p:nvPr>
            <p:ph idx="1"/>
          </p:nvPr>
        </p:nvSpPr>
        <p:spPr>
          <a:xfrm>
            <a:off x="152400" y="1715729"/>
            <a:ext cx="8229600" cy="5142271"/>
          </a:xfrm>
        </p:spPr>
        <p:txBody>
          <a:bodyPr>
            <a:normAutofit/>
          </a:bodyPr>
          <a:lstStyle/>
          <a:p>
            <a:pPr>
              <a:buFont typeface="Wingdings" pitchFamily="2" charset="2"/>
              <a:buChar char="§"/>
            </a:pPr>
            <a:r>
              <a:rPr lang="en-US" sz="2200" dirty="0"/>
              <a:t>Required at PUEV</a:t>
            </a:r>
          </a:p>
          <a:p>
            <a:pPr lvl="1">
              <a:buFont typeface="Wingdings" pitchFamily="2" charset="2"/>
              <a:buChar char="§"/>
            </a:pPr>
            <a:endParaRPr lang="en-US" sz="2200" dirty="0"/>
          </a:p>
          <a:p>
            <a:pPr>
              <a:buFont typeface="Wingdings" pitchFamily="2" charset="2"/>
              <a:buChar char="§"/>
            </a:pPr>
            <a:r>
              <a:rPr lang="en-US" sz="2200" dirty="0"/>
              <a:t>Interviewer-administered in local language</a:t>
            </a:r>
          </a:p>
          <a:p>
            <a:pPr marL="0" indent="0">
              <a:buNone/>
            </a:pPr>
            <a:endParaRPr lang="en-US" sz="2200" dirty="0"/>
          </a:p>
          <a:p>
            <a:pPr marL="0" indent="0">
              <a:buNone/>
            </a:pPr>
            <a:r>
              <a:rPr lang="en-US" sz="2200" dirty="0"/>
              <a:t>Similar questions as Baseline Vaginal Practices</a:t>
            </a:r>
          </a:p>
          <a:p>
            <a:pPr>
              <a:buFont typeface="Wingdings" pitchFamily="2" charset="2"/>
              <a:buChar char="§"/>
            </a:pPr>
            <a:r>
              <a:rPr lang="en-US" sz="2200" dirty="0"/>
              <a:t>Item 1 </a:t>
            </a:r>
          </a:p>
          <a:p>
            <a:pPr lvl="1">
              <a:buFont typeface="Wingdings" pitchFamily="2" charset="2"/>
              <a:buChar char="§"/>
            </a:pPr>
            <a:r>
              <a:rPr lang="en-US" sz="1800" dirty="0"/>
              <a:t>In the past 3 months, what have you used to control or manage the menstrual blood or spotting?</a:t>
            </a:r>
          </a:p>
          <a:p>
            <a:pPr>
              <a:buFont typeface="Wingdings" pitchFamily="2" charset="2"/>
              <a:buChar char="§"/>
            </a:pPr>
            <a:endParaRPr lang="en-US" sz="2200" dirty="0"/>
          </a:p>
          <a:p>
            <a:pPr>
              <a:buFont typeface="Wingdings" pitchFamily="2" charset="2"/>
              <a:buChar char="§"/>
            </a:pPr>
            <a:r>
              <a:rPr lang="en-US" sz="2200" dirty="0"/>
              <a:t>Item 2</a:t>
            </a:r>
          </a:p>
          <a:p>
            <a:pPr lvl="1">
              <a:buFont typeface="Wingdings" pitchFamily="2" charset="2"/>
              <a:buChar char="§"/>
            </a:pPr>
            <a:r>
              <a:rPr lang="en-US" sz="1800" dirty="0"/>
              <a:t>Sub-item 2a (whether ppt has inserted fingers to clean or insert something the past 3 months </a:t>
            </a:r>
            <a:r>
              <a:rPr lang="en-US" sz="1800" u="sng" dirty="0"/>
              <a:t>does not</a:t>
            </a:r>
            <a:r>
              <a:rPr lang="en-US" sz="1800" dirty="0"/>
              <a:t> include Vaginal Ring insertion</a:t>
            </a:r>
          </a:p>
          <a:p>
            <a:pPr lvl="1">
              <a:buFont typeface="Wingdings" pitchFamily="2" charset="2"/>
              <a:buChar char="§"/>
            </a:pPr>
            <a:endParaRPr lang="en-US" dirty="0"/>
          </a:p>
          <a:p>
            <a:pPr marL="457200" lvl="1" indent="0">
              <a:buNone/>
            </a:pPr>
            <a:endParaRPr lang="en-US" dirty="0"/>
          </a:p>
        </p:txBody>
      </p:sp>
      <p:pic>
        <p:nvPicPr>
          <p:cNvPr id="5" name="Picture 4" descr="C:\Users\amayo\AppData\Local\Microsoft\Windows\Temporary Internet Files\Content.Outlook\HHF5TJ64\Hope_Study_1Tag_PMS (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70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Visit CRFs</a:t>
            </a:r>
          </a:p>
        </p:txBody>
      </p:sp>
      <p:sp>
        <p:nvSpPr>
          <p:cNvPr id="4" name="TextBox 3"/>
          <p:cNvSpPr txBox="1"/>
          <p:nvPr/>
        </p:nvSpPr>
        <p:spPr>
          <a:xfrm>
            <a:off x="191961" y="2514600"/>
            <a:ext cx="2514600" cy="1446550"/>
          </a:xfrm>
          <a:prstGeom prst="rect">
            <a:avLst/>
          </a:prstGeom>
          <a:noFill/>
        </p:spPr>
        <p:txBody>
          <a:bodyPr wrap="square" rtlCol="0">
            <a:spAutoFit/>
          </a:bodyPr>
          <a:lstStyle/>
          <a:p>
            <a:pPr algn="ctr"/>
            <a:r>
              <a:rPr lang="en-US" sz="4400" b="1" dirty="0"/>
              <a:t>Monthly</a:t>
            </a:r>
          </a:p>
          <a:p>
            <a:pPr algn="ctr"/>
            <a:r>
              <a:rPr lang="en-US" sz="4400" b="1" dirty="0"/>
              <a:t>Visits</a:t>
            </a:r>
          </a:p>
        </p:txBody>
      </p:sp>
      <p:sp>
        <p:nvSpPr>
          <p:cNvPr id="5" name="TextBox 4"/>
          <p:cNvSpPr txBox="1"/>
          <p:nvPr/>
        </p:nvSpPr>
        <p:spPr>
          <a:xfrm>
            <a:off x="2728332" y="1643390"/>
            <a:ext cx="5791200" cy="3416320"/>
          </a:xfrm>
          <a:prstGeom prst="rect">
            <a:avLst/>
          </a:prstGeom>
          <a:noFill/>
        </p:spPr>
        <p:txBody>
          <a:bodyPr wrap="square" rtlCol="0">
            <a:spAutoFit/>
          </a:bodyPr>
          <a:lstStyle/>
          <a:p>
            <a:pPr>
              <a:buFont typeface="Wingdings" pitchFamily="2" charset="2"/>
              <a:buChar char="ü"/>
            </a:pPr>
            <a:r>
              <a:rPr lang="en-US" dirty="0"/>
              <a:t>Date of Visit </a:t>
            </a:r>
          </a:p>
          <a:p>
            <a:pPr>
              <a:buFont typeface="Wingdings" pitchFamily="2" charset="2"/>
              <a:buChar char="ü"/>
            </a:pPr>
            <a:r>
              <a:rPr lang="en-US" dirty="0"/>
              <a:t>Follow-up Visit Summary</a:t>
            </a:r>
          </a:p>
          <a:p>
            <a:pPr>
              <a:buFont typeface="Wingdings" pitchFamily="2" charset="2"/>
              <a:buChar char="ü"/>
            </a:pPr>
            <a:r>
              <a:rPr lang="en-US" dirty="0"/>
              <a:t>Ring Adherence (Y/N) prompt</a:t>
            </a:r>
          </a:p>
          <a:p>
            <a:pPr>
              <a:buFont typeface="Wingdings" pitchFamily="2" charset="2"/>
              <a:buChar char="ü"/>
            </a:pPr>
            <a:r>
              <a:rPr lang="en-US" dirty="0"/>
              <a:t>Laboratory Results</a:t>
            </a:r>
          </a:p>
          <a:p>
            <a:pPr>
              <a:buFont typeface="Wingdings" pitchFamily="2" charset="2"/>
              <a:buChar char="ü"/>
            </a:pPr>
            <a:r>
              <a:rPr lang="en-US" dirty="0"/>
              <a:t>Family Planning</a:t>
            </a:r>
          </a:p>
          <a:p>
            <a:pPr>
              <a:buFont typeface="Wingdings" pitchFamily="2" charset="2"/>
              <a:buChar char="ü"/>
            </a:pPr>
            <a:r>
              <a:rPr lang="en-US" dirty="0"/>
              <a:t>Ring Collection/Insertion</a:t>
            </a:r>
          </a:p>
          <a:p>
            <a:pPr>
              <a:buFont typeface="Wingdings" pitchFamily="2" charset="2"/>
              <a:buChar char="ü"/>
            </a:pPr>
            <a:r>
              <a:rPr lang="en-US" dirty="0"/>
              <a:t>Specimen Storage</a:t>
            </a:r>
          </a:p>
          <a:p>
            <a:pPr>
              <a:buFont typeface="Wingdings" pitchFamily="2" charset="2"/>
              <a:buChar char="ü"/>
            </a:pPr>
            <a:r>
              <a:rPr lang="en-US" dirty="0"/>
              <a:t>HIV Test Results</a:t>
            </a:r>
          </a:p>
          <a:p>
            <a:pPr>
              <a:buFont typeface="Wingdings" pitchFamily="2" charset="2"/>
              <a:buChar char="ü"/>
            </a:pPr>
            <a:r>
              <a:rPr lang="en-US" dirty="0"/>
              <a:t>Adverse Experience Y/N prompt</a:t>
            </a:r>
          </a:p>
          <a:p>
            <a:pPr>
              <a:buFont typeface="Wingdings" pitchFamily="2" charset="2"/>
              <a:buChar char="ü"/>
            </a:pPr>
            <a:r>
              <a:rPr lang="en-US" dirty="0"/>
              <a:t>Pregnancy Test Results</a:t>
            </a:r>
          </a:p>
          <a:p>
            <a:pPr>
              <a:buFont typeface="Wingdings" pitchFamily="2" charset="2"/>
              <a:buChar char="ü"/>
            </a:pPr>
            <a:r>
              <a:rPr lang="en-US" dirty="0"/>
              <a:t>Additional Study Procedures (Y/N prompt)</a:t>
            </a:r>
          </a:p>
          <a:p>
            <a:endParaRPr lang="en-US" dirty="0"/>
          </a:p>
        </p:txBody>
      </p:sp>
      <p:pic>
        <p:nvPicPr>
          <p:cNvPr id="10" name="Picture 9" descr="C:\Users\amayo\AppData\Local\Microsoft\Windows\Temporary Internet Files\Content.Outlook\HHF5TJ64\Hope_Study_1Tag_PMS (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860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3"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9" presetClass="exit" presetSubtype="0" fill="hold" grpId="1" nodeType="withEffect">
                                  <p:stCondLst>
                                    <p:cond delay="0"/>
                                  </p:stCondLst>
                                  <p:childTnLst>
                                    <p:animEffect transition="out" filter="dissolv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676400"/>
            <a:ext cx="2483386" cy="2074192"/>
          </a:xfrm>
          <a:prstGeom prst="rect">
            <a:avLst/>
          </a:prstGeom>
        </p:spPr>
      </p:pic>
      <p:sp>
        <p:nvSpPr>
          <p:cNvPr id="2" name="Title 1"/>
          <p:cNvSpPr>
            <a:spLocks noGrp="1"/>
          </p:cNvSpPr>
          <p:nvPr>
            <p:ph type="title"/>
          </p:nvPr>
        </p:nvSpPr>
        <p:spPr>
          <a:xfrm>
            <a:off x="533400" y="152400"/>
            <a:ext cx="8229600" cy="884238"/>
          </a:xfrm>
        </p:spPr>
        <p:txBody>
          <a:bodyPr>
            <a:normAutofit/>
          </a:bodyPr>
          <a:lstStyle/>
          <a:p>
            <a:r>
              <a:rPr lang="en-US" dirty="0"/>
              <a:t>Social Influences Y/N Prompt</a:t>
            </a:r>
          </a:p>
        </p:txBody>
      </p:sp>
      <p:sp>
        <p:nvSpPr>
          <p:cNvPr id="9" name="Oval 8"/>
          <p:cNvSpPr/>
          <p:nvPr/>
        </p:nvSpPr>
        <p:spPr>
          <a:xfrm>
            <a:off x="290335" y="2840990"/>
            <a:ext cx="1690211" cy="67206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Users\amayo\AppData\Local\Microsoft\Windows\Temporary Internet Files\Content.Outlook\HHF5TJ64\Hope_Study_1Tag_PMS (0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eft Arrow 9"/>
          <p:cNvSpPr/>
          <p:nvPr/>
        </p:nvSpPr>
        <p:spPr>
          <a:xfrm rot="12632306">
            <a:off x="2076289" y="2573612"/>
            <a:ext cx="587536" cy="537246"/>
          </a:xfrm>
          <a:prstGeom prst="leftArrow">
            <a:avLst>
              <a:gd name="adj1" fmla="val 46898"/>
              <a:gd name="adj2" fmla="val 50000"/>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4"/>
          <p:cNvSpPr txBox="1">
            <a:spLocks/>
          </p:cNvSpPr>
          <p:nvPr/>
        </p:nvSpPr>
        <p:spPr>
          <a:xfrm>
            <a:off x="348787" y="4724400"/>
            <a:ext cx="8305800" cy="10967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400" dirty="0"/>
              <a:t>Marking ‘yes’ on this form will dynamically add the Study Influences Assessment CRF to the participant’s visit folder.  </a:t>
            </a:r>
          </a:p>
        </p:txBody>
      </p:sp>
      <p:pic>
        <p:nvPicPr>
          <p:cNvPr id="6" name="Picture 5"/>
          <p:cNvPicPr>
            <a:picLocks noChangeAspect="1"/>
          </p:cNvPicPr>
          <p:nvPr/>
        </p:nvPicPr>
        <p:blipFill>
          <a:blip r:embed="rId5"/>
          <a:stretch>
            <a:fillRect/>
          </a:stretch>
        </p:blipFill>
        <p:spPr>
          <a:xfrm>
            <a:off x="2751607" y="2090499"/>
            <a:ext cx="6198496" cy="1500981"/>
          </a:xfrm>
          <a:prstGeom prst="rect">
            <a:avLst/>
          </a:prstGeom>
        </p:spPr>
      </p:pic>
    </p:spTree>
    <p:extLst>
      <p:ext uri="{BB962C8B-B14F-4D97-AF65-F5344CB8AC3E}">
        <p14:creationId xmlns:p14="http://schemas.microsoft.com/office/powerpoint/2010/main" val="3417481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884238"/>
          </a:xfrm>
        </p:spPr>
        <p:txBody>
          <a:bodyPr>
            <a:normAutofit fontScale="90000"/>
          </a:bodyPr>
          <a:lstStyle/>
          <a:p>
            <a:r>
              <a:rPr lang="en-US" dirty="0"/>
              <a:t/>
            </a:r>
            <a:br>
              <a:rPr lang="en-US" dirty="0"/>
            </a:br>
            <a:r>
              <a:rPr lang="en-US" dirty="0"/>
              <a:t>Social Influences Assessment CRF</a:t>
            </a:r>
          </a:p>
        </p:txBody>
      </p:sp>
      <p:sp>
        <p:nvSpPr>
          <p:cNvPr id="3" name="Content Placeholder 2"/>
          <p:cNvSpPr>
            <a:spLocks noGrp="1"/>
          </p:cNvSpPr>
          <p:nvPr>
            <p:ph idx="1"/>
          </p:nvPr>
        </p:nvSpPr>
        <p:spPr>
          <a:xfrm>
            <a:off x="5486400" y="2060311"/>
            <a:ext cx="3048000" cy="3048443"/>
          </a:xfrm>
          <a:ln>
            <a:solidFill>
              <a:schemeClr val="accent3"/>
            </a:solidFill>
          </a:ln>
        </p:spPr>
        <p:txBody>
          <a:bodyPr>
            <a:normAutofit fontScale="92500"/>
          </a:bodyPr>
          <a:lstStyle/>
          <a:p>
            <a:pPr>
              <a:buFont typeface="Wingdings" pitchFamily="2" charset="2"/>
              <a:buChar char="§"/>
            </a:pPr>
            <a:r>
              <a:rPr lang="en-US" sz="2200" dirty="0"/>
              <a:t>Required at PUEV</a:t>
            </a:r>
          </a:p>
          <a:p>
            <a:pPr lvl="1">
              <a:buFont typeface="Wingdings" pitchFamily="2" charset="2"/>
              <a:buChar char="§"/>
            </a:pPr>
            <a:endParaRPr lang="en-US" sz="2200" dirty="0"/>
          </a:p>
          <a:p>
            <a:pPr>
              <a:buFont typeface="Wingdings" pitchFamily="2" charset="2"/>
              <a:buChar char="§"/>
            </a:pPr>
            <a:r>
              <a:rPr lang="en-US" sz="2200" dirty="0"/>
              <a:t>Interviewer-administered in local language</a:t>
            </a:r>
          </a:p>
          <a:p>
            <a:pPr marL="0" indent="0">
              <a:buNone/>
            </a:pPr>
            <a:endParaRPr lang="en-US" sz="2200" dirty="0"/>
          </a:p>
          <a:p>
            <a:pPr>
              <a:buFont typeface="Wingdings" pitchFamily="2" charset="2"/>
              <a:buChar char="§"/>
            </a:pPr>
            <a:r>
              <a:rPr lang="en-US" sz="2200" dirty="0"/>
              <a:t>No changes in content from MTN-020</a:t>
            </a:r>
            <a:endParaRPr lang="en-US" dirty="0"/>
          </a:p>
          <a:p>
            <a:pPr marL="457200" lvl="1" indent="0">
              <a:buNone/>
            </a:pPr>
            <a:endParaRPr lang="en-US" dirty="0"/>
          </a:p>
        </p:txBody>
      </p:sp>
      <p:pic>
        <p:nvPicPr>
          <p:cNvPr id="5" name="Picture 4" descr="C:\Users\amayo\AppData\Local\Microsoft\Windows\Temporary Internet Files\Content.Outlook\HHF5TJ64\Hope_Study_1Tag_PMS (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598227" y="1418178"/>
            <a:ext cx="4295775" cy="5305425"/>
          </a:xfrm>
          <a:prstGeom prst="rect">
            <a:avLst/>
          </a:prstGeom>
        </p:spPr>
      </p:pic>
    </p:spTree>
    <p:extLst>
      <p:ext uri="{BB962C8B-B14F-4D97-AF65-F5344CB8AC3E}">
        <p14:creationId xmlns:p14="http://schemas.microsoft.com/office/powerpoint/2010/main" val="3230313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3392" y="1838391"/>
            <a:ext cx="2081279" cy="2200209"/>
          </a:xfrm>
          <a:prstGeom prst="rect">
            <a:avLst/>
          </a:prstGeom>
        </p:spPr>
      </p:pic>
      <p:sp>
        <p:nvSpPr>
          <p:cNvPr id="2" name="Title 1"/>
          <p:cNvSpPr>
            <a:spLocks noGrp="1"/>
          </p:cNvSpPr>
          <p:nvPr>
            <p:ph type="title"/>
          </p:nvPr>
        </p:nvSpPr>
        <p:spPr>
          <a:xfrm>
            <a:off x="533400" y="152400"/>
            <a:ext cx="8229600" cy="884238"/>
          </a:xfrm>
        </p:spPr>
        <p:txBody>
          <a:bodyPr>
            <a:normAutofit/>
          </a:bodyPr>
          <a:lstStyle/>
          <a:p>
            <a:r>
              <a:rPr lang="en-US" dirty="0"/>
              <a:t>Study Exit Assessment Y/N Prompt</a:t>
            </a:r>
          </a:p>
        </p:txBody>
      </p:sp>
      <p:sp>
        <p:nvSpPr>
          <p:cNvPr id="9" name="Oval 8"/>
          <p:cNvSpPr/>
          <p:nvPr/>
        </p:nvSpPr>
        <p:spPr>
          <a:xfrm>
            <a:off x="23392" y="2751791"/>
            <a:ext cx="2186408" cy="601009"/>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Users\amayo\AppData\Local\Microsoft\Windows\Temporary Internet Files\Content.Outlook\HHF5TJ64\Hope_Study_1Tag_PMS (0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4"/>
          <p:cNvSpPr txBox="1">
            <a:spLocks/>
          </p:cNvSpPr>
          <p:nvPr/>
        </p:nvSpPr>
        <p:spPr>
          <a:xfrm>
            <a:off x="348787" y="4724400"/>
            <a:ext cx="8305800" cy="10967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400" dirty="0"/>
              <a:t>Marking ‘yes’ on this form will dynamically add the Study Exit Assessment CRF to the participant’s visit folder.  </a:t>
            </a:r>
          </a:p>
        </p:txBody>
      </p:sp>
      <p:pic>
        <p:nvPicPr>
          <p:cNvPr id="4" name="Picture 3"/>
          <p:cNvPicPr>
            <a:picLocks noChangeAspect="1"/>
          </p:cNvPicPr>
          <p:nvPr/>
        </p:nvPicPr>
        <p:blipFill>
          <a:blip r:embed="rId5"/>
          <a:stretch>
            <a:fillRect/>
          </a:stretch>
        </p:blipFill>
        <p:spPr>
          <a:xfrm>
            <a:off x="2541255" y="2408238"/>
            <a:ext cx="6523630" cy="1331055"/>
          </a:xfrm>
          <a:prstGeom prst="rect">
            <a:avLst/>
          </a:prstGeom>
        </p:spPr>
      </p:pic>
      <p:sp>
        <p:nvSpPr>
          <p:cNvPr id="10" name="Left Arrow 9"/>
          <p:cNvSpPr/>
          <p:nvPr/>
        </p:nvSpPr>
        <p:spPr>
          <a:xfrm rot="11832527">
            <a:off x="1934167" y="3014651"/>
            <a:ext cx="599805" cy="537246"/>
          </a:xfrm>
          <a:prstGeom prst="leftArrow">
            <a:avLst>
              <a:gd name="adj1" fmla="val 46898"/>
              <a:gd name="adj2" fmla="val 50000"/>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4983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884238"/>
          </a:xfrm>
        </p:spPr>
        <p:txBody>
          <a:bodyPr>
            <a:normAutofit fontScale="90000"/>
          </a:bodyPr>
          <a:lstStyle/>
          <a:p>
            <a:r>
              <a:rPr lang="en-US" dirty="0"/>
              <a:t/>
            </a:r>
            <a:br>
              <a:rPr lang="en-US" dirty="0"/>
            </a:br>
            <a:r>
              <a:rPr lang="en-US" dirty="0"/>
              <a:t>Social Exit Assessment CRF</a:t>
            </a:r>
          </a:p>
        </p:txBody>
      </p:sp>
      <p:sp>
        <p:nvSpPr>
          <p:cNvPr id="3" name="Content Placeholder 2"/>
          <p:cNvSpPr>
            <a:spLocks noGrp="1"/>
          </p:cNvSpPr>
          <p:nvPr>
            <p:ph idx="1"/>
          </p:nvPr>
        </p:nvSpPr>
        <p:spPr>
          <a:xfrm>
            <a:off x="5486400" y="2060311"/>
            <a:ext cx="3048000" cy="3048443"/>
          </a:xfrm>
          <a:ln>
            <a:solidFill>
              <a:schemeClr val="accent3"/>
            </a:solidFill>
          </a:ln>
        </p:spPr>
        <p:txBody>
          <a:bodyPr>
            <a:normAutofit fontScale="92500" lnSpcReduction="20000"/>
          </a:bodyPr>
          <a:lstStyle/>
          <a:p>
            <a:pPr>
              <a:buFont typeface="Wingdings" pitchFamily="2" charset="2"/>
              <a:buChar char="§"/>
            </a:pPr>
            <a:r>
              <a:rPr lang="en-US" sz="2200" dirty="0"/>
              <a:t>Required at SEV</a:t>
            </a:r>
          </a:p>
          <a:p>
            <a:pPr lvl="1">
              <a:buFont typeface="Wingdings" pitchFamily="2" charset="2"/>
              <a:buChar char="§"/>
            </a:pPr>
            <a:endParaRPr lang="en-US" sz="2200" dirty="0"/>
          </a:p>
          <a:p>
            <a:pPr>
              <a:buFont typeface="Wingdings" pitchFamily="2" charset="2"/>
              <a:buChar char="§"/>
            </a:pPr>
            <a:r>
              <a:rPr lang="en-US" sz="2200" dirty="0"/>
              <a:t>Interviewer-administered in local language</a:t>
            </a:r>
          </a:p>
          <a:p>
            <a:pPr>
              <a:buFont typeface="Wingdings" pitchFamily="2" charset="2"/>
              <a:buChar char="§"/>
            </a:pPr>
            <a:endParaRPr lang="en-US" sz="2200" dirty="0"/>
          </a:p>
          <a:p>
            <a:pPr>
              <a:buFont typeface="Wingdings" pitchFamily="2" charset="2"/>
              <a:buChar char="§"/>
            </a:pPr>
            <a:r>
              <a:rPr lang="en-US" sz="2200" dirty="0"/>
              <a:t>Items include sexual behavior, condom use, study participation, ring use and interest in future ring use</a:t>
            </a:r>
          </a:p>
          <a:p>
            <a:pPr marL="457200" lvl="1" indent="0">
              <a:buNone/>
            </a:pPr>
            <a:endParaRPr lang="en-US" dirty="0"/>
          </a:p>
        </p:txBody>
      </p:sp>
      <p:pic>
        <p:nvPicPr>
          <p:cNvPr id="5" name="Picture 4" descr="C:\Users\amayo\AppData\Local\Microsoft\Windows\Temporary Internet Files\Content.Outlook\HHF5TJ64\Hope_Study_1Tag_PMS (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352425" y="1415875"/>
            <a:ext cx="4371975" cy="5029200"/>
          </a:xfrm>
          <a:prstGeom prst="rect">
            <a:avLst/>
          </a:prstGeom>
        </p:spPr>
      </p:pic>
    </p:spTree>
    <p:extLst>
      <p:ext uri="{BB962C8B-B14F-4D97-AF65-F5344CB8AC3E}">
        <p14:creationId xmlns:p14="http://schemas.microsoft.com/office/powerpoint/2010/main" val="1842173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a:t>Social Benefits Log CRF</a:t>
            </a:r>
          </a:p>
        </p:txBody>
      </p:sp>
      <p:sp>
        <p:nvSpPr>
          <p:cNvPr id="3" name="Content Placeholder 2"/>
          <p:cNvSpPr>
            <a:spLocks noGrp="1"/>
          </p:cNvSpPr>
          <p:nvPr>
            <p:ph idx="1"/>
          </p:nvPr>
        </p:nvSpPr>
        <p:spPr>
          <a:xfrm>
            <a:off x="457200" y="1143000"/>
            <a:ext cx="8229600" cy="5334000"/>
          </a:xfrm>
        </p:spPr>
        <p:txBody>
          <a:bodyPr>
            <a:noAutofit/>
          </a:bodyPr>
          <a:lstStyle/>
          <a:p>
            <a:pPr>
              <a:spcBef>
                <a:spcPts val="0"/>
              </a:spcBef>
              <a:buSzPct val="150000"/>
            </a:pPr>
            <a:r>
              <a:rPr lang="en-US" sz="2800" dirty="0"/>
              <a:t>New form for HOPE</a:t>
            </a:r>
          </a:p>
          <a:p>
            <a:pPr marL="0" indent="0">
              <a:spcBef>
                <a:spcPts val="0"/>
              </a:spcBef>
              <a:buSzPct val="150000"/>
              <a:buNone/>
            </a:pPr>
            <a:endParaRPr lang="en-US" sz="2800" dirty="0"/>
          </a:p>
          <a:p>
            <a:pPr>
              <a:spcBef>
                <a:spcPts val="0"/>
              </a:spcBef>
              <a:buSzPct val="150000"/>
            </a:pPr>
            <a:r>
              <a:rPr lang="en-US" sz="2800" u="sng" dirty="0"/>
              <a:t>Social Benefit</a:t>
            </a:r>
            <a:r>
              <a:rPr lang="en-US" sz="2800" dirty="0"/>
              <a:t> – positive change, event, or experience in participant’s life related to HOPE study participation</a:t>
            </a:r>
          </a:p>
          <a:p>
            <a:pPr marL="0" indent="0">
              <a:spcBef>
                <a:spcPts val="0"/>
              </a:spcBef>
              <a:buSzPct val="150000"/>
              <a:buNone/>
            </a:pPr>
            <a:endParaRPr lang="en-US" sz="2800" dirty="0"/>
          </a:p>
          <a:p>
            <a:pPr>
              <a:spcBef>
                <a:spcPts val="0"/>
              </a:spcBef>
              <a:buSzPct val="150000"/>
            </a:pPr>
            <a:r>
              <a:rPr lang="en-US" sz="2800" dirty="0" err="1"/>
              <a:t>Ppts</a:t>
            </a:r>
            <a:r>
              <a:rPr lang="en-US" sz="2800" dirty="0"/>
              <a:t> will be specifically asked about social benefits every 3 months and at PUEV (via BA CRF), but can report (and site to document) a social benefit at any time during the study</a:t>
            </a:r>
          </a:p>
          <a:p>
            <a:pPr marL="0" indent="0">
              <a:spcBef>
                <a:spcPts val="0"/>
              </a:spcBef>
              <a:buSzPct val="150000"/>
              <a:buNone/>
            </a:pPr>
            <a:endParaRPr lang="en-US" sz="2800" dirty="0"/>
          </a:p>
        </p:txBody>
      </p:sp>
      <p:pic>
        <p:nvPicPr>
          <p:cNvPr id="5" name="Picture 4" descr="C:\Users\amayo\AppData\Local\Microsoft\Windows\Temporary Internet Files\Content.Outlook\HHF5TJ64\Hope_Study_1Tag_PMS (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2845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66999" y="1590168"/>
            <a:ext cx="6324601" cy="2361965"/>
          </a:xfrm>
          <a:prstGeom prst="rect">
            <a:avLst/>
          </a:prstGeom>
        </p:spPr>
      </p:pic>
      <p:sp>
        <p:nvSpPr>
          <p:cNvPr id="2" name="Title 1"/>
          <p:cNvSpPr>
            <a:spLocks noGrp="1"/>
          </p:cNvSpPr>
          <p:nvPr>
            <p:ph type="title"/>
          </p:nvPr>
        </p:nvSpPr>
        <p:spPr>
          <a:xfrm>
            <a:off x="533400" y="228600"/>
            <a:ext cx="8229600" cy="914400"/>
          </a:xfrm>
        </p:spPr>
        <p:txBody>
          <a:bodyPr/>
          <a:lstStyle/>
          <a:p>
            <a:r>
              <a:rPr lang="en-US" dirty="0"/>
              <a:t>Social Benefits – BA Trigger</a:t>
            </a:r>
          </a:p>
        </p:txBody>
      </p:sp>
      <p:sp>
        <p:nvSpPr>
          <p:cNvPr id="8" name="TextBox 7"/>
          <p:cNvSpPr txBox="1"/>
          <p:nvPr/>
        </p:nvSpPr>
        <p:spPr>
          <a:xfrm>
            <a:off x="304800" y="1219200"/>
            <a:ext cx="1981200" cy="3046988"/>
          </a:xfrm>
          <a:prstGeom prst="rect">
            <a:avLst/>
          </a:prstGeom>
          <a:noFill/>
          <a:ln>
            <a:solidFill>
              <a:schemeClr val="tx1"/>
            </a:solidFill>
          </a:ln>
        </p:spPr>
        <p:txBody>
          <a:bodyPr wrap="square" rtlCol="0">
            <a:spAutoFit/>
          </a:bodyPr>
          <a:lstStyle/>
          <a:p>
            <a:r>
              <a:rPr lang="en-US" sz="2400" b="1" dirty="0">
                <a:solidFill>
                  <a:schemeClr val="accent4"/>
                </a:solidFill>
              </a:rPr>
              <a:t>Item 18: Prompt for social benefits quarterly and at PUEV (if not already reported)</a:t>
            </a:r>
          </a:p>
        </p:txBody>
      </p:sp>
      <p:sp>
        <p:nvSpPr>
          <p:cNvPr id="9" name="TextBox 8"/>
          <p:cNvSpPr txBox="1"/>
          <p:nvPr/>
        </p:nvSpPr>
        <p:spPr>
          <a:xfrm>
            <a:off x="457200" y="5029200"/>
            <a:ext cx="8382000" cy="1200329"/>
          </a:xfrm>
          <a:prstGeom prst="rect">
            <a:avLst/>
          </a:prstGeom>
          <a:noFill/>
          <a:ln>
            <a:solidFill>
              <a:schemeClr val="tx1"/>
            </a:solidFill>
          </a:ln>
        </p:spPr>
        <p:txBody>
          <a:bodyPr wrap="square" rtlCol="0">
            <a:spAutoFit/>
          </a:bodyPr>
          <a:lstStyle/>
          <a:p>
            <a:r>
              <a:rPr lang="en-US" sz="2400" b="1" dirty="0">
                <a:solidFill>
                  <a:schemeClr val="accent3"/>
                </a:solidFill>
              </a:rPr>
              <a:t>If a social benefit is reported in-between quarterly visits, mark “yes” at the next quarterly visit and make sure a Social Benefits Log was completed at the time of the initial report.</a:t>
            </a:r>
          </a:p>
        </p:txBody>
      </p:sp>
      <p:sp>
        <p:nvSpPr>
          <p:cNvPr id="7" name="Oval 6"/>
          <p:cNvSpPr/>
          <p:nvPr/>
        </p:nvSpPr>
        <p:spPr>
          <a:xfrm>
            <a:off x="2286000" y="1557360"/>
            <a:ext cx="6705600" cy="9572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V="1">
            <a:off x="2286000" y="2362200"/>
            <a:ext cx="317031"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86000" y="1678770"/>
            <a:ext cx="317031" cy="2595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853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2" y="0"/>
            <a:ext cx="8229600" cy="1143000"/>
          </a:xfrm>
        </p:spPr>
        <p:txBody>
          <a:bodyPr/>
          <a:lstStyle/>
          <a:p>
            <a:r>
              <a:rPr lang="en-US" dirty="0"/>
              <a:t>Social Benefits Log CRF</a:t>
            </a:r>
          </a:p>
        </p:txBody>
      </p:sp>
      <p:pic>
        <p:nvPicPr>
          <p:cNvPr id="4" name="Picture 4" descr="C:\Users\amayo\AppData\Local\Microsoft\Windows\Temporary Internet Files\Content.Outlook\HHF5TJ64\Hope_Study_1Tag_PMS (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1985962" y="1138451"/>
            <a:ext cx="5481638" cy="4022321"/>
          </a:xfrm>
          <a:prstGeom prst="rect">
            <a:avLst/>
          </a:prstGeom>
        </p:spPr>
      </p:pic>
    </p:spTree>
    <p:extLst>
      <p:ext uri="{BB962C8B-B14F-4D97-AF65-F5344CB8AC3E}">
        <p14:creationId xmlns:p14="http://schemas.microsoft.com/office/powerpoint/2010/main" val="590746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655638"/>
          </a:xfrm>
        </p:spPr>
        <p:txBody>
          <a:bodyPr>
            <a:normAutofit fontScale="90000"/>
          </a:bodyPr>
          <a:lstStyle/>
          <a:p>
            <a:r>
              <a:rPr lang="en-US" dirty="0"/>
              <a:t>Other Follow-up CRFs – Notes</a:t>
            </a:r>
          </a:p>
        </p:txBody>
      </p:sp>
      <p:sp>
        <p:nvSpPr>
          <p:cNvPr id="3" name="Content Placeholder 2"/>
          <p:cNvSpPr>
            <a:spLocks noGrp="1"/>
          </p:cNvSpPr>
          <p:nvPr>
            <p:ph idx="1"/>
          </p:nvPr>
        </p:nvSpPr>
        <p:spPr>
          <a:xfrm>
            <a:off x="304800" y="1219200"/>
            <a:ext cx="8610600" cy="5410200"/>
          </a:xfrm>
        </p:spPr>
        <p:txBody>
          <a:bodyPr>
            <a:normAutofit fontScale="62500" lnSpcReduction="20000"/>
          </a:bodyPr>
          <a:lstStyle/>
          <a:p>
            <a:pPr lvl="1">
              <a:buNone/>
            </a:pPr>
            <a:endParaRPr lang="en-US" sz="1300" dirty="0"/>
          </a:p>
          <a:p>
            <a:r>
              <a:rPr lang="en-US" dirty="0">
                <a:solidFill>
                  <a:schemeClr val="accent3"/>
                </a:solidFill>
              </a:rPr>
              <a:t>Physical Exam</a:t>
            </a:r>
          </a:p>
          <a:p>
            <a:pPr lvl="1"/>
            <a:r>
              <a:rPr lang="en-US" sz="2600" dirty="0"/>
              <a:t>Only General Appearance and Abdomen/Gastrointestinal required during if physical exam assessment completed during follow-up</a:t>
            </a:r>
          </a:p>
          <a:p>
            <a:pPr lvl="1"/>
            <a:r>
              <a:rPr lang="en-US" sz="2600" dirty="0"/>
              <a:t>Required at PUEV; completed if indicated at other visits</a:t>
            </a:r>
          </a:p>
          <a:p>
            <a:pPr marL="457200" lvl="1" indent="0">
              <a:buNone/>
            </a:pPr>
            <a:endParaRPr lang="en-US" dirty="0"/>
          </a:p>
          <a:p>
            <a:r>
              <a:rPr lang="en-US" dirty="0">
                <a:solidFill>
                  <a:schemeClr val="accent4"/>
                </a:solidFill>
              </a:rPr>
              <a:t>Vital Signs</a:t>
            </a:r>
          </a:p>
          <a:p>
            <a:pPr lvl="1"/>
            <a:r>
              <a:rPr lang="en-US" sz="2600" dirty="0"/>
              <a:t>Height is not required at follow-up</a:t>
            </a:r>
          </a:p>
          <a:p>
            <a:pPr lvl="1"/>
            <a:r>
              <a:rPr lang="en-US" sz="2600" dirty="0"/>
              <a:t>Required at PUEV; completed if indicated at other visits</a:t>
            </a:r>
          </a:p>
          <a:p>
            <a:pPr marL="457200" lvl="1" indent="0">
              <a:buNone/>
            </a:pPr>
            <a:endParaRPr lang="en-US" dirty="0"/>
          </a:p>
          <a:p>
            <a:r>
              <a:rPr lang="en-US" dirty="0">
                <a:solidFill>
                  <a:schemeClr val="accent3"/>
                </a:solidFill>
              </a:rPr>
              <a:t>Family Planning	</a:t>
            </a:r>
          </a:p>
          <a:p>
            <a:pPr lvl="1"/>
            <a:r>
              <a:rPr lang="en-US" sz="2600" dirty="0"/>
              <a:t>Update Family Planning Log as needed during follow-up with entries for new FP/contraceptives taken and end dates for any methods stopped.</a:t>
            </a:r>
          </a:p>
          <a:p>
            <a:pPr lvl="1"/>
            <a:r>
              <a:rPr lang="en-US" sz="2600" dirty="0"/>
              <a:t>Leave baseline items blank (If FP method is the same as in ASPIRE and if not, the reason for changing/stopping)</a:t>
            </a:r>
          </a:p>
          <a:p>
            <a:pPr lvl="2"/>
            <a:r>
              <a:rPr lang="en-US" b="1" u="sng" dirty="0"/>
              <a:t>Note:</a:t>
            </a:r>
            <a:r>
              <a:rPr lang="en-US" u="sng" dirty="0"/>
              <a:t> </a:t>
            </a:r>
            <a:r>
              <a:rPr lang="en-US" dirty="0"/>
              <a:t>The Family Planning Log is accessed through the V2- Enrollment visit folder. </a:t>
            </a:r>
          </a:p>
          <a:p>
            <a:pPr marL="457200" lvl="1" indent="0">
              <a:buNone/>
            </a:pPr>
            <a:endParaRPr lang="en-US" dirty="0"/>
          </a:p>
          <a:p>
            <a:r>
              <a:rPr lang="en-US" dirty="0">
                <a:solidFill>
                  <a:schemeClr val="accent4"/>
                </a:solidFill>
              </a:rPr>
              <a:t>Vaginal Ring Tracking Log</a:t>
            </a:r>
          </a:p>
          <a:p>
            <a:pPr lvl="1"/>
            <a:r>
              <a:rPr lang="en-US" sz="2600" dirty="0"/>
              <a:t>Close out any open entries on the log to indicate an outcome for each ring provided to the participant</a:t>
            </a:r>
          </a:p>
          <a:p>
            <a:pPr lvl="1"/>
            <a:endParaRPr lang="en-US" dirty="0"/>
          </a:p>
          <a:p>
            <a:endParaRPr lang="en-US" dirty="0"/>
          </a:p>
          <a:p>
            <a:pPr lvl="1">
              <a:buNone/>
            </a:pPr>
            <a:endParaRPr lang="en-US" sz="1300" dirty="0"/>
          </a:p>
          <a:p>
            <a:pPr lvl="1"/>
            <a:endParaRPr lang="en-US" dirty="0"/>
          </a:p>
        </p:txBody>
      </p:sp>
      <p:pic>
        <p:nvPicPr>
          <p:cNvPr id="4" name="Picture 6" descr="C:\Jared\Dapivirine\MTN 020 communications\Logo\AspireLogoFinal.png"/>
          <p:cNvPicPr>
            <a:picLocks noChangeAspect="1" noChangeArrowheads="1"/>
          </p:cNvPicPr>
          <p:nvPr/>
        </p:nvPicPr>
        <p:blipFill>
          <a:blip r:embed="rId3" cstate="print">
            <a:extLst>
              <a:ext uri="{28A0092B-C50C-407E-A947-70E740481C1C}">
                <a14:useLocalDpi xmlns:a14="http://schemas.microsoft.com/office/drawing/2010/main" val="0"/>
              </a:ext>
            </a:extLst>
          </a:blip>
          <a:srcRect l="26994" t="31758" r="26379" b="34897"/>
          <a:stretch>
            <a:fillRect/>
          </a:stretch>
        </p:blipFill>
        <p:spPr bwMode="auto">
          <a:xfrm>
            <a:off x="7239000" y="5778500"/>
            <a:ext cx="1676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878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78175"/>
            <a:ext cx="7772400" cy="1470025"/>
          </a:xfrm>
        </p:spPr>
        <p:txBody>
          <a:bodyPr>
            <a:normAutofit/>
          </a:bodyPr>
          <a:lstStyle/>
          <a:p>
            <a:r>
              <a:rPr lang="en-US" dirty="0"/>
              <a:t>Social Harms Reporting in HOPE</a:t>
            </a:r>
            <a:br>
              <a:rPr lang="en-US" dirty="0"/>
            </a:br>
            <a:endParaRPr lang="en-US" dirty="0">
              <a:solidFill>
                <a:srgbClr val="FF0000"/>
              </a:solidFill>
            </a:endParaRPr>
          </a:p>
        </p:txBody>
      </p:sp>
      <p:pic>
        <p:nvPicPr>
          <p:cNvPr id="3" name="Picture 4" descr="C:\Users\amayo\AppData\Local\Microsoft\Windows\Temporary Internet Files\Content.Outlook\HHF5TJ64\Hope_Study_1Tag_PMS (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918" y="739775"/>
            <a:ext cx="46021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MTN LOGO_Fi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645150"/>
            <a:ext cx="198437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18124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Social Harms</a:t>
            </a:r>
          </a:p>
        </p:txBody>
      </p:sp>
      <p:sp>
        <p:nvSpPr>
          <p:cNvPr id="3" name="Content Placeholder 2"/>
          <p:cNvSpPr>
            <a:spLocks noGrp="1"/>
          </p:cNvSpPr>
          <p:nvPr>
            <p:ph idx="1"/>
          </p:nvPr>
        </p:nvSpPr>
        <p:spPr>
          <a:xfrm>
            <a:off x="457200" y="1143000"/>
            <a:ext cx="8229600" cy="5334000"/>
          </a:xfrm>
        </p:spPr>
        <p:txBody>
          <a:bodyPr>
            <a:noAutofit/>
          </a:bodyPr>
          <a:lstStyle/>
          <a:p>
            <a:pPr>
              <a:spcBef>
                <a:spcPts val="0"/>
              </a:spcBef>
              <a:buSzPct val="150000"/>
            </a:pPr>
            <a:r>
              <a:rPr lang="en-US" sz="2800" u="sng" dirty="0"/>
              <a:t>Social Harm</a:t>
            </a:r>
            <a:r>
              <a:rPr lang="en-US" sz="2800" dirty="0"/>
              <a:t> - non-medical adverse social consequence of study participation</a:t>
            </a:r>
          </a:p>
          <a:p>
            <a:pPr lvl="2">
              <a:spcBef>
                <a:spcPts val="0"/>
              </a:spcBef>
              <a:buSzPct val="150000"/>
            </a:pPr>
            <a:r>
              <a:rPr lang="en-US" sz="2800" dirty="0"/>
              <a:t>Ex: stigma/discrimination from members of community or family, difficulties in personal relationships with partners, family, or friends</a:t>
            </a:r>
          </a:p>
          <a:p>
            <a:pPr marL="914400" lvl="2" indent="0">
              <a:spcBef>
                <a:spcPts val="0"/>
              </a:spcBef>
              <a:buSzPct val="150000"/>
              <a:buNone/>
            </a:pPr>
            <a:endParaRPr lang="en-US" sz="2800" dirty="0"/>
          </a:p>
          <a:p>
            <a:pPr>
              <a:spcBef>
                <a:spcPts val="0"/>
              </a:spcBef>
              <a:buSzPct val="150000"/>
            </a:pPr>
            <a:r>
              <a:rPr lang="en-US" sz="2800" dirty="0" err="1"/>
              <a:t>Ppts</a:t>
            </a:r>
            <a:r>
              <a:rPr lang="en-US" sz="2800" dirty="0"/>
              <a:t> will be specifically asked about social harms every 3 months and at PUEV (via BA CRF), but can report (and site to document) a social harm at any time during the study</a:t>
            </a:r>
          </a:p>
          <a:p>
            <a:pPr marL="0" indent="0">
              <a:spcBef>
                <a:spcPts val="0"/>
              </a:spcBef>
              <a:buSzPct val="150000"/>
              <a:buNone/>
            </a:pPr>
            <a:endParaRPr lang="en-US" sz="2800" dirty="0"/>
          </a:p>
          <a:p>
            <a:pPr>
              <a:spcBef>
                <a:spcPts val="0"/>
              </a:spcBef>
              <a:buSzPct val="150000"/>
            </a:pPr>
            <a:r>
              <a:rPr lang="en-US" sz="2800" dirty="0"/>
              <a:t>Documented on Social Impact Log</a:t>
            </a:r>
            <a:endParaRPr lang="en-US" sz="2800" u="sng" dirty="0"/>
          </a:p>
        </p:txBody>
      </p:sp>
      <p:pic>
        <p:nvPicPr>
          <p:cNvPr id="5" name="Picture 4" descr="C:\Users\amayo\AppData\Local\Microsoft\Windows\Temporary Internet Files\Content.Outlook\HHF5TJ64\Hope_Study_1Tag_PMS (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65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Visit CRFs</a:t>
            </a:r>
          </a:p>
        </p:txBody>
      </p:sp>
      <p:sp>
        <p:nvSpPr>
          <p:cNvPr id="5" name="TextBox 4"/>
          <p:cNvSpPr txBox="1"/>
          <p:nvPr/>
        </p:nvSpPr>
        <p:spPr>
          <a:xfrm>
            <a:off x="2728332" y="1643390"/>
            <a:ext cx="5791200" cy="3416320"/>
          </a:xfrm>
          <a:prstGeom prst="rect">
            <a:avLst/>
          </a:prstGeom>
          <a:noFill/>
        </p:spPr>
        <p:txBody>
          <a:bodyPr wrap="square" rtlCol="0">
            <a:spAutoFit/>
          </a:bodyPr>
          <a:lstStyle/>
          <a:p>
            <a:pPr>
              <a:buFont typeface="Wingdings" pitchFamily="2" charset="2"/>
              <a:buChar char="ü"/>
            </a:pPr>
            <a:r>
              <a:rPr lang="en-US" dirty="0"/>
              <a:t>Date of Visit </a:t>
            </a:r>
          </a:p>
          <a:p>
            <a:pPr>
              <a:buFont typeface="Wingdings" pitchFamily="2" charset="2"/>
              <a:buChar char="ü"/>
            </a:pPr>
            <a:r>
              <a:rPr lang="en-US" dirty="0"/>
              <a:t>Follow-up Visit Summary</a:t>
            </a:r>
          </a:p>
          <a:p>
            <a:pPr>
              <a:buFont typeface="Wingdings" pitchFamily="2" charset="2"/>
              <a:buChar char="ü"/>
            </a:pPr>
            <a:r>
              <a:rPr lang="en-US" dirty="0"/>
              <a:t>Ring Adherence (Y/N) prompt</a:t>
            </a:r>
          </a:p>
          <a:p>
            <a:pPr>
              <a:buFont typeface="Wingdings" pitchFamily="2" charset="2"/>
              <a:buChar char="ü"/>
            </a:pPr>
            <a:r>
              <a:rPr lang="en-US" dirty="0"/>
              <a:t>Laboratory Results</a:t>
            </a:r>
          </a:p>
          <a:p>
            <a:pPr>
              <a:buFont typeface="Wingdings" pitchFamily="2" charset="2"/>
              <a:buChar char="ü"/>
            </a:pPr>
            <a:r>
              <a:rPr lang="en-US" dirty="0"/>
              <a:t>Family Planning</a:t>
            </a:r>
          </a:p>
          <a:p>
            <a:pPr>
              <a:buFont typeface="Wingdings" pitchFamily="2" charset="2"/>
              <a:buChar char="ü"/>
            </a:pPr>
            <a:r>
              <a:rPr lang="en-US" dirty="0"/>
              <a:t>Ring Collection/Insertion</a:t>
            </a:r>
          </a:p>
          <a:p>
            <a:pPr>
              <a:buFont typeface="Wingdings" pitchFamily="2" charset="2"/>
              <a:buChar char="ü"/>
            </a:pPr>
            <a:r>
              <a:rPr lang="en-US" dirty="0"/>
              <a:t>Specimen Storage</a:t>
            </a:r>
          </a:p>
          <a:p>
            <a:pPr>
              <a:buFont typeface="Wingdings" pitchFamily="2" charset="2"/>
              <a:buChar char="ü"/>
            </a:pPr>
            <a:r>
              <a:rPr lang="en-US" dirty="0"/>
              <a:t>HIV Test Results</a:t>
            </a:r>
          </a:p>
          <a:p>
            <a:pPr>
              <a:buFont typeface="Wingdings" pitchFamily="2" charset="2"/>
              <a:buChar char="ü"/>
            </a:pPr>
            <a:r>
              <a:rPr lang="en-US" dirty="0"/>
              <a:t>Adverse Experience Y/N prompt</a:t>
            </a:r>
          </a:p>
          <a:p>
            <a:pPr>
              <a:buFont typeface="Wingdings" pitchFamily="2" charset="2"/>
              <a:buChar char="ü"/>
            </a:pPr>
            <a:r>
              <a:rPr lang="en-US" dirty="0"/>
              <a:t>Pregnancy Test Results</a:t>
            </a:r>
          </a:p>
          <a:p>
            <a:pPr>
              <a:buFont typeface="Wingdings" pitchFamily="2" charset="2"/>
              <a:buChar char="ü"/>
            </a:pPr>
            <a:r>
              <a:rPr lang="en-US" dirty="0"/>
              <a:t>Additional Study Procedures (Y/N prompt)</a:t>
            </a:r>
          </a:p>
          <a:p>
            <a:endParaRPr lang="en-US" dirty="0"/>
          </a:p>
        </p:txBody>
      </p:sp>
      <p:sp>
        <p:nvSpPr>
          <p:cNvPr id="6" name="TextBox 5"/>
          <p:cNvSpPr txBox="1"/>
          <p:nvPr/>
        </p:nvSpPr>
        <p:spPr>
          <a:xfrm>
            <a:off x="140187" y="2971800"/>
            <a:ext cx="2514600" cy="1446550"/>
          </a:xfrm>
          <a:prstGeom prst="rect">
            <a:avLst/>
          </a:prstGeom>
          <a:noFill/>
        </p:spPr>
        <p:txBody>
          <a:bodyPr wrap="square" rtlCol="0">
            <a:spAutoFit/>
          </a:bodyPr>
          <a:lstStyle/>
          <a:p>
            <a:pPr algn="ctr"/>
            <a:r>
              <a:rPr lang="en-US" sz="4400" b="1" dirty="0">
                <a:solidFill>
                  <a:schemeClr val="accent3"/>
                </a:solidFill>
              </a:rPr>
              <a:t>Quarterly</a:t>
            </a:r>
          </a:p>
          <a:p>
            <a:pPr algn="ctr"/>
            <a:r>
              <a:rPr lang="en-US" sz="4400" b="1" dirty="0">
                <a:solidFill>
                  <a:schemeClr val="accent3"/>
                </a:solidFill>
              </a:rPr>
              <a:t>Visits</a:t>
            </a:r>
          </a:p>
        </p:txBody>
      </p:sp>
      <p:sp>
        <p:nvSpPr>
          <p:cNvPr id="7" name="TextBox 6"/>
          <p:cNvSpPr txBox="1"/>
          <p:nvPr/>
        </p:nvSpPr>
        <p:spPr>
          <a:xfrm>
            <a:off x="2687444" y="4637502"/>
            <a:ext cx="5181600" cy="923330"/>
          </a:xfrm>
          <a:prstGeom prst="rect">
            <a:avLst/>
          </a:prstGeom>
          <a:noFill/>
        </p:spPr>
        <p:txBody>
          <a:bodyPr wrap="square" rtlCol="0">
            <a:spAutoFit/>
          </a:bodyPr>
          <a:lstStyle/>
          <a:p>
            <a:pPr>
              <a:buFont typeface="Wingdings" pitchFamily="2" charset="2"/>
              <a:buChar char="ü"/>
            </a:pPr>
            <a:r>
              <a:rPr lang="en-US" b="1" dirty="0">
                <a:solidFill>
                  <a:schemeClr val="accent3"/>
                </a:solidFill>
              </a:rPr>
              <a:t>Behavior Assessment (Y/N Prompt) – Month 3</a:t>
            </a:r>
          </a:p>
          <a:p>
            <a:pPr>
              <a:buFont typeface="Wingdings" pitchFamily="2" charset="2"/>
              <a:buChar char="ü"/>
            </a:pPr>
            <a:r>
              <a:rPr lang="en-US" b="1" dirty="0">
                <a:solidFill>
                  <a:schemeClr val="accent3"/>
                </a:solidFill>
              </a:rPr>
              <a:t>ACASI Tracking – Month 3</a:t>
            </a:r>
          </a:p>
          <a:p>
            <a:endParaRPr lang="en-US" dirty="0"/>
          </a:p>
        </p:txBody>
      </p:sp>
      <p:pic>
        <p:nvPicPr>
          <p:cNvPr id="10" name="Picture 9" descr="C:\Users\amayo\AppData\Local\Microsoft\Windows\Temporary Internet Files\Content.Outlook\HHF5TJ64\Hope_Study_1Tag_PMS (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31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1" nodeType="clickEffect">
                                  <p:stCondLst>
                                    <p:cond delay="0"/>
                                  </p:stCondLst>
                                  <p:childTnLst>
                                    <p:animEffect transition="out" filter="dissolv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9" presetClass="exit" presetSubtype="0" fill="hold" grpId="1" nodeType="withEffect">
                                  <p:stCondLst>
                                    <p:cond delay="0"/>
                                  </p:stCondLst>
                                  <p:childTnLst>
                                    <p:animEffect transition="out" filter="dissolv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14400"/>
          </a:xfrm>
        </p:spPr>
        <p:txBody>
          <a:bodyPr/>
          <a:lstStyle/>
          <a:p>
            <a:r>
              <a:rPr lang="en-US" dirty="0"/>
              <a:t>Social Harms – BA Trigger</a:t>
            </a:r>
          </a:p>
        </p:txBody>
      </p:sp>
      <p:sp>
        <p:nvSpPr>
          <p:cNvPr id="8" name="TextBox 7"/>
          <p:cNvSpPr txBox="1"/>
          <p:nvPr/>
        </p:nvSpPr>
        <p:spPr>
          <a:xfrm>
            <a:off x="304800" y="1219200"/>
            <a:ext cx="1981200" cy="2677656"/>
          </a:xfrm>
          <a:prstGeom prst="rect">
            <a:avLst/>
          </a:prstGeom>
          <a:noFill/>
          <a:ln>
            <a:solidFill>
              <a:schemeClr val="tx1"/>
            </a:solidFill>
          </a:ln>
        </p:spPr>
        <p:txBody>
          <a:bodyPr wrap="square" rtlCol="0">
            <a:spAutoFit/>
          </a:bodyPr>
          <a:lstStyle/>
          <a:p>
            <a:r>
              <a:rPr lang="en-US" sz="2400" b="1" dirty="0">
                <a:solidFill>
                  <a:schemeClr val="accent4"/>
                </a:solidFill>
              </a:rPr>
              <a:t>Item 19: Prompt for social harms quarterly and at PUEV (if not already reported)</a:t>
            </a:r>
          </a:p>
        </p:txBody>
      </p:sp>
      <p:sp>
        <p:nvSpPr>
          <p:cNvPr id="9" name="TextBox 8"/>
          <p:cNvSpPr txBox="1"/>
          <p:nvPr/>
        </p:nvSpPr>
        <p:spPr>
          <a:xfrm>
            <a:off x="457200" y="5029200"/>
            <a:ext cx="8382000" cy="1200329"/>
          </a:xfrm>
          <a:prstGeom prst="rect">
            <a:avLst/>
          </a:prstGeom>
          <a:noFill/>
          <a:ln>
            <a:solidFill>
              <a:schemeClr val="tx1"/>
            </a:solidFill>
          </a:ln>
        </p:spPr>
        <p:txBody>
          <a:bodyPr wrap="square" rtlCol="0">
            <a:spAutoFit/>
          </a:bodyPr>
          <a:lstStyle/>
          <a:p>
            <a:r>
              <a:rPr lang="en-US" sz="2400" b="1" dirty="0">
                <a:solidFill>
                  <a:schemeClr val="accent3"/>
                </a:solidFill>
              </a:rPr>
              <a:t>If a social harm is reported in-between quarterly visits, mark “yes” at the next quarterly visit and make sure a Social Impact Log was completed at the time of the initial report.</a:t>
            </a:r>
          </a:p>
        </p:txBody>
      </p:sp>
      <p:pic>
        <p:nvPicPr>
          <p:cNvPr id="3" name="Picture 2"/>
          <p:cNvPicPr>
            <a:picLocks noChangeAspect="1"/>
          </p:cNvPicPr>
          <p:nvPr/>
        </p:nvPicPr>
        <p:blipFill>
          <a:blip r:embed="rId3"/>
          <a:stretch>
            <a:fillRect/>
          </a:stretch>
        </p:blipFill>
        <p:spPr>
          <a:xfrm>
            <a:off x="2603031" y="1757340"/>
            <a:ext cx="6477000" cy="3009900"/>
          </a:xfrm>
          <a:prstGeom prst="rect">
            <a:avLst/>
          </a:prstGeom>
        </p:spPr>
      </p:pic>
      <p:sp>
        <p:nvSpPr>
          <p:cNvPr id="7" name="Oval 6"/>
          <p:cNvSpPr/>
          <p:nvPr/>
        </p:nvSpPr>
        <p:spPr>
          <a:xfrm>
            <a:off x="2372002" y="1760468"/>
            <a:ext cx="6390998" cy="762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flipV="1">
            <a:off x="2286000" y="2362200"/>
            <a:ext cx="317031" cy="152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86000" y="1678770"/>
            <a:ext cx="317031" cy="25959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650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62" y="0"/>
            <a:ext cx="8229600" cy="1143000"/>
          </a:xfrm>
        </p:spPr>
        <p:txBody>
          <a:bodyPr/>
          <a:lstStyle/>
          <a:p>
            <a:r>
              <a:rPr lang="en-US" dirty="0"/>
              <a:t>Social Impact Log CRF</a:t>
            </a:r>
          </a:p>
        </p:txBody>
      </p:sp>
      <p:pic>
        <p:nvPicPr>
          <p:cNvPr id="4" name="Picture 4" descr="C:\Users\amayo\AppData\Local\Microsoft\Windows\Temporary Internet Files\Content.Outlook\HHF5TJ64\Hope_Study_1Tag_PMS (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600382" y="1117110"/>
            <a:ext cx="3676344" cy="1168889"/>
          </a:xfrm>
          <a:prstGeom prst="rect">
            <a:avLst/>
          </a:prstGeom>
        </p:spPr>
      </p:pic>
      <p:pic>
        <p:nvPicPr>
          <p:cNvPr id="6" name="Picture 5"/>
          <p:cNvPicPr>
            <a:picLocks noChangeAspect="1"/>
          </p:cNvPicPr>
          <p:nvPr/>
        </p:nvPicPr>
        <p:blipFill>
          <a:blip r:embed="rId5"/>
          <a:stretch>
            <a:fillRect/>
          </a:stretch>
        </p:blipFill>
        <p:spPr>
          <a:xfrm>
            <a:off x="609906" y="2419350"/>
            <a:ext cx="3666819" cy="4248453"/>
          </a:xfrm>
          <a:prstGeom prst="rect">
            <a:avLst/>
          </a:prstGeom>
        </p:spPr>
      </p:pic>
      <p:pic>
        <p:nvPicPr>
          <p:cNvPr id="7" name="Picture 6"/>
          <p:cNvPicPr>
            <a:picLocks noChangeAspect="1"/>
          </p:cNvPicPr>
          <p:nvPr/>
        </p:nvPicPr>
        <p:blipFill>
          <a:blip r:embed="rId6"/>
          <a:stretch>
            <a:fillRect/>
          </a:stretch>
        </p:blipFill>
        <p:spPr>
          <a:xfrm>
            <a:off x="4587274" y="1143000"/>
            <a:ext cx="4128533" cy="4514705"/>
          </a:xfrm>
          <a:prstGeom prst="rect">
            <a:avLst/>
          </a:prstGeom>
        </p:spPr>
      </p:pic>
    </p:spTree>
    <p:extLst>
      <p:ext uri="{BB962C8B-B14F-4D97-AF65-F5344CB8AC3E}">
        <p14:creationId xmlns:p14="http://schemas.microsoft.com/office/powerpoint/2010/main" val="895363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609600"/>
          </a:xfrm>
        </p:spPr>
        <p:txBody>
          <a:bodyPr>
            <a:normAutofit fontScale="90000"/>
          </a:bodyPr>
          <a:lstStyle/>
          <a:p>
            <a:r>
              <a:rPr lang="en-US" dirty="0"/>
              <a:t>Social Impact Log CRF</a:t>
            </a:r>
          </a:p>
        </p:txBody>
      </p:sp>
      <p:pic>
        <p:nvPicPr>
          <p:cNvPr id="7" name="Picture 4" descr="C:\Users\amayo\AppData\Local\Microsoft\Windows\Temporary Internet Files\Content.Outlook\HHF5TJ64\Hope_Study_1Tag_PMS (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457200" y="2133600"/>
            <a:ext cx="5591175" cy="2238375"/>
          </a:xfrm>
          <a:prstGeom prst="rect">
            <a:avLst/>
          </a:prstGeom>
          <a:ln w="25400">
            <a:solidFill>
              <a:schemeClr val="accent4"/>
            </a:solidFill>
          </a:ln>
        </p:spPr>
      </p:pic>
      <p:sp>
        <p:nvSpPr>
          <p:cNvPr id="9" name="TextBox 8"/>
          <p:cNvSpPr txBox="1"/>
          <p:nvPr/>
        </p:nvSpPr>
        <p:spPr>
          <a:xfrm>
            <a:off x="6400800" y="2063651"/>
            <a:ext cx="2362200" cy="2308324"/>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q"/>
            </a:pPr>
            <a:r>
              <a:rPr lang="en-US" dirty="0"/>
              <a:t>If a social harm is considered unresolved when reported to the site, update this item to provide a resolution, when known.</a:t>
            </a:r>
          </a:p>
        </p:txBody>
      </p:sp>
    </p:spTree>
    <p:extLst>
      <p:ext uri="{BB962C8B-B14F-4D97-AF65-F5344CB8AC3E}">
        <p14:creationId xmlns:p14="http://schemas.microsoft.com/office/powerpoint/2010/main" val="23506501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Unresolved (Ongoing) Social Harms Report</a:t>
            </a:r>
          </a:p>
        </p:txBody>
      </p:sp>
      <p:sp>
        <p:nvSpPr>
          <p:cNvPr id="3" name="Content Placeholder 2"/>
          <p:cNvSpPr>
            <a:spLocks noGrp="1"/>
          </p:cNvSpPr>
          <p:nvPr>
            <p:ph idx="1"/>
          </p:nvPr>
        </p:nvSpPr>
        <p:spPr>
          <a:xfrm>
            <a:off x="457200" y="1600200"/>
            <a:ext cx="8229600" cy="4876800"/>
          </a:xfrm>
          <a:noFill/>
        </p:spPr>
        <p:txBody>
          <a:bodyPr>
            <a:normAutofit lnSpcReduction="10000"/>
          </a:bodyPr>
          <a:lstStyle/>
          <a:p>
            <a:pPr>
              <a:spcBef>
                <a:spcPts val="1800"/>
              </a:spcBef>
              <a:buClr>
                <a:schemeClr val="accent3"/>
              </a:buClr>
              <a:buFont typeface="Wingdings" pitchFamily="2" charset="2"/>
              <a:buChar char="§"/>
            </a:pPr>
            <a:r>
              <a:rPr lang="en-US" sz="2800" dirty="0"/>
              <a:t> Ongoing social harms are followed until resolution, it has been determined they will not be resolved, or the end of the study</a:t>
            </a:r>
          </a:p>
          <a:p>
            <a:pPr>
              <a:spcBef>
                <a:spcPts val="1800"/>
              </a:spcBef>
              <a:buClr>
                <a:schemeClr val="accent3"/>
              </a:buClr>
              <a:buFont typeface="Wingdings" pitchFamily="2" charset="2"/>
              <a:buChar char="§"/>
            </a:pPr>
            <a:r>
              <a:rPr lang="en-US" sz="2800" dirty="0"/>
              <a:t>SCHARP provides a site specific monthly social harms report </a:t>
            </a:r>
          </a:p>
          <a:p>
            <a:pPr>
              <a:spcBef>
                <a:spcPts val="1800"/>
              </a:spcBef>
              <a:buClr>
                <a:schemeClr val="accent3"/>
              </a:buClr>
              <a:buFont typeface="Wingdings" pitchFamily="2" charset="2"/>
              <a:buChar char="§"/>
            </a:pPr>
            <a:r>
              <a:rPr lang="en-US" sz="2800" dirty="0"/>
              <a:t> Includes all ‘unresolved’ social harms that have been ongoing for more than 30 days</a:t>
            </a:r>
          </a:p>
          <a:p>
            <a:pPr>
              <a:spcBef>
                <a:spcPts val="1800"/>
              </a:spcBef>
              <a:buClr>
                <a:schemeClr val="accent3"/>
              </a:buClr>
              <a:buFont typeface="Wingdings" pitchFamily="2" charset="2"/>
              <a:buChar char="§"/>
            </a:pPr>
            <a:r>
              <a:rPr lang="en-US" sz="2800" dirty="0"/>
              <a:t>If social harm is continuing (per ppt), no updates to CRF</a:t>
            </a:r>
          </a:p>
          <a:p>
            <a:pPr>
              <a:spcBef>
                <a:spcPts val="1800"/>
              </a:spcBef>
              <a:buClr>
                <a:schemeClr val="accent3"/>
              </a:buClr>
              <a:buFont typeface="Wingdings" pitchFamily="2" charset="2"/>
              <a:buChar char="§"/>
            </a:pPr>
            <a:r>
              <a:rPr lang="en-US" sz="2800" dirty="0"/>
              <a:t>If resolved, update social impact log CRF </a:t>
            </a:r>
          </a:p>
          <a:p>
            <a:pPr marL="0" indent="0">
              <a:buClr>
                <a:schemeClr val="accent3"/>
              </a:buClr>
              <a:buNone/>
            </a:pPr>
            <a:endParaRPr lang="en-US" sz="2800" dirty="0"/>
          </a:p>
          <a:p>
            <a:pPr marL="0" indent="0">
              <a:buClr>
                <a:schemeClr val="accent3"/>
              </a:buClr>
              <a:buFont typeface="Wingdings" pitchFamily="2" charset="2"/>
              <a:buChar char="§"/>
            </a:pPr>
            <a:endParaRPr lang="en-US" sz="2800" dirty="0"/>
          </a:p>
        </p:txBody>
      </p:sp>
      <p:pic>
        <p:nvPicPr>
          <p:cNvPr id="4" name="Picture 4" descr="C:\Users\amayo\AppData\Local\Microsoft\Windows\Temporary Internet Files\Content.Outlook\HHF5TJ64\Hope_Study_1Tag_PMS (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650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914400"/>
          </a:xfrm>
        </p:spPr>
        <p:txBody>
          <a:bodyPr/>
          <a:lstStyle/>
          <a:p>
            <a:r>
              <a:rPr lang="en-US" dirty="0"/>
              <a:t>Intimate Partner Violence (IPV)</a:t>
            </a:r>
          </a:p>
        </p:txBody>
      </p:sp>
      <p:pic>
        <p:nvPicPr>
          <p:cNvPr id="5" name="Picture 4"/>
          <p:cNvPicPr>
            <a:picLocks noChangeAspect="1"/>
          </p:cNvPicPr>
          <p:nvPr/>
        </p:nvPicPr>
        <p:blipFill>
          <a:blip r:embed="rId3"/>
          <a:stretch>
            <a:fillRect/>
          </a:stretch>
        </p:blipFill>
        <p:spPr>
          <a:xfrm>
            <a:off x="301926" y="1118191"/>
            <a:ext cx="8602171" cy="2362200"/>
          </a:xfrm>
          <a:prstGeom prst="rect">
            <a:avLst/>
          </a:prstGeom>
        </p:spPr>
      </p:pic>
      <p:sp>
        <p:nvSpPr>
          <p:cNvPr id="3" name="TextBox 2"/>
          <p:cNvSpPr txBox="1"/>
          <p:nvPr/>
        </p:nvSpPr>
        <p:spPr>
          <a:xfrm>
            <a:off x="301926" y="3480391"/>
            <a:ext cx="8602171"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Complete Social Impact Log if “yes” and event was related to study participation</a:t>
            </a:r>
          </a:p>
          <a:p>
            <a:pPr marL="285750" indent="-285750">
              <a:buFont typeface="Arial" panose="020B0604020202020204" pitchFamily="34" charset="0"/>
              <a:buChar char="•"/>
            </a:pPr>
            <a:r>
              <a:rPr lang="en-US" sz="2400" dirty="0"/>
              <a:t>Complete AE Log, if indicated (criteria defined in SSP Section 11.1) and report as EAE, if required (criteria defined in SSP Section 11.2)</a:t>
            </a:r>
          </a:p>
          <a:p>
            <a:pPr marL="285750" indent="-285750">
              <a:buFont typeface="Arial" panose="020B0604020202020204" pitchFamily="34" charset="0"/>
              <a:buChar char="•"/>
            </a:pPr>
            <a:r>
              <a:rPr lang="en-US" sz="2400" i="1" dirty="0"/>
              <a:t>Regardless of whether IPV meets criteria for reporting as a Social Harm or AE, </a:t>
            </a:r>
            <a:r>
              <a:rPr lang="en-US" sz="2400" dirty="0"/>
              <a:t>always provide appropriate support, counseling, and referrals to the participant.</a:t>
            </a:r>
            <a:endParaRPr lang="en-US" sz="2400" i="1" dirty="0"/>
          </a:p>
        </p:txBody>
      </p:sp>
      <p:pic>
        <p:nvPicPr>
          <p:cNvPr id="6" name="Picture 4" descr="C:\Users\amayo\AppData\Local\Microsoft\Windows\Temporary Internet Files\Content.Outlook\HHF5TJ64\Hope_Study_1Tag_PMS (0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799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86200"/>
            <a:ext cx="7772400" cy="1470025"/>
          </a:xfrm>
        </p:spPr>
        <p:txBody>
          <a:bodyPr>
            <a:normAutofit fontScale="90000"/>
          </a:bodyPr>
          <a:lstStyle/>
          <a:p>
            <a:r>
              <a:rPr lang="en-US" dirty="0"/>
              <a:t>Adverse Event Documentation:</a:t>
            </a:r>
            <a:br>
              <a:rPr lang="en-US" dirty="0"/>
            </a:br>
            <a:r>
              <a:rPr lang="en-US" dirty="0"/>
              <a:t>AE Log and GAE Log CRF Completion</a:t>
            </a:r>
            <a:br>
              <a:rPr lang="en-US" dirty="0"/>
            </a:br>
            <a:r>
              <a:rPr lang="en-US" dirty="0"/>
              <a:t/>
            </a:r>
            <a:br>
              <a:rPr lang="en-US" dirty="0"/>
            </a:br>
            <a:r>
              <a:rPr lang="en-US" dirty="0"/>
              <a:t>SCHARP</a:t>
            </a:r>
            <a:br>
              <a:rPr lang="en-US" dirty="0"/>
            </a:br>
            <a:endParaRPr lang="en-US" dirty="0">
              <a:solidFill>
                <a:srgbClr val="FF0000"/>
              </a:solidFill>
            </a:endParaRPr>
          </a:p>
        </p:txBody>
      </p:sp>
      <p:pic>
        <p:nvPicPr>
          <p:cNvPr id="3" name="Picture 4" descr="C:\Users\amayo\AppData\Local\Microsoft\Windows\Temporary Internet Files\Content.Outlook\HHF5TJ64\Hope_Study_1Tag_PMS (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918" y="739775"/>
            <a:ext cx="46021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amayo\AppData\Local\Microsoft\Windows\Temporary Internet Files\Content.Outlook\HHF5TJ64\Hope_Study_1Tag_PMS (0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507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8763000" cy="762000"/>
          </a:xfrm>
        </p:spPr>
        <p:txBody>
          <a:bodyPr>
            <a:normAutofit fontScale="90000"/>
          </a:bodyPr>
          <a:lstStyle/>
          <a:p>
            <a:r>
              <a:rPr lang="en-US" dirty="0"/>
              <a:t>Reportable AEs – Report on AE Log CRF </a:t>
            </a:r>
          </a:p>
        </p:txBody>
      </p:sp>
      <p:sp>
        <p:nvSpPr>
          <p:cNvPr id="6" name="Content Placeholder 5"/>
          <p:cNvSpPr>
            <a:spLocks noGrp="1"/>
          </p:cNvSpPr>
          <p:nvPr>
            <p:ph idx="1"/>
          </p:nvPr>
        </p:nvSpPr>
        <p:spPr>
          <a:xfrm>
            <a:off x="381000" y="1371600"/>
            <a:ext cx="8458200" cy="5334000"/>
          </a:xfrm>
        </p:spPr>
        <p:txBody>
          <a:bodyPr>
            <a:normAutofit fontScale="92500" lnSpcReduction="20000"/>
          </a:bodyPr>
          <a:lstStyle/>
          <a:p>
            <a:r>
              <a:rPr lang="en-US" dirty="0">
                <a:cs typeface="Arial" pitchFamily="34" charset="0"/>
              </a:rPr>
              <a:t>All genital, genitourinary, and reproductive system AEs </a:t>
            </a:r>
            <a:r>
              <a:rPr lang="en-US" u="sng" dirty="0">
                <a:cs typeface="Arial" pitchFamily="34" charset="0"/>
              </a:rPr>
              <a:t>except:</a:t>
            </a:r>
            <a:endParaRPr lang="en-US" dirty="0">
              <a:cs typeface="Arial" pitchFamily="34" charset="0"/>
            </a:endParaRPr>
          </a:p>
          <a:p>
            <a:pPr lvl="1"/>
            <a:r>
              <a:rPr lang="en-US" dirty="0">
                <a:cs typeface="Arial" pitchFamily="34" charset="0"/>
              </a:rPr>
              <a:t>Fetal losses </a:t>
            </a:r>
          </a:p>
          <a:p>
            <a:pPr lvl="1"/>
            <a:r>
              <a:rPr lang="en-US" dirty="0">
                <a:cs typeface="Arial" pitchFamily="34" charset="0"/>
              </a:rPr>
              <a:t>Expected genital bleeding per clinical assessment</a:t>
            </a:r>
          </a:p>
          <a:p>
            <a:r>
              <a:rPr lang="en-US" dirty="0">
                <a:cs typeface="Arial" pitchFamily="34" charset="0"/>
              </a:rPr>
              <a:t>All Grade 2 and higher AEs</a:t>
            </a:r>
          </a:p>
          <a:p>
            <a:r>
              <a:rPr lang="en-US" dirty="0">
                <a:cs typeface="Arial" pitchFamily="34" charset="0"/>
              </a:rPr>
              <a:t>All SAEs</a:t>
            </a:r>
          </a:p>
          <a:p>
            <a:r>
              <a:rPr lang="en-US" dirty="0">
                <a:cs typeface="Arial" pitchFamily="34" charset="0"/>
              </a:rPr>
              <a:t>All AEs that results in permanent product discontinuation</a:t>
            </a:r>
            <a:endParaRPr lang="en-US" b="1" i="1" u="sng" dirty="0">
              <a:cs typeface="Arial" pitchFamily="34" charset="0"/>
            </a:endParaRPr>
          </a:p>
          <a:p>
            <a:r>
              <a:rPr lang="en-US" dirty="0">
                <a:cs typeface="Arial" pitchFamily="34" charset="0"/>
              </a:rPr>
              <a:t>All lab AEs </a:t>
            </a:r>
          </a:p>
          <a:p>
            <a:r>
              <a:rPr lang="en-US" dirty="0">
                <a:cs typeface="Arial" pitchFamily="34" charset="0"/>
              </a:rPr>
              <a:t>All EAEs</a:t>
            </a:r>
          </a:p>
          <a:p>
            <a:pPr algn="ctr">
              <a:buNone/>
            </a:pPr>
            <a:r>
              <a:rPr lang="en-US" b="1" i="1" dirty="0">
                <a:cs typeface="Arial" pitchFamily="34" charset="0"/>
              </a:rPr>
              <a:t>	Any AE not covered above will go on a </a:t>
            </a:r>
          </a:p>
          <a:p>
            <a:pPr algn="ctr">
              <a:buNone/>
            </a:pPr>
            <a:r>
              <a:rPr lang="en-US" b="1" i="1" dirty="0">
                <a:cs typeface="Arial" pitchFamily="34" charset="0"/>
              </a:rPr>
              <a:t>Grade 1 AE Log CRF</a:t>
            </a:r>
          </a:p>
        </p:txBody>
      </p:sp>
    </p:spTree>
    <p:extLst>
      <p:ext uri="{BB962C8B-B14F-4D97-AF65-F5344CB8AC3E}">
        <p14:creationId xmlns:p14="http://schemas.microsoft.com/office/powerpoint/2010/main" val="2137598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Why both an AE and GAE CRF? </a:t>
            </a:r>
          </a:p>
        </p:txBody>
      </p:sp>
      <p:sp>
        <p:nvSpPr>
          <p:cNvPr id="3" name="Content Placeholder 2"/>
          <p:cNvSpPr>
            <a:spLocks noGrp="1"/>
          </p:cNvSpPr>
          <p:nvPr>
            <p:ph idx="1"/>
          </p:nvPr>
        </p:nvSpPr>
        <p:spPr>
          <a:xfrm>
            <a:off x="381000" y="1524000"/>
            <a:ext cx="8382000" cy="5257800"/>
          </a:xfrm>
        </p:spPr>
        <p:txBody>
          <a:bodyPr>
            <a:normAutofit/>
          </a:bodyPr>
          <a:lstStyle/>
          <a:p>
            <a:r>
              <a:rPr lang="en-US" dirty="0">
                <a:cs typeface="Arial" pitchFamily="34" charset="0"/>
              </a:rPr>
              <a:t>AE Log is submitted to SCHARP </a:t>
            </a:r>
          </a:p>
          <a:p>
            <a:pPr lvl="1"/>
            <a:r>
              <a:rPr lang="en-US" dirty="0">
                <a:cs typeface="Arial" pitchFamily="34" charset="0"/>
              </a:rPr>
              <a:t>used to collect </a:t>
            </a:r>
            <a:r>
              <a:rPr lang="en-US" b="1" dirty="0">
                <a:cs typeface="Arial" pitchFamily="34" charset="0"/>
              </a:rPr>
              <a:t>reportable </a:t>
            </a:r>
            <a:r>
              <a:rPr lang="en-US" dirty="0">
                <a:cs typeface="Arial" pitchFamily="34" charset="0"/>
              </a:rPr>
              <a:t>AE data in the database</a:t>
            </a:r>
          </a:p>
          <a:p>
            <a:r>
              <a:rPr lang="en-US" dirty="0">
                <a:cs typeface="Arial" pitchFamily="34" charset="0"/>
              </a:rPr>
              <a:t>Grade 1 AE Log (paper CRF) is </a:t>
            </a:r>
            <a:r>
              <a:rPr lang="en-US" b="1" dirty="0">
                <a:cs typeface="Arial" pitchFamily="34" charset="0"/>
              </a:rPr>
              <a:t>not submitted </a:t>
            </a:r>
            <a:r>
              <a:rPr lang="en-US" dirty="0">
                <a:cs typeface="Arial" pitchFamily="34" charset="0"/>
              </a:rPr>
              <a:t>to SCHARP </a:t>
            </a:r>
          </a:p>
          <a:p>
            <a:pPr lvl="1"/>
            <a:r>
              <a:rPr lang="en-US" dirty="0">
                <a:cs typeface="Arial" pitchFamily="34" charset="0"/>
              </a:rPr>
              <a:t>used to document </a:t>
            </a:r>
            <a:r>
              <a:rPr lang="en-US" b="1" dirty="0">
                <a:cs typeface="Arial" pitchFamily="34" charset="0"/>
              </a:rPr>
              <a:t>non-reportable </a:t>
            </a:r>
            <a:r>
              <a:rPr lang="en-US" dirty="0">
                <a:cs typeface="Arial" pitchFamily="34" charset="0"/>
              </a:rPr>
              <a:t>AEs</a:t>
            </a:r>
          </a:p>
          <a:p>
            <a:pPr lvl="1"/>
            <a:r>
              <a:rPr lang="en-US" dirty="0">
                <a:cs typeface="Arial" pitchFamily="34" charset="0"/>
              </a:rPr>
              <a:t>used in case these AEs become reportable per-protocol at some point in the future  </a:t>
            </a:r>
          </a:p>
          <a:p>
            <a:r>
              <a:rPr lang="en-US" dirty="0">
                <a:cs typeface="Arial" pitchFamily="34" charset="0"/>
              </a:rPr>
              <a:t>Used together, they can be source for AE and follow-up med history documentation </a:t>
            </a:r>
          </a:p>
        </p:txBody>
      </p:sp>
    </p:spTree>
    <p:extLst>
      <p:ext uri="{BB962C8B-B14F-4D97-AF65-F5344CB8AC3E}">
        <p14:creationId xmlns:p14="http://schemas.microsoft.com/office/powerpoint/2010/main" val="13432878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65727" y="1767465"/>
            <a:ext cx="7968673" cy="2146932"/>
          </a:xfrm>
          <a:prstGeom prst="rect">
            <a:avLst/>
          </a:prstGeom>
        </p:spPr>
      </p:pic>
      <p:pic>
        <p:nvPicPr>
          <p:cNvPr id="7" name="Picture 6"/>
          <p:cNvPicPr>
            <a:picLocks noChangeAspect="1"/>
          </p:cNvPicPr>
          <p:nvPr/>
        </p:nvPicPr>
        <p:blipFill>
          <a:blip r:embed="rId4"/>
          <a:stretch>
            <a:fillRect/>
          </a:stretch>
        </p:blipFill>
        <p:spPr>
          <a:xfrm>
            <a:off x="419517" y="4191000"/>
            <a:ext cx="8145043" cy="2097088"/>
          </a:xfrm>
          <a:prstGeom prst="rect">
            <a:avLst/>
          </a:prstGeom>
        </p:spPr>
      </p:pic>
      <p:sp>
        <p:nvSpPr>
          <p:cNvPr id="2" name="Title 1"/>
          <p:cNvSpPr>
            <a:spLocks noGrp="1"/>
          </p:cNvSpPr>
          <p:nvPr>
            <p:ph type="title"/>
          </p:nvPr>
        </p:nvSpPr>
        <p:spPr>
          <a:xfrm>
            <a:off x="533400" y="228600"/>
            <a:ext cx="8229600" cy="1143000"/>
          </a:xfrm>
        </p:spPr>
        <p:txBody>
          <a:bodyPr>
            <a:normAutofit/>
          </a:bodyPr>
          <a:lstStyle/>
          <a:p>
            <a:r>
              <a:rPr lang="en-US" dirty="0"/>
              <a:t>AE and GAE: Date Reported to Site</a:t>
            </a:r>
          </a:p>
        </p:txBody>
      </p:sp>
      <p:sp>
        <p:nvSpPr>
          <p:cNvPr id="5" name="Oval 4"/>
          <p:cNvSpPr/>
          <p:nvPr/>
        </p:nvSpPr>
        <p:spPr>
          <a:xfrm>
            <a:off x="152400" y="2362200"/>
            <a:ext cx="3276600" cy="838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287960" y="4038600"/>
            <a:ext cx="3276600" cy="9144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525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a:t> Date Reported to Site</a:t>
            </a:r>
          </a:p>
        </p:txBody>
      </p:sp>
      <p:sp>
        <p:nvSpPr>
          <p:cNvPr id="3" name="Content Placeholder 2"/>
          <p:cNvSpPr>
            <a:spLocks noGrp="1"/>
          </p:cNvSpPr>
          <p:nvPr>
            <p:ph idx="1"/>
          </p:nvPr>
        </p:nvSpPr>
        <p:spPr>
          <a:xfrm>
            <a:off x="342900" y="1447800"/>
            <a:ext cx="8458200" cy="4754563"/>
          </a:xfrm>
        </p:spPr>
        <p:txBody>
          <a:bodyPr>
            <a:normAutofit lnSpcReduction="10000"/>
          </a:bodyPr>
          <a:lstStyle/>
          <a:p>
            <a:r>
              <a:rPr lang="en-US" dirty="0">
                <a:cs typeface="Arial" pitchFamily="34" charset="0"/>
              </a:rPr>
              <a:t>Date clinic staff became aware of the AE</a:t>
            </a:r>
          </a:p>
          <a:p>
            <a:r>
              <a:rPr lang="en-US" dirty="0">
                <a:cs typeface="Arial" pitchFamily="34" charset="0"/>
              </a:rPr>
              <a:t>This could be:</a:t>
            </a:r>
          </a:p>
          <a:p>
            <a:pPr lvl="1"/>
            <a:r>
              <a:rPr lang="en-US" sz="2600" dirty="0">
                <a:cs typeface="Arial" pitchFamily="34" charset="0"/>
              </a:rPr>
              <a:t>Date of a clinic visit/assessment </a:t>
            </a:r>
          </a:p>
          <a:p>
            <a:pPr lvl="1"/>
            <a:r>
              <a:rPr lang="en-US" sz="2600" dirty="0">
                <a:cs typeface="Arial" pitchFamily="34" charset="0"/>
              </a:rPr>
              <a:t>Date of a phone call in which a new AE is reported</a:t>
            </a:r>
          </a:p>
          <a:p>
            <a:pPr lvl="1"/>
            <a:r>
              <a:rPr lang="en-US" sz="2600" dirty="0">
                <a:cs typeface="Arial" pitchFamily="34" charset="0"/>
              </a:rPr>
              <a:t>Date clinic staff become aware of</a:t>
            </a:r>
            <a:r>
              <a:rPr lang="en-US" sz="2600" i="1" dirty="0">
                <a:cs typeface="Arial" pitchFamily="34" charset="0"/>
              </a:rPr>
              <a:t> </a:t>
            </a:r>
            <a:r>
              <a:rPr lang="en-US" sz="2600" dirty="0">
                <a:cs typeface="Arial" pitchFamily="34" charset="0"/>
              </a:rPr>
              <a:t>an abnormal lab result        </a:t>
            </a:r>
            <a:r>
              <a:rPr lang="en-US" sz="2600" b="1" i="1" dirty="0">
                <a:cs typeface="Arial" pitchFamily="34" charset="0"/>
              </a:rPr>
              <a:t>Recorded on AE Log only, since all lab AEs go on this form </a:t>
            </a:r>
          </a:p>
          <a:p>
            <a:r>
              <a:rPr lang="en-US" dirty="0">
                <a:cs typeface="Arial" pitchFamily="34" charset="0"/>
              </a:rPr>
              <a:t>Cannot be before the AE onset date (item 2)</a:t>
            </a:r>
          </a:p>
          <a:p>
            <a:r>
              <a:rPr lang="en-US" dirty="0">
                <a:cs typeface="Arial" pitchFamily="34" charset="0"/>
              </a:rPr>
              <a:t>Complete date (day, month, and year) is required</a:t>
            </a:r>
          </a:p>
          <a:p>
            <a:endParaRPr lang="en-US" dirty="0"/>
          </a:p>
          <a:p>
            <a:endParaRPr lang="en-US" dirty="0"/>
          </a:p>
        </p:txBody>
      </p:sp>
      <p:cxnSp>
        <p:nvCxnSpPr>
          <p:cNvPr id="5" name="Straight Arrow Connector 4"/>
          <p:cNvCxnSpPr/>
          <p:nvPr/>
        </p:nvCxnSpPr>
        <p:spPr>
          <a:xfrm>
            <a:off x="2057400" y="3962400"/>
            <a:ext cx="457200"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775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Visit CRFs</a:t>
            </a:r>
          </a:p>
        </p:txBody>
      </p:sp>
      <p:sp>
        <p:nvSpPr>
          <p:cNvPr id="5" name="TextBox 4"/>
          <p:cNvSpPr txBox="1"/>
          <p:nvPr/>
        </p:nvSpPr>
        <p:spPr>
          <a:xfrm>
            <a:off x="2728332" y="1643390"/>
            <a:ext cx="5791200" cy="3416320"/>
          </a:xfrm>
          <a:prstGeom prst="rect">
            <a:avLst/>
          </a:prstGeom>
          <a:noFill/>
        </p:spPr>
        <p:txBody>
          <a:bodyPr wrap="square" rtlCol="0">
            <a:spAutoFit/>
          </a:bodyPr>
          <a:lstStyle/>
          <a:p>
            <a:pPr>
              <a:buFont typeface="Wingdings" pitchFamily="2" charset="2"/>
              <a:buChar char="ü"/>
            </a:pPr>
            <a:r>
              <a:rPr lang="en-US" dirty="0"/>
              <a:t>Date of Visit </a:t>
            </a:r>
          </a:p>
          <a:p>
            <a:pPr>
              <a:buFont typeface="Wingdings" pitchFamily="2" charset="2"/>
              <a:buChar char="ü"/>
            </a:pPr>
            <a:r>
              <a:rPr lang="en-US" dirty="0"/>
              <a:t>Follow-up Visit Summary</a:t>
            </a:r>
          </a:p>
          <a:p>
            <a:pPr>
              <a:buFont typeface="Wingdings" pitchFamily="2" charset="2"/>
              <a:buChar char="ü"/>
            </a:pPr>
            <a:r>
              <a:rPr lang="en-US" dirty="0"/>
              <a:t>Ring Adherence (Y/N) prompt</a:t>
            </a:r>
          </a:p>
          <a:p>
            <a:pPr>
              <a:buFont typeface="Wingdings" pitchFamily="2" charset="2"/>
              <a:buChar char="ü"/>
            </a:pPr>
            <a:r>
              <a:rPr lang="en-US" dirty="0"/>
              <a:t>Laboratory Results</a:t>
            </a:r>
          </a:p>
          <a:p>
            <a:pPr>
              <a:buFont typeface="Wingdings" pitchFamily="2" charset="2"/>
              <a:buChar char="ü"/>
            </a:pPr>
            <a:r>
              <a:rPr lang="en-US" dirty="0"/>
              <a:t>Family Planning</a:t>
            </a:r>
          </a:p>
          <a:p>
            <a:pPr>
              <a:buFont typeface="Wingdings" pitchFamily="2" charset="2"/>
              <a:buChar char="ü"/>
            </a:pPr>
            <a:r>
              <a:rPr lang="en-US" dirty="0"/>
              <a:t>Ring Collection/Insertion</a:t>
            </a:r>
          </a:p>
          <a:p>
            <a:pPr>
              <a:buFont typeface="Wingdings" pitchFamily="2" charset="2"/>
              <a:buChar char="ü"/>
            </a:pPr>
            <a:r>
              <a:rPr lang="en-US" dirty="0"/>
              <a:t>Specimen Storage</a:t>
            </a:r>
          </a:p>
          <a:p>
            <a:pPr>
              <a:buFont typeface="Wingdings" pitchFamily="2" charset="2"/>
              <a:buChar char="ü"/>
            </a:pPr>
            <a:r>
              <a:rPr lang="en-US" dirty="0"/>
              <a:t>HIV Test Results</a:t>
            </a:r>
          </a:p>
          <a:p>
            <a:pPr>
              <a:buFont typeface="Wingdings" pitchFamily="2" charset="2"/>
              <a:buChar char="ü"/>
            </a:pPr>
            <a:r>
              <a:rPr lang="en-US" dirty="0"/>
              <a:t>Adverse Experience Y/N prompt</a:t>
            </a:r>
          </a:p>
          <a:p>
            <a:pPr>
              <a:buFont typeface="Wingdings" pitchFamily="2" charset="2"/>
              <a:buChar char="ü"/>
            </a:pPr>
            <a:r>
              <a:rPr lang="en-US" dirty="0"/>
              <a:t>Pregnancy Test Results</a:t>
            </a:r>
          </a:p>
          <a:p>
            <a:pPr>
              <a:buFont typeface="Wingdings" pitchFamily="2" charset="2"/>
              <a:buChar char="ü"/>
            </a:pPr>
            <a:r>
              <a:rPr lang="en-US" dirty="0"/>
              <a:t>Additional Study Procedures (Y/N prompt)</a:t>
            </a:r>
          </a:p>
          <a:p>
            <a:endParaRPr lang="en-US" dirty="0"/>
          </a:p>
        </p:txBody>
      </p:sp>
      <p:sp>
        <p:nvSpPr>
          <p:cNvPr id="7" name="TextBox 6"/>
          <p:cNvSpPr txBox="1"/>
          <p:nvPr/>
        </p:nvSpPr>
        <p:spPr>
          <a:xfrm>
            <a:off x="2687444" y="4637502"/>
            <a:ext cx="5181600" cy="923330"/>
          </a:xfrm>
          <a:prstGeom prst="rect">
            <a:avLst/>
          </a:prstGeom>
          <a:noFill/>
        </p:spPr>
        <p:txBody>
          <a:bodyPr wrap="square" rtlCol="0">
            <a:spAutoFit/>
          </a:bodyPr>
          <a:lstStyle/>
          <a:p>
            <a:pPr>
              <a:buFont typeface="Wingdings" pitchFamily="2" charset="2"/>
              <a:buChar char="ü"/>
            </a:pPr>
            <a:r>
              <a:rPr lang="en-US" b="1" dirty="0">
                <a:solidFill>
                  <a:schemeClr val="accent3"/>
                </a:solidFill>
              </a:rPr>
              <a:t>Behavior Assessment (Y/N Prompt) – Month 3</a:t>
            </a:r>
          </a:p>
          <a:p>
            <a:pPr>
              <a:buFont typeface="Wingdings" pitchFamily="2" charset="2"/>
              <a:buChar char="ü"/>
            </a:pPr>
            <a:r>
              <a:rPr lang="en-US" b="1" dirty="0">
                <a:solidFill>
                  <a:schemeClr val="accent3"/>
                </a:solidFill>
              </a:rPr>
              <a:t>ACASI Tracking – Month 3</a:t>
            </a:r>
          </a:p>
          <a:p>
            <a:endParaRPr lang="en-US" dirty="0"/>
          </a:p>
        </p:txBody>
      </p:sp>
      <p:sp>
        <p:nvSpPr>
          <p:cNvPr id="8" name="TextBox 7"/>
          <p:cNvSpPr txBox="1"/>
          <p:nvPr/>
        </p:nvSpPr>
        <p:spPr>
          <a:xfrm>
            <a:off x="2743200" y="5140592"/>
            <a:ext cx="5776332" cy="2031325"/>
          </a:xfrm>
          <a:prstGeom prst="rect">
            <a:avLst/>
          </a:prstGeom>
          <a:noFill/>
        </p:spPr>
        <p:txBody>
          <a:bodyPr wrap="square" rtlCol="0">
            <a:spAutoFit/>
          </a:bodyPr>
          <a:lstStyle/>
          <a:p>
            <a:pPr>
              <a:buFont typeface="Wingdings" pitchFamily="2" charset="2"/>
              <a:buChar char="ü"/>
            </a:pPr>
            <a:r>
              <a:rPr lang="en-US" dirty="0">
                <a:solidFill>
                  <a:schemeClr val="accent4"/>
                </a:solidFill>
              </a:rPr>
              <a:t>Pelvic Exam (+ Pelvic Exam diagrams – non Rave form)</a:t>
            </a:r>
          </a:p>
          <a:p>
            <a:pPr>
              <a:buFont typeface="Wingdings" pitchFamily="2" charset="2"/>
              <a:buChar char="ü"/>
            </a:pPr>
            <a:r>
              <a:rPr lang="en-US" dirty="0">
                <a:solidFill>
                  <a:schemeClr val="accent4"/>
                </a:solidFill>
              </a:rPr>
              <a:t>Physical Exam</a:t>
            </a:r>
          </a:p>
          <a:p>
            <a:pPr>
              <a:buFont typeface="Wingdings" pitchFamily="2" charset="2"/>
              <a:buChar char="ü"/>
            </a:pPr>
            <a:r>
              <a:rPr lang="en-US" dirty="0">
                <a:solidFill>
                  <a:schemeClr val="accent4"/>
                </a:solidFill>
              </a:rPr>
              <a:t>Vital Signs</a:t>
            </a:r>
          </a:p>
          <a:p>
            <a:pPr>
              <a:buFont typeface="Wingdings" pitchFamily="2" charset="2"/>
              <a:buChar char="ü"/>
            </a:pPr>
            <a:r>
              <a:rPr lang="en-US" dirty="0">
                <a:solidFill>
                  <a:schemeClr val="accent4"/>
                </a:solidFill>
              </a:rPr>
              <a:t>STI Test Results</a:t>
            </a:r>
          </a:p>
          <a:p>
            <a:pPr>
              <a:buFont typeface="Wingdings" pitchFamily="2" charset="2"/>
              <a:buChar char="ü"/>
            </a:pPr>
            <a:r>
              <a:rPr lang="en-US" dirty="0">
                <a:solidFill>
                  <a:schemeClr val="accent4"/>
                </a:solidFill>
              </a:rPr>
              <a:t>Vaginal Practices (Y/N Prompt)</a:t>
            </a:r>
          </a:p>
          <a:p>
            <a:pPr>
              <a:buFont typeface="Wingdings" pitchFamily="2" charset="2"/>
              <a:buChar char="ü"/>
            </a:pPr>
            <a:r>
              <a:rPr lang="en-US" dirty="0">
                <a:solidFill>
                  <a:schemeClr val="accent4"/>
                </a:solidFill>
              </a:rPr>
              <a:t>Social Influences Assessment (Y/N Prompt)</a:t>
            </a:r>
          </a:p>
          <a:p>
            <a:endParaRPr lang="en-US" dirty="0"/>
          </a:p>
        </p:txBody>
      </p:sp>
      <p:sp>
        <p:nvSpPr>
          <p:cNvPr id="9" name="TextBox 8"/>
          <p:cNvSpPr txBox="1"/>
          <p:nvPr/>
        </p:nvSpPr>
        <p:spPr>
          <a:xfrm>
            <a:off x="152400" y="2819400"/>
            <a:ext cx="2514600" cy="2123658"/>
          </a:xfrm>
          <a:prstGeom prst="rect">
            <a:avLst/>
          </a:prstGeom>
          <a:noFill/>
        </p:spPr>
        <p:txBody>
          <a:bodyPr wrap="square" rtlCol="0">
            <a:spAutoFit/>
          </a:bodyPr>
          <a:lstStyle/>
          <a:p>
            <a:pPr algn="ctr"/>
            <a:r>
              <a:rPr lang="en-US" sz="4400" b="1" dirty="0">
                <a:solidFill>
                  <a:schemeClr val="accent4"/>
                </a:solidFill>
              </a:rPr>
              <a:t>Product Use End Visits</a:t>
            </a:r>
          </a:p>
        </p:txBody>
      </p:sp>
      <p:pic>
        <p:nvPicPr>
          <p:cNvPr id="10" name="Picture 9" descr="C:\Users\amayo\AppData\Local\Microsoft\Windows\Temporary Internet Files\Content.Outlook\HHF5TJ64\Hope_Study_1Tag_PMS (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079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9" presetClass="exit" presetSubtype="0" fill="hold" grpId="1" nodeType="withEffect">
                                  <p:stCondLst>
                                    <p:cond delay="0"/>
                                  </p:stCondLst>
                                  <p:childTnLst>
                                    <p:animEffect transition="out" filter="dissolv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1" nodeType="clickEffect">
                                  <p:stCondLst>
                                    <p:cond delay="0"/>
                                  </p:stCondLst>
                                  <p:childTnLst>
                                    <p:animEffect transition="out" filter="dissolv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9" grpId="0"/>
      <p:bldP spid="9"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r>
              <a:rPr lang="en-US" dirty="0"/>
              <a:t>AE and GAE: Item 1 (AE Text)</a:t>
            </a:r>
          </a:p>
        </p:txBody>
      </p:sp>
      <p:graphicFrame>
        <p:nvGraphicFramePr>
          <p:cNvPr id="4" name="Object 3"/>
          <p:cNvGraphicFramePr>
            <a:graphicFrameLocks noChangeAspect="1"/>
          </p:cNvGraphicFramePr>
          <p:nvPr>
            <p:extLst>
              <p:ext uri="{D42A27DB-BD31-4B8C-83A1-F6EECF244321}">
                <p14:modId xmlns:p14="http://schemas.microsoft.com/office/powerpoint/2010/main" val="3015066035"/>
              </p:ext>
            </p:extLst>
          </p:nvPr>
        </p:nvGraphicFramePr>
        <p:xfrm>
          <a:off x="125413" y="4191000"/>
          <a:ext cx="8993187" cy="1481138"/>
        </p:xfrm>
        <a:graphic>
          <a:graphicData uri="http://schemas.openxmlformats.org/presentationml/2006/ole">
            <mc:AlternateContent xmlns:mc="http://schemas.openxmlformats.org/markup-compatibility/2006">
              <mc:Choice xmlns:v="urn:schemas-microsoft-com:vml" Requires="v">
                <p:oleObj spid="_x0000_s3571" name="Acrobat Document" r:id="rId4" imgW="5829076" imgH="7543759" progId="AcroExch.Document.7">
                  <p:embed/>
                </p:oleObj>
              </mc:Choice>
              <mc:Fallback>
                <p:oleObj name="Acrobat Document" r:id="rId4" imgW="5829076" imgH="7543759" progId="AcroExch.Document.7">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t="19394" b="67879"/>
                      <a:stretch>
                        <a:fillRect/>
                      </a:stretch>
                    </p:blipFill>
                    <p:spPr bwMode="auto">
                      <a:xfrm>
                        <a:off x="125413" y="4191000"/>
                        <a:ext cx="8993187" cy="1481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p:cNvPicPr>
            <a:picLocks noChangeAspect="1"/>
          </p:cNvPicPr>
          <p:nvPr/>
        </p:nvPicPr>
        <p:blipFill>
          <a:blip r:embed="rId6"/>
          <a:stretch>
            <a:fillRect/>
          </a:stretch>
        </p:blipFill>
        <p:spPr>
          <a:xfrm>
            <a:off x="762000" y="1600200"/>
            <a:ext cx="7867073" cy="2119558"/>
          </a:xfrm>
          <a:prstGeom prst="rect">
            <a:avLst/>
          </a:prstGeom>
          <a:ln>
            <a:solidFill>
              <a:schemeClr val="accent4"/>
            </a:solidFill>
          </a:ln>
        </p:spPr>
      </p:pic>
    </p:spTree>
    <p:extLst>
      <p:ext uri="{BB962C8B-B14F-4D97-AF65-F5344CB8AC3E}">
        <p14:creationId xmlns:p14="http://schemas.microsoft.com/office/powerpoint/2010/main" val="2948098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 Text Description</a:t>
            </a:r>
          </a:p>
        </p:txBody>
      </p:sp>
      <p:sp>
        <p:nvSpPr>
          <p:cNvPr id="3" name="Content Placeholder 2"/>
          <p:cNvSpPr>
            <a:spLocks noGrp="1"/>
          </p:cNvSpPr>
          <p:nvPr>
            <p:ph idx="1"/>
          </p:nvPr>
        </p:nvSpPr>
        <p:spPr>
          <a:xfrm>
            <a:off x="381000" y="1447800"/>
            <a:ext cx="8305800" cy="6248400"/>
          </a:xfrm>
        </p:spPr>
        <p:txBody>
          <a:bodyPr>
            <a:noAutofit/>
          </a:bodyPr>
          <a:lstStyle/>
          <a:p>
            <a:pPr marL="457200" indent="-457200"/>
            <a:r>
              <a:rPr lang="en-US" sz="2200" dirty="0">
                <a:cs typeface="Arial" pitchFamily="34" charset="0"/>
              </a:rPr>
              <a:t>Report only </a:t>
            </a:r>
            <a:r>
              <a:rPr lang="en-US" sz="2200" u="sng" dirty="0">
                <a:cs typeface="Arial" pitchFamily="34" charset="0"/>
              </a:rPr>
              <a:t>one</a:t>
            </a:r>
            <a:r>
              <a:rPr lang="en-US" sz="2200" dirty="0">
                <a:cs typeface="Arial" pitchFamily="34" charset="0"/>
              </a:rPr>
              <a:t> diagnosis, symptom or sign per page</a:t>
            </a:r>
          </a:p>
          <a:p>
            <a:pPr marL="914400" lvl="1" indent="-342900"/>
            <a:r>
              <a:rPr lang="en-US" sz="2200" dirty="0">
                <a:cs typeface="Arial" pitchFamily="34" charset="0"/>
              </a:rPr>
              <a:t>Record a unifying diagnosis whenever possible</a:t>
            </a:r>
          </a:p>
          <a:p>
            <a:pPr marL="571500" lvl="1" indent="0">
              <a:buNone/>
            </a:pPr>
            <a:endParaRPr lang="en-US" sz="2200" dirty="0">
              <a:cs typeface="Arial" pitchFamily="34" charset="0"/>
            </a:endParaRPr>
          </a:p>
          <a:p>
            <a:r>
              <a:rPr lang="en-US" sz="2200" dirty="0">
                <a:cs typeface="Arial" pitchFamily="34" charset="0"/>
              </a:rPr>
              <a:t>Avoid using abbreviations</a:t>
            </a:r>
          </a:p>
          <a:p>
            <a:pPr lvl="1"/>
            <a:r>
              <a:rPr lang="en-US" sz="2200" dirty="0">
                <a:cs typeface="Arial" pitchFamily="34" charset="0"/>
              </a:rPr>
              <a:t>Abbreviations for the following laboratory tests acceptable:</a:t>
            </a:r>
          </a:p>
          <a:p>
            <a:pPr lvl="2"/>
            <a:r>
              <a:rPr lang="en-US" sz="2200" dirty="0"/>
              <a:t>AST (SGOT), ALT (SGPT), WBC, MCV, </a:t>
            </a:r>
            <a:r>
              <a:rPr lang="en-US" sz="2200" dirty="0" err="1"/>
              <a:t>Hgb</a:t>
            </a:r>
            <a:r>
              <a:rPr lang="en-US" sz="2200" dirty="0"/>
              <a:t>, </a:t>
            </a:r>
            <a:r>
              <a:rPr lang="en-US" sz="2200" dirty="0" err="1"/>
              <a:t>Hct</a:t>
            </a:r>
            <a:endParaRPr lang="en-US" sz="2200" dirty="0"/>
          </a:p>
          <a:p>
            <a:pPr marL="914400" lvl="2" indent="0">
              <a:buNone/>
            </a:pPr>
            <a:endParaRPr lang="en-US" sz="2200" dirty="0">
              <a:cs typeface="Arial" pitchFamily="34" charset="0"/>
            </a:endParaRPr>
          </a:p>
          <a:p>
            <a:r>
              <a:rPr lang="en-US" sz="2200" dirty="0">
                <a:cs typeface="Arial" pitchFamily="34" charset="0"/>
              </a:rPr>
              <a:t>Review for correct spelling</a:t>
            </a:r>
          </a:p>
          <a:p>
            <a:pPr lvl="1"/>
            <a:r>
              <a:rPr lang="en-US" sz="2200" dirty="0">
                <a:cs typeface="Arial" pitchFamily="34" charset="0"/>
              </a:rPr>
              <a:t>Variations in spelling can lead to differences in AE coding, which means similar AEs will appear differently in AE safety reports</a:t>
            </a:r>
          </a:p>
          <a:p>
            <a:pPr marL="457200" lvl="1" indent="0">
              <a:buNone/>
            </a:pPr>
            <a:endParaRPr lang="en-US" sz="2200" dirty="0">
              <a:cs typeface="Arial" pitchFamily="34" charset="0"/>
            </a:endParaRPr>
          </a:p>
          <a:p>
            <a:r>
              <a:rPr lang="en-US" sz="2200" dirty="0">
                <a:cs typeface="Arial" pitchFamily="34" charset="0"/>
              </a:rPr>
              <a:t>Do not report surgeries as AEs</a:t>
            </a:r>
          </a:p>
          <a:p>
            <a:pPr lvl="1"/>
            <a:r>
              <a:rPr lang="en-US" sz="2200" dirty="0">
                <a:cs typeface="Arial" pitchFamily="34" charset="0"/>
              </a:rPr>
              <a:t>These are treatments listed within an AE log form</a:t>
            </a:r>
          </a:p>
          <a:p>
            <a:pPr marL="914400" lvl="1" indent="-342900">
              <a:buNone/>
            </a:pPr>
            <a:endParaRPr lang="en-US" dirty="0"/>
          </a:p>
          <a:p>
            <a:endParaRPr lang="en-US" sz="3600" dirty="0"/>
          </a:p>
        </p:txBody>
      </p:sp>
    </p:spTree>
    <p:extLst>
      <p:ext uri="{BB962C8B-B14F-4D97-AF65-F5344CB8AC3E}">
        <p14:creationId xmlns:p14="http://schemas.microsoft.com/office/powerpoint/2010/main" val="33384833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2"/>
          <p:cNvSpPr>
            <a:spLocks noGrp="1" noChangeArrowheads="1"/>
          </p:cNvSpPr>
          <p:nvPr>
            <p:ph type="body" idx="1"/>
          </p:nvPr>
        </p:nvSpPr>
        <p:spPr>
          <a:xfrm>
            <a:off x="381000" y="1524000"/>
            <a:ext cx="8382000" cy="5105400"/>
          </a:xfrm>
        </p:spPr>
        <p:txBody>
          <a:bodyPr>
            <a:normAutofit/>
          </a:bodyPr>
          <a:lstStyle/>
          <a:p>
            <a:pPr marL="457200" indent="-457200"/>
            <a:r>
              <a:rPr lang="en-US" sz="2600" dirty="0">
                <a:cs typeface="Arial" pitchFamily="34" charset="0"/>
              </a:rPr>
              <a:t>Include anatomical location if not already stated</a:t>
            </a:r>
          </a:p>
          <a:p>
            <a:pPr marL="457200" indent="-457200"/>
            <a:r>
              <a:rPr lang="en-US" sz="2600" dirty="0">
                <a:cs typeface="Arial" pitchFamily="34" charset="0"/>
              </a:rPr>
              <a:t>For lab AEs, include direction of lab value (increased or decreased)</a:t>
            </a:r>
          </a:p>
          <a:p>
            <a:pPr marL="457200" indent="-457200"/>
            <a:r>
              <a:rPr lang="en-US" sz="2600" dirty="0">
                <a:cs typeface="Arial" pitchFamily="34" charset="0"/>
              </a:rPr>
              <a:t>Record as much detail as possible to accurately and completely describe the AE</a:t>
            </a:r>
          </a:p>
          <a:p>
            <a:pPr marL="914400" lvl="1" indent="-342900"/>
            <a:r>
              <a:rPr lang="en-US" sz="2600" dirty="0">
                <a:cs typeface="Arial" pitchFamily="34" charset="0"/>
              </a:rPr>
              <a:t>E.g., “red papular rash on upper arms” rather than “rash”</a:t>
            </a:r>
          </a:p>
          <a:p>
            <a:pPr marL="514350"/>
            <a:r>
              <a:rPr lang="en-US" sz="2600" dirty="0">
                <a:cs typeface="Arial" pitchFamily="34" charset="0"/>
              </a:rPr>
              <a:t>Item 1 text is used for MedDRA coding </a:t>
            </a:r>
          </a:p>
          <a:p>
            <a:pPr marL="914400" lvl="1"/>
            <a:r>
              <a:rPr lang="en-US" sz="2600" dirty="0">
                <a:cs typeface="Arial" pitchFamily="34" charset="0"/>
              </a:rPr>
              <a:t>Only AEs on AE Log are coded, since GAE CRFs are not submitted to SCHARP</a:t>
            </a:r>
          </a:p>
          <a:p>
            <a:pPr marL="914400" lvl="1" indent="-342900"/>
            <a:endParaRPr lang="en-US" sz="2600" dirty="0"/>
          </a:p>
          <a:p>
            <a:pPr marL="457200" indent="-457200"/>
            <a:endParaRPr lang="en-US" sz="2600" dirty="0"/>
          </a:p>
          <a:p>
            <a:pPr marL="457200" indent="-457200"/>
            <a:endParaRPr lang="en-US" sz="2600" dirty="0"/>
          </a:p>
        </p:txBody>
      </p:sp>
      <p:sp>
        <p:nvSpPr>
          <p:cNvPr id="348162" name="Rectangle 3"/>
          <p:cNvSpPr>
            <a:spLocks noGrp="1" noChangeArrowheads="1"/>
          </p:cNvSpPr>
          <p:nvPr>
            <p:ph type="title"/>
          </p:nvPr>
        </p:nvSpPr>
        <p:spPr>
          <a:xfrm>
            <a:off x="381000" y="609600"/>
            <a:ext cx="8610600" cy="762000"/>
          </a:xfrm>
        </p:spPr>
        <p:txBody>
          <a:bodyPr/>
          <a:lstStyle/>
          <a:p>
            <a:r>
              <a:rPr lang="en-US" dirty="0"/>
              <a:t>AE Text Description</a:t>
            </a:r>
          </a:p>
        </p:txBody>
      </p:sp>
    </p:spTree>
    <p:custDataLst>
      <p:tags r:id="rId1"/>
    </p:custDataLst>
    <p:extLst>
      <p:ext uri="{BB962C8B-B14F-4D97-AF65-F5344CB8AC3E}">
        <p14:creationId xmlns:p14="http://schemas.microsoft.com/office/powerpoint/2010/main" val="6137325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a:t>MedDRA Coding – Brief Overview</a:t>
            </a:r>
          </a:p>
        </p:txBody>
      </p:sp>
      <p:sp>
        <p:nvSpPr>
          <p:cNvPr id="3" name="Content Placeholder 2"/>
          <p:cNvSpPr>
            <a:spLocks noGrp="1"/>
          </p:cNvSpPr>
          <p:nvPr>
            <p:ph idx="1"/>
          </p:nvPr>
        </p:nvSpPr>
        <p:spPr>
          <a:xfrm>
            <a:off x="457200" y="1524000"/>
            <a:ext cx="8305800" cy="5105400"/>
          </a:xfrm>
        </p:spPr>
        <p:txBody>
          <a:bodyPr>
            <a:normAutofit fontScale="85000" lnSpcReduction="10000"/>
          </a:bodyPr>
          <a:lstStyle/>
          <a:p>
            <a:r>
              <a:rPr lang="en-US" dirty="0">
                <a:cs typeface="Arial" pitchFamily="34" charset="0"/>
              </a:rPr>
              <a:t>MedDRA: standardized dictionary of medical terminology</a:t>
            </a:r>
          </a:p>
          <a:p>
            <a:pPr marL="0" indent="0">
              <a:buNone/>
            </a:pPr>
            <a:endParaRPr lang="en-US" dirty="0">
              <a:cs typeface="Arial" pitchFamily="34" charset="0"/>
            </a:endParaRPr>
          </a:p>
          <a:p>
            <a:r>
              <a:rPr lang="en-US" dirty="0">
                <a:cs typeface="Arial" pitchFamily="34" charset="0"/>
              </a:rPr>
              <a:t>Results from ICH initiative to standardize terms used world-wide to describe safety events in research studies</a:t>
            </a:r>
          </a:p>
          <a:p>
            <a:pPr marL="0" indent="0">
              <a:buNone/>
            </a:pPr>
            <a:r>
              <a:rPr lang="en-US" dirty="0">
                <a:cs typeface="Arial" pitchFamily="34" charset="0"/>
              </a:rPr>
              <a:t> </a:t>
            </a:r>
          </a:p>
          <a:p>
            <a:r>
              <a:rPr lang="en-US" dirty="0">
                <a:cs typeface="Arial" pitchFamily="34" charset="0"/>
              </a:rPr>
              <a:t>ASPIRE and IPM studies  – also coded using </a:t>
            </a:r>
            <a:r>
              <a:rPr lang="en-US" dirty="0" err="1">
                <a:cs typeface="Arial" pitchFamily="34" charset="0"/>
              </a:rPr>
              <a:t>MedDRA</a:t>
            </a:r>
            <a:endParaRPr lang="en-US" dirty="0">
              <a:cs typeface="Arial" pitchFamily="34" charset="0"/>
            </a:endParaRPr>
          </a:p>
          <a:p>
            <a:pPr marL="0" indent="0">
              <a:buNone/>
            </a:pPr>
            <a:r>
              <a:rPr lang="en-US" dirty="0">
                <a:cs typeface="Arial" pitchFamily="34" charset="0"/>
              </a:rPr>
              <a:t>	- Since both studies are evaluating the same   	product in similar populations, the more we can do 	to ensure consistency of safety data across studies, 	the more informative the study results will be</a:t>
            </a:r>
          </a:p>
          <a:p>
            <a:endParaRPr lang="en-US" dirty="0">
              <a:cs typeface="Arial" pitchFamily="34" charset="0"/>
            </a:endParaRPr>
          </a:p>
          <a:p>
            <a:endParaRPr lang="en-US" dirty="0"/>
          </a:p>
        </p:txBody>
      </p:sp>
    </p:spTree>
    <p:extLst>
      <p:ext uri="{BB962C8B-B14F-4D97-AF65-F5344CB8AC3E}">
        <p14:creationId xmlns:p14="http://schemas.microsoft.com/office/powerpoint/2010/main" val="3579229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a:t>MedDRA Coding – Brief Overview</a:t>
            </a:r>
          </a:p>
        </p:txBody>
      </p:sp>
      <p:sp>
        <p:nvSpPr>
          <p:cNvPr id="3" name="Content Placeholder 2"/>
          <p:cNvSpPr>
            <a:spLocks noGrp="1"/>
          </p:cNvSpPr>
          <p:nvPr>
            <p:ph idx="1"/>
          </p:nvPr>
        </p:nvSpPr>
        <p:spPr>
          <a:xfrm>
            <a:off x="457200" y="1295400"/>
            <a:ext cx="8305800" cy="5410200"/>
          </a:xfrm>
        </p:spPr>
        <p:txBody>
          <a:bodyPr>
            <a:noAutofit/>
          </a:bodyPr>
          <a:lstStyle/>
          <a:p>
            <a:r>
              <a:rPr lang="en-US" sz="2200" dirty="0" err="1">
                <a:cs typeface="Arial" pitchFamily="34" charset="0"/>
              </a:rPr>
              <a:t>MedDRA</a:t>
            </a:r>
            <a:r>
              <a:rPr lang="en-US" sz="2200" dirty="0">
                <a:cs typeface="Arial" pitchFamily="34" charset="0"/>
              </a:rPr>
              <a:t> Structure – 5 levels</a:t>
            </a:r>
          </a:p>
          <a:p>
            <a:pPr lvl="1"/>
            <a:r>
              <a:rPr lang="en-US" sz="2200" dirty="0">
                <a:cs typeface="Arial" pitchFamily="34" charset="0"/>
              </a:rPr>
              <a:t>System Organ Class (SOC): 26</a:t>
            </a:r>
          </a:p>
          <a:p>
            <a:pPr lvl="1"/>
            <a:r>
              <a:rPr lang="en-US" sz="2200" dirty="0">
                <a:cs typeface="Arial" pitchFamily="34" charset="0"/>
              </a:rPr>
              <a:t>High Level Group Term (HLGT): 333</a:t>
            </a:r>
          </a:p>
          <a:p>
            <a:pPr lvl="1"/>
            <a:r>
              <a:rPr lang="en-US" sz="2200" dirty="0">
                <a:cs typeface="Arial" pitchFamily="34" charset="0"/>
              </a:rPr>
              <a:t>High Level Term (HLT): 1685</a:t>
            </a:r>
          </a:p>
          <a:p>
            <a:pPr lvl="1"/>
            <a:r>
              <a:rPr lang="en-US" sz="2200" dirty="0">
                <a:cs typeface="Arial" pitchFamily="34" charset="0"/>
              </a:rPr>
              <a:t>Preferred Term (PT): 15,149</a:t>
            </a:r>
          </a:p>
          <a:p>
            <a:pPr lvl="1"/>
            <a:r>
              <a:rPr lang="en-US" sz="2200" b="1" dirty="0">
                <a:solidFill>
                  <a:srgbClr val="FF0000"/>
                </a:solidFill>
                <a:cs typeface="Arial" pitchFamily="34" charset="0"/>
              </a:rPr>
              <a:t>Lower Level Term (LLT): ~65,000</a:t>
            </a:r>
          </a:p>
          <a:p>
            <a:pPr lvl="2"/>
            <a:r>
              <a:rPr lang="en-US" sz="2200" b="1" dirty="0">
                <a:solidFill>
                  <a:srgbClr val="FF0000"/>
                </a:solidFill>
                <a:cs typeface="Arial" pitchFamily="34" charset="0"/>
              </a:rPr>
              <a:t>LLT “maps” the AE to categories in the 4 upper levels</a:t>
            </a:r>
          </a:p>
          <a:p>
            <a:pPr marL="914400" lvl="2" indent="0">
              <a:spcBef>
                <a:spcPts val="0"/>
              </a:spcBef>
              <a:buNone/>
            </a:pPr>
            <a:endParaRPr lang="en-US" sz="1100" b="1" dirty="0">
              <a:solidFill>
                <a:srgbClr val="FF0000"/>
              </a:solidFill>
              <a:cs typeface="Arial" pitchFamily="34" charset="0"/>
            </a:endParaRPr>
          </a:p>
          <a:p>
            <a:pPr marL="0" indent="0">
              <a:buNone/>
            </a:pPr>
            <a:r>
              <a:rPr lang="en-US" sz="2200" b="1" dirty="0"/>
              <a:t>Coding Example:</a:t>
            </a:r>
          </a:p>
          <a:p>
            <a:pPr marL="0" indent="0">
              <a:buNone/>
            </a:pPr>
            <a:r>
              <a:rPr lang="en-US" sz="2200" dirty="0"/>
              <a:t>SOC: Blood &amp; Lymphatic System Disorders</a:t>
            </a:r>
          </a:p>
          <a:p>
            <a:pPr marL="0" indent="0">
              <a:buNone/>
            </a:pPr>
            <a:r>
              <a:rPr lang="en-US" sz="2200" dirty="0"/>
              <a:t>HLGT: White Blood Cell Disorders</a:t>
            </a:r>
          </a:p>
          <a:p>
            <a:pPr marL="0" indent="0">
              <a:buNone/>
            </a:pPr>
            <a:r>
              <a:rPr lang="en-US" sz="2200" dirty="0"/>
              <a:t>HLT: Neutropenias</a:t>
            </a:r>
          </a:p>
          <a:p>
            <a:pPr marL="0" indent="0">
              <a:buNone/>
            </a:pPr>
            <a:r>
              <a:rPr lang="en-US" sz="2200" dirty="0"/>
              <a:t>PT: Neutropenia</a:t>
            </a:r>
          </a:p>
          <a:p>
            <a:pPr marL="0" indent="0">
              <a:buNone/>
            </a:pPr>
            <a:r>
              <a:rPr lang="en-US" sz="2200" b="1" dirty="0">
                <a:solidFill>
                  <a:srgbClr val="FF0000"/>
                </a:solidFill>
              </a:rPr>
              <a:t>LLT: Neutropenia</a:t>
            </a:r>
          </a:p>
        </p:txBody>
      </p:sp>
      <p:pic>
        <p:nvPicPr>
          <p:cNvPr id="1996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116387"/>
            <a:ext cx="2133600" cy="266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260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99683"/>
                                        </p:tgtEl>
                                        <p:attrNameLst>
                                          <p:attrName>style.visibility</p:attrName>
                                        </p:attrNameLst>
                                      </p:cBhvr>
                                      <p:to>
                                        <p:strVal val="visible"/>
                                      </p:to>
                                    </p:set>
                                    <p:animEffect transition="in" filter="fade">
                                      <p:cBhvr>
                                        <p:cTn id="28" dur="500"/>
                                        <p:tgtEl>
                                          <p:spTgt spid="19968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animEffect transition="in" filter="fade">
                                      <p:cBhvr>
                                        <p:cTn id="38" dur="500"/>
                                        <p:tgtEl>
                                          <p:spTgt spid="3">
                                            <p:txEl>
                                              <p:pRg st="13" end="1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500"/>
                                        <p:tgtEl>
                                          <p:spTgt spid="3">
                                            <p:txEl>
                                              <p:pRg st="12" end="1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fade">
                                      <p:cBhvr>
                                        <p:cTn id="53" dur="500"/>
                                        <p:tgtEl>
                                          <p:spTgt spid="3">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Effect transition="in" filter="fade">
                                      <p:cBhvr>
                                        <p:cTn id="5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MedDRA Coding at SCHARP</a:t>
            </a:r>
          </a:p>
        </p:txBody>
      </p:sp>
      <p:sp>
        <p:nvSpPr>
          <p:cNvPr id="3" name="Content Placeholder 2"/>
          <p:cNvSpPr>
            <a:spLocks noGrp="1"/>
          </p:cNvSpPr>
          <p:nvPr>
            <p:ph idx="1"/>
          </p:nvPr>
        </p:nvSpPr>
        <p:spPr>
          <a:xfrm>
            <a:off x="457200" y="1752600"/>
            <a:ext cx="8305800" cy="5105400"/>
          </a:xfrm>
        </p:spPr>
        <p:txBody>
          <a:bodyPr>
            <a:normAutofit fontScale="92500" lnSpcReduction="10000"/>
          </a:bodyPr>
          <a:lstStyle/>
          <a:p>
            <a:pPr>
              <a:lnSpc>
                <a:spcPct val="80000"/>
              </a:lnSpc>
            </a:pPr>
            <a:r>
              <a:rPr lang="en-US" dirty="0">
                <a:cs typeface="Arial" pitchFamily="34" charset="0"/>
              </a:rPr>
              <a:t>AEs are coded once two data entry passes have occurred</a:t>
            </a:r>
          </a:p>
          <a:p>
            <a:pPr>
              <a:lnSpc>
                <a:spcPct val="80000"/>
              </a:lnSpc>
              <a:buNone/>
            </a:pPr>
            <a:endParaRPr lang="en-US" dirty="0">
              <a:cs typeface="Arial" pitchFamily="34" charset="0"/>
            </a:endParaRPr>
          </a:p>
          <a:p>
            <a:pPr>
              <a:lnSpc>
                <a:spcPct val="80000"/>
              </a:lnSpc>
            </a:pPr>
            <a:r>
              <a:rPr lang="en-US" dirty="0">
                <a:cs typeface="Arial" pitchFamily="34" charset="0"/>
              </a:rPr>
              <a:t>Automatic coding when there is an exact match between AE text and a MedDRA LL term</a:t>
            </a:r>
          </a:p>
          <a:p>
            <a:pPr>
              <a:lnSpc>
                <a:spcPct val="80000"/>
              </a:lnSpc>
              <a:buNone/>
            </a:pPr>
            <a:endParaRPr lang="en-US" dirty="0">
              <a:cs typeface="Arial" pitchFamily="34" charset="0"/>
            </a:endParaRPr>
          </a:p>
          <a:p>
            <a:pPr>
              <a:lnSpc>
                <a:spcPct val="80000"/>
              </a:lnSpc>
            </a:pPr>
            <a:r>
              <a:rPr lang="en-US" dirty="0">
                <a:cs typeface="Arial" pitchFamily="34" charset="0"/>
              </a:rPr>
              <a:t>Manually-coded if no exact match</a:t>
            </a:r>
          </a:p>
          <a:p>
            <a:pPr>
              <a:lnSpc>
                <a:spcPct val="80000"/>
              </a:lnSpc>
              <a:buNone/>
            </a:pPr>
            <a:endParaRPr lang="en-US" dirty="0">
              <a:cs typeface="Arial" pitchFamily="34" charset="0"/>
            </a:endParaRPr>
          </a:p>
          <a:p>
            <a:pPr>
              <a:lnSpc>
                <a:spcPct val="80000"/>
              </a:lnSpc>
            </a:pPr>
            <a:r>
              <a:rPr lang="en-US" dirty="0">
                <a:cs typeface="Arial" pitchFamily="34" charset="0"/>
              </a:rPr>
              <a:t>SCHARP will send a Clinical Query to the sites if they need more or better information in order to code </a:t>
            </a:r>
          </a:p>
          <a:p>
            <a:pPr lvl="1">
              <a:lnSpc>
                <a:spcPct val="80000"/>
              </a:lnSpc>
            </a:pPr>
            <a:r>
              <a:rPr lang="en-US" dirty="0">
                <a:cs typeface="Arial" pitchFamily="34" charset="0"/>
              </a:rPr>
              <a:t>AE text ambiguous, inconsistent with comments, or not descriptive enough</a:t>
            </a:r>
          </a:p>
        </p:txBody>
      </p:sp>
    </p:spTree>
    <p:extLst>
      <p:ext uri="{BB962C8B-B14F-4D97-AF65-F5344CB8AC3E}">
        <p14:creationId xmlns:p14="http://schemas.microsoft.com/office/powerpoint/2010/main" val="23163323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600" dirty="0"/>
              <a:t>AE Text MedDRA Coding - Things to Consider in ASPIRE</a:t>
            </a:r>
          </a:p>
        </p:txBody>
      </p:sp>
      <p:sp>
        <p:nvSpPr>
          <p:cNvPr id="3" name="Content Placeholder 2"/>
          <p:cNvSpPr>
            <a:spLocks noGrp="1"/>
          </p:cNvSpPr>
          <p:nvPr>
            <p:ph idx="1"/>
          </p:nvPr>
        </p:nvSpPr>
        <p:spPr>
          <a:xfrm>
            <a:off x="533400" y="1524000"/>
            <a:ext cx="8305800" cy="5105400"/>
          </a:xfrm>
        </p:spPr>
        <p:txBody>
          <a:bodyPr>
            <a:normAutofit/>
          </a:bodyPr>
          <a:lstStyle/>
          <a:p>
            <a:pPr marL="0" indent="0">
              <a:buNone/>
            </a:pPr>
            <a:r>
              <a:rPr lang="en-US" sz="3600" u="sng" dirty="0">
                <a:solidFill>
                  <a:schemeClr val="accent2"/>
                </a:solidFill>
                <a:cs typeface="Arial" pitchFamily="34" charset="0"/>
              </a:rPr>
              <a:t>Mention of the vaginal ring in AE text </a:t>
            </a:r>
            <a:endParaRPr lang="en-US" sz="3600" dirty="0">
              <a:cs typeface="Arial" pitchFamily="34" charset="0"/>
            </a:endParaRPr>
          </a:p>
          <a:p>
            <a:pPr marL="0" indent="0">
              <a:buNone/>
            </a:pPr>
            <a:endParaRPr lang="en-US" sz="2000" dirty="0">
              <a:cs typeface="Arial" pitchFamily="34" charset="0"/>
            </a:endParaRPr>
          </a:p>
          <a:p>
            <a:r>
              <a:rPr lang="en-US" sz="2400" dirty="0">
                <a:cs typeface="Arial" pitchFamily="34" charset="0"/>
              </a:rPr>
              <a:t>If the AE is due to the act of study ring insertion or removal, include this information in the AE text description (Item 1)</a:t>
            </a:r>
          </a:p>
          <a:p>
            <a:pPr lvl="1"/>
            <a:r>
              <a:rPr lang="en-US" sz="2000" dirty="0">
                <a:cs typeface="Arial" pitchFamily="34" charset="0"/>
              </a:rPr>
              <a:t>Ex: “pelvic pain due to ring removal”</a:t>
            </a:r>
          </a:p>
          <a:p>
            <a:pPr lvl="1"/>
            <a:r>
              <a:rPr lang="en-US" sz="2000" dirty="0">
                <a:cs typeface="Arial" pitchFamily="34" charset="0"/>
              </a:rPr>
              <a:t>Ex: “vulvar laceration due to ring insertion”</a:t>
            </a:r>
          </a:p>
          <a:p>
            <a:pPr lvl="1"/>
            <a:r>
              <a:rPr lang="en-US" sz="2000" dirty="0">
                <a:cs typeface="Arial" pitchFamily="34" charset="0"/>
              </a:rPr>
              <a:t>Text about the ring will cause AEs to be coded to device </a:t>
            </a:r>
            <a:r>
              <a:rPr lang="en-US" sz="2000" dirty="0" err="1">
                <a:cs typeface="Arial" pitchFamily="34" charset="0"/>
              </a:rPr>
              <a:t>MedDRA</a:t>
            </a:r>
            <a:r>
              <a:rPr lang="en-US" sz="2000" dirty="0">
                <a:cs typeface="Arial" pitchFamily="34" charset="0"/>
              </a:rPr>
              <a:t> terms rather than a term that describes the AE</a:t>
            </a:r>
          </a:p>
          <a:p>
            <a:pPr marL="457200" lvl="1" indent="0">
              <a:buNone/>
            </a:pPr>
            <a:endParaRPr lang="en-US" sz="2400" dirty="0">
              <a:cs typeface="Arial" pitchFamily="34" charset="0"/>
            </a:endParaRPr>
          </a:p>
          <a:p>
            <a:r>
              <a:rPr lang="en-US" sz="2400" dirty="0">
                <a:cs typeface="Arial" pitchFamily="34" charset="0"/>
              </a:rPr>
              <a:t>If the AE is </a:t>
            </a:r>
            <a:r>
              <a:rPr lang="en-US" sz="2400" u="sng" dirty="0">
                <a:cs typeface="Arial" pitchFamily="34" charset="0"/>
              </a:rPr>
              <a:t>NOT</a:t>
            </a:r>
            <a:r>
              <a:rPr lang="en-US" sz="2400" dirty="0">
                <a:cs typeface="Arial" pitchFamily="34" charset="0"/>
              </a:rPr>
              <a:t> due to the act of study ring insertion/removal, do not include mention of the ring in AE text description</a:t>
            </a:r>
          </a:p>
        </p:txBody>
      </p:sp>
      <p:sp>
        <p:nvSpPr>
          <p:cNvPr id="4" name="TextBox 3"/>
          <p:cNvSpPr txBox="1"/>
          <p:nvPr/>
        </p:nvSpPr>
        <p:spPr>
          <a:xfrm>
            <a:off x="1295400" y="5957979"/>
            <a:ext cx="4495800" cy="677108"/>
          </a:xfrm>
          <a:prstGeom prst="rect">
            <a:avLst/>
          </a:prstGeom>
          <a:noFill/>
        </p:spPr>
        <p:txBody>
          <a:bodyPr wrap="square" rtlCol="0">
            <a:spAutoFit/>
          </a:bodyPr>
          <a:lstStyle/>
          <a:p>
            <a:pPr marL="0" lvl="1"/>
            <a:r>
              <a:rPr lang="en-US" dirty="0"/>
              <a:t>Ex: “</a:t>
            </a:r>
            <a:r>
              <a:rPr lang="en-US" sz="2000" dirty="0">
                <a:cs typeface="Arial" pitchFamily="34" charset="0"/>
              </a:rPr>
              <a:t>pelvic pain </a:t>
            </a:r>
            <a:r>
              <a:rPr lang="en-US" sz="2000" strike="sngStrike" dirty="0">
                <a:solidFill>
                  <a:schemeClr val="accent2"/>
                </a:solidFill>
                <a:cs typeface="Arial" pitchFamily="34" charset="0"/>
              </a:rPr>
              <a:t>while ring is in place”</a:t>
            </a:r>
          </a:p>
          <a:p>
            <a:endParaRPr lang="en-US" dirty="0"/>
          </a:p>
        </p:txBody>
      </p:sp>
    </p:spTree>
    <p:extLst>
      <p:ext uri="{BB962C8B-B14F-4D97-AF65-F5344CB8AC3E}">
        <p14:creationId xmlns:p14="http://schemas.microsoft.com/office/powerpoint/2010/main" val="7068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600" dirty="0"/>
              <a:t>AE Text MedDRA Coding - Things to Consider in ASPIRE</a:t>
            </a:r>
          </a:p>
        </p:txBody>
      </p:sp>
      <p:sp>
        <p:nvSpPr>
          <p:cNvPr id="3" name="Content Placeholder 2"/>
          <p:cNvSpPr>
            <a:spLocks noGrp="1"/>
          </p:cNvSpPr>
          <p:nvPr>
            <p:ph idx="1"/>
          </p:nvPr>
        </p:nvSpPr>
        <p:spPr>
          <a:xfrm>
            <a:off x="533400" y="1371600"/>
            <a:ext cx="8305800" cy="5105400"/>
          </a:xfrm>
        </p:spPr>
        <p:txBody>
          <a:bodyPr>
            <a:normAutofit/>
          </a:bodyPr>
          <a:lstStyle/>
          <a:p>
            <a:pPr marL="0" indent="0">
              <a:buNone/>
            </a:pPr>
            <a:r>
              <a:rPr lang="en-US" u="sng" dirty="0">
                <a:solidFill>
                  <a:schemeClr val="accent3"/>
                </a:solidFill>
                <a:cs typeface="Arial" pitchFamily="34" charset="0"/>
              </a:rPr>
              <a:t>Reproductive/Genital Pain AE severity grading</a:t>
            </a:r>
          </a:p>
          <a:p>
            <a:r>
              <a:rPr lang="en-US" sz="2400" dirty="0"/>
              <a:t>Use the pain row on the FGGT rather</a:t>
            </a:r>
            <a:r>
              <a:rPr lang="en-US" sz="2400" i="1" dirty="0"/>
              <a:t> </a:t>
            </a:r>
            <a:r>
              <a:rPr lang="en-US" sz="2400" dirty="0"/>
              <a:t>than the grading provided on the general </a:t>
            </a:r>
            <a:r>
              <a:rPr lang="en-US" sz="2400" dirty="0" err="1"/>
              <a:t>tox</a:t>
            </a:r>
            <a:r>
              <a:rPr lang="en-US" sz="2400" dirty="0"/>
              <a:t> table. </a:t>
            </a:r>
          </a:p>
          <a:p>
            <a:r>
              <a:rPr lang="en-US" sz="2400" dirty="0"/>
              <a:t>Note: Per the pain row of the FGGT, if any type of non-narcotic medication is taken for the pelvic/reproductive pain AE, the AE must be at least a severity grade of 2</a:t>
            </a:r>
            <a:endParaRPr lang="en-US" sz="2400" dirty="0">
              <a:solidFill>
                <a:schemeClr val="accent2"/>
              </a:solidFill>
              <a:cs typeface="Arial" pitchFamily="34" charset="0"/>
            </a:endParaRPr>
          </a:p>
        </p:txBody>
      </p:sp>
      <p:pic>
        <p:nvPicPr>
          <p:cNvPr id="201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267200"/>
            <a:ext cx="60579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5162550"/>
            <a:ext cx="60579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1586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4000" dirty="0"/>
              <a:t>AE Text – Lessons from ASPIRE </a:t>
            </a:r>
          </a:p>
        </p:txBody>
      </p:sp>
      <p:sp>
        <p:nvSpPr>
          <p:cNvPr id="3" name="Content Placeholder 2"/>
          <p:cNvSpPr>
            <a:spLocks noGrp="1"/>
          </p:cNvSpPr>
          <p:nvPr>
            <p:ph idx="1"/>
          </p:nvPr>
        </p:nvSpPr>
        <p:spPr>
          <a:xfrm>
            <a:off x="457200" y="1447800"/>
            <a:ext cx="8305800" cy="5105400"/>
          </a:xfrm>
        </p:spPr>
        <p:txBody>
          <a:bodyPr>
            <a:normAutofit fontScale="85000" lnSpcReduction="20000"/>
          </a:bodyPr>
          <a:lstStyle/>
          <a:p>
            <a:r>
              <a:rPr lang="en-US" dirty="0">
                <a:cs typeface="Arial" pitchFamily="34" charset="0"/>
              </a:rPr>
              <a:t>If a ppt reports pain in the abdominal region, probe to determine if it is truly abdominal pain or if the source is some other area/organ</a:t>
            </a:r>
          </a:p>
          <a:p>
            <a:pPr lvl="1">
              <a:buNone/>
            </a:pPr>
            <a:r>
              <a:rPr lang="en-US" dirty="0">
                <a:cs typeface="Arial" pitchFamily="34" charset="0"/>
              </a:rPr>
              <a:t>		</a:t>
            </a:r>
          </a:p>
          <a:p>
            <a:pPr lvl="1">
              <a:buNone/>
            </a:pPr>
            <a:r>
              <a:rPr lang="en-US" dirty="0">
                <a:cs typeface="Arial" pitchFamily="34" charset="0"/>
              </a:rPr>
              <a:t>		Specify </a:t>
            </a:r>
            <a:r>
              <a:rPr lang="en-US" u="sng" dirty="0">
                <a:cs typeface="Arial" pitchFamily="34" charset="0"/>
              </a:rPr>
              <a:t>exact anatomical </a:t>
            </a:r>
            <a:r>
              <a:rPr lang="en-US" dirty="0">
                <a:cs typeface="Arial" pitchFamily="34" charset="0"/>
              </a:rPr>
              <a:t>location of the pain</a:t>
            </a:r>
          </a:p>
          <a:p>
            <a:pPr lvl="2"/>
            <a:r>
              <a:rPr lang="en-US" dirty="0">
                <a:cs typeface="Arial" pitchFamily="34" charset="0"/>
              </a:rPr>
              <a:t>Examples: uterine pain, pelvic pain, urethral pain,  ovarian pain, bladder pain, vulvovaginal pain, perineal pain</a:t>
            </a:r>
          </a:p>
          <a:p>
            <a:pPr lvl="2"/>
            <a:endParaRPr lang="en-US" dirty="0">
              <a:cs typeface="Arial" pitchFamily="34" charset="0"/>
            </a:endParaRPr>
          </a:p>
          <a:p>
            <a:pPr lvl="1"/>
            <a:r>
              <a:rPr lang="en-US" dirty="0">
                <a:cs typeface="Arial" pitchFamily="34" charset="0"/>
              </a:rPr>
              <a:t>Do not use ‘suprapubic pain’ as it does not provide a precise enough anatomical location</a:t>
            </a:r>
          </a:p>
          <a:p>
            <a:pPr lvl="1">
              <a:buNone/>
            </a:pPr>
            <a:endParaRPr lang="en-US" dirty="0">
              <a:cs typeface="Arial" pitchFamily="34" charset="0"/>
            </a:endParaRPr>
          </a:p>
          <a:p>
            <a:r>
              <a:rPr lang="en-US" dirty="0">
                <a:cs typeface="Arial" pitchFamily="34" charset="0"/>
              </a:rPr>
              <a:t>If an STI test result is positive</a:t>
            </a:r>
          </a:p>
          <a:p>
            <a:pPr lvl="1"/>
            <a:r>
              <a:rPr lang="en-US" dirty="0">
                <a:cs typeface="Arial" pitchFamily="34" charset="0"/>
              </a:rPr>
              <a:t>report the STI diagnosis (i.e., genitourinary gonorrhea) rather than as“X test positive”</a:t>
            </a:r>
          </a:p>
          <a:p>
            <a:pPr>
              <a:buNone/>
            </a:pPr>
            <a:endParaRPr lang="en-US" dirty="0">
              <a:latin typeface="Arial" pitchFamily="34" charset="0"/>
              <a:cs typeface="Arial" pitchFamily="34" charset="0"/>
            </a:endParaRPr>
          </a:p>
        </p:txBody>
      </p:sp>
    </p:spTree>
    <p:extLst>
      <p:ext uri="{BB962C8B-B14F-4D97-AF65-F5344CB8AC3E}">
        <p14:creationId xmlns:p14="http://schemas.microsoft.com/office/powerpoint/2010/main" val="32943234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4000" dirty="0"/>
              <a:t>AE Text – Lessons from ASPIRE </a:t>
            </a:r>
          </a:p>
        </p:txBody>
      </p:sp>
      <p:sp>
        <p:nvSpPr>
          <p:cNvPr id="3" name="Content Placeholder 2"/>
          <p:cNvSpPr>
            <a:spLocks noGrp="1"/>
          </p:cNvSpPr>
          <p:nvPr>
            <p:ph idx="1"/>
          </p:nvPr>
        </p:nvSpPr>
        <p:spPr>
          <a:xfrm>
            <a:off x="457200" y="1524000"/>
            <a:ext cx="8305800" cy="5105400"/>
          </a:xfrm>
        </p:spPr>
        <p:txBody>
          <a:bodyPr>
            <a:normAutofit/>
          </a:bodyPr>
          <a:lstStyle/>
          <a:p>
            <a:r>
              <a:rPr lang="en-US" sz="2800" dirty="0">
                <a:cs typeface="Arial" pitchFamily="34" charset="0"/>
              </a:rPr>
              <a:t>Pregnancy outcomes should not be reported as AEs (i.e., spontaneous abortions) – only the resulting maternal complications (if any)</a:t>
            </a:r>
          </a:p>
          <a:p>
            <a:endParaRPr lang="en-US" sz="2800" dirty="0">
              <a:cs typeface="Arial" pitchFamily="34" charset="0"/>
            </a:endParaRPr>
          </a:p>
          <a:p>
            <a:r>
              <a:rPr lang="en-US" sz="2800" dirty="0">
                <a:cs typeface="Arial" pitchFamily="34" charset="0"/>
              </a:rPr>
              <a:t>“Genital ulcer disease” is not a codeable event.  Need to note a specific STI OR they should just report “Ulcer” with the anatomical location(s)</a:t>
            </a:r>
          </a:p>
          <a:p>
            <a:pPr lvl="1"/>
            <a:r>
              <a:rPr lang="en-US" dirty="0">
                <a:cs typeface="Arial" pitchFamily="34" charset="0"/>
              </a:rPr>
              <a:t>Example: “vaginal ulcer”</a:t>
            </a:r>
          </a:p>
          <a:p>
            <a:endParaRPr lang="en-US" dirty="0"/>
          </a:p>
        </p:txBody>
      </p:sp>
    </p:spTree>
    <p:extLst>
      <p:ext uri="{BB962C8B-B14F-4D97-AF65-F5344CB8AC3E}">
        <p14:creationId xmlns:p14="http://schemas.microsoft.com/office/powerpoint/2010/main" val="1957678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Visit CRFs</a:t>
            </a:r>
          </a:p>
        </p:txBody>
      </p:sp>
      <p:grpSp>
        <p:nvGrpSpPr>
          <p:cNvPr id="3" name="Group 2"/>
          <p:cNvGrpSpPr/>
          <p:nvPr/>
        </p:nvGrpSpPr>
        <p:grpSpPr>
          <a:xfrm>
            <a:off x="2133600" y="1417638"/>
            <a:ext cx="5999356" cy="5595610"/>
            <a:chOff x="2687444" y="1643390"/>
            <a:chExt cx="5832088" cy="5528527"/>
          </a:xfrm>
        </p:grpSpPr>
        <p:sp>
          <p:nvSpPr>
            <p:cNvPr id="5" name="TextBox 4"/>
            <p:cNvSpPr txBox="1"/>
            <p:nvPr/>
          </p:nvSpPr>
          <p:spPr>
            <a:xfrm>
              <a:off x="2728332" y="1643390"/>
              <a:ext cx="5791200" cy="3416320"/>
            </a:xfrm>
            <a:prstGeom prst="rect">
              <a:avLst/>
            </a:prstGeom>
            <a:noFill/>
          </p:spPr>
          <p:txBody>
            <a:bodyPr wrap="square" rtlCol="0">
              <a:spAutoFit/>
            </a:bodyPr>
            <a:lstStyle/>
            <a:p>
              <a:pPr>
                <a:buFont typeface="Wingdings" pitchFamily="2" charset="2"/>
                <a:buChar char="ü"/>
              </a:pPr>
              <a:r>
                <a:rPr lang="en-US" b="1" dirty="0">
                  <a:solidFill>
                    <a:schemeClr val="accent3"/>
                  </a:solidFill>
                </a:rPr>
                <a:t>Date of Visit </a:t>
              </a:r>
            </a:p>
            <a:p>
              <a:pPr>
                <a:buFont typeface="Wingdings" pitchFamily="2" charset="2"/>
                <a:buChar char="ü"/>
              </a:pPr>
              <a:r>
                <a:rPr lang="en-US" b="1" dirty="0">
                  <a:solidFill>
                    <a:schemeClr val="accent3"/>
                  </a:solidFill>
                </a:rPr>
                <a:t>Follow-up Visit Summary</a:t>
              </a:r>
            </a:p>
            <a:p>
              <a:pPr>
                <a:buFont typeface="Wingdings" pitchFamily="2" charset="2"/>
                <a:buChar char="ü"/>
              </a:pPr>
              <a:r>
                <a:rPr lang="en-US" dirty="0"/>
                <a:t>Ring Adherence (Y/N) prompt</a:t>
              </a:r>
            </a:p>
            <a:p>
              <a:pPr>
                <a:buFont typeface="Wingdings" pitchFamily="2" charset="2"/>
                <a:buChar char="ü"/>
              </a:pPr>
              <a:r>
                <a:rPr lang="en-US" dirty="0"/>
                <a:t>Laboratory Results</a:t>
              </a:r>
            </a:p>
            <a:p>
              <a:pPr>
                <a:buFont typeface="Wingdings" pitchFamily="2" charset="2"/>
                <a:buChar char="ü"/>
              </a:pPr>
              <a:r>
                <a:rPr lang="en-US" dirty="0"/>
                <a:t>Family Planning</a:t>
              </a:r>
            </a:p>
            <a:p>
              <a:pPr>
                <a:buFont typeface="Wingdings" pitchFamily="2" charset="2"/>
                <a:buChar char="ü"/>
              </a:pPr>
              <a:r>
                <a:rPr lang="en-US" dirty="0"/>
                <a:t>Ring Collection/Insertion</a:t>
              </a:r>
            </a:p>
            <a:p>
              <a:pPr>
                <a:buFont typeface="Wingdings" pitchFamily="2" charset="2"/>
                <a:buChar char="ü"/>
              </a:pPr>
              <a:r>
                <a:rPr lang="en-US" dirty="0"/>
                <a:t>Specimen Storage</a:t>
              </a:r>
            </a:p>
            <a:p>
              <a:pPr>
                <a:buFont typeface="Wingdings" pitchFamily="2" charset="2"/>
                <a:buChar char="ü"/>
              </a:pPr>
              <a:r>
                <a:rPr lang="en-US" b="1" dirty="0">
                  <a:solidFill>
                    <a:schemeClr val="accent3"/>
                  </a:solidFill>
                </a:rPr>
                <a:t>HIV Test Results</a:t>
              </a:r>
            </a:p>
            <a:p>
              <a:pPr>
                <a:buFont typeface="Wingdings" pitchFamily="2" charset="2"/>
                <a:buChar char="ü"/>
              </a:pPr>
              <a:r>
                <a:rPr lang="en-US" dirty="0"/>
                <a:t>Adverse Experience Y/N prompt</a:t>
              </a:r>
            </a:p>
            <a:p>
              <a:pPr>
                <a:buFont typeface="Wingdings" pitchFamily="2" charset="2"/>
                <a:buChar char="ü"/>
              </a:pPr>
              <a:r>
                <a:rPr lang="en-US" dirty="0"/>
                <a:t>Pregnancy Test Results</a:t>
              </a:r>
            </a:p>
            <a:p>
              <a:pPr>
                <a:buFont typeface="Wingdings" pitchFamily="2" charset="2"/>
                <a:buChar char="ü"/>
              </a:pPr>
              <a:r>
                <a:rPr lang="en-US" dirty="0"/>
                <a:t>Additional Study Procedures (Y/N prompt)</a:t>
              </a:r>
            </a:p>
            <a:p>
              <a:endParaRPr lang="en-US" dirty="0"/>
            </a:p>
          </p:txBody>
        </p:sp>
        <p:sp>
          <p:nvSpPr>
            <p:cNvPr id="7" name="TextBox 6"/>
            <p:cNvSpPr txBox="1"/>
            <p:nvPr/>
          </p:nvSpPr>
          <p:spPr>
            <a:xfrm>
              <a:off x="2687444" y="4637502"/>
              <a:ext cx="5181600" cy="923330"/>
            </a:xfrm>
            <a:prstGeom prst="rect">
              <a:avLst/>
            </a:prstGeom>
            <a:noFill/>
          </p:spPr>
          <p:txBody>
            <a:bodyPr wrap="square" rtlCol="0">
              <a:spAutoFit/>
            </a:bodyPr>
            <a:lstStyle/>
            <a:p>
              <a:pPr>
                <a:buFont typeface="Wingdings" pitchFamily="2" charset="2"/>
                <a:buChar char="ü"/>
              </a:pPr>
              <a:r>
                <a:rPr lang="en-US" b="1" dirty="0">
                  <a:solidFill>
                    <a:schemeClr val="accent3"/>
                  </a:solidFill>
                </a:rPr>
                <a:t>Behavior Assessment (Y/N Prompt) – Month 3</a:t>
              </a:r>
            </a:p>
            <a:p>
              <a:pPr>
                <a:buFont typeface="Wingdings" pitchFamily="2" charset="2"/>
                <a:buChar char="ü"/>
              </a:pPr>
              <a:r>
                <a:rPr lang="en-US" dirty="0"/>
                <a:t>ACASI Tracking – Month 3</a:t>
              </a:r>
            </a:p>
            <a:p>
              <a:endParaRPr lang="en-US" dirty="0"/>
            </a:p>
          </p:txBody>
        </p:sp>
        <p:sp>
          <p:nvSpPr>
            <p:cNvPr id="8" name="TextBox 7"/>
            <p:cNvSpPr txBox="1"/>
            <p:nvPr/>
          </p:nvSpPr>
          <p:spPr>
            <a:xfrm>
              <a:off x="2743200" y="5140592"/>
              <a:ext cx="5776332" cy="2031325"/>
            </a:xfrm>
            <a:prstGeom prst="rect">
              <a:avLst/>
            </a:prstGeom>
            <a:noFill/>
          </p:spPr>
          <p:txBody>
            <a:bodyPr wrap="square" rtlCol="0">
              <a:spAutoFit/>
            </a:bodyPr>
            <a:lstStyle/>
            <a:p>
              <a:pPr>
                <a:buFont typeface="Wingdings" pitchFamily="2" charset="2"/>
                <a:buChar char="ü"/>
              </a:pPr>
              <a:r>
                <a:rPr lang="en-US" dirty="0"/>
                <a:t>Pelvic Exam (+ Pelvic Exam diagrams – non Rave form)</a:t>
              </a:r>
            </a:p>
            <a:p>
              <a:pPr>
                <a:buFont typeface="Wingdings" pitchFamily="2" charset="2"/>
                <a:buChar char="ü"/>
              </a:pPr>
              <a:r>
                <a:rPr lang="en-US" dirty="0"/>
                <a:t>Physical Exam</a:t>
              </a:r>
            </a:p>
            <a:p>
              <a:pPr>
                <a:buFont typeface="Wingdings" pitchFamily="2" charset="2"/>
                <a:buChar char="ü"/>
              </a:pPr>
              <a:r>
                <a:rPr lang="en-US" dirty="0"/>
                <a:t>Vital Signs</a:t>
              </a:r>
            </a:p>
            <a:p>
              <a:pPr>
                <a:buFont typeface="Wingdings" pitchFamily="2" charset="2"/>
                <a:buChar char="ü"/>
              </a:pPr>
              <a:r>
                <a:rPr lang="en-US" dirty="0"/>
                <a:t>STI Test Results</a:t>
              </a:r>
            </a:p>
            <a:p>
              <a:pPr>
                <a:buFont typeface="Wingdings" pitchFamily="2" charset="2"/>
                <a:buChar char="ü"/>
              </a:pPr>
              <a:r>
                <a:rPr lang="en-US" b="1" dirty="0">
                  <a:solidFill>
                    <a:schemeClr val="accent3"/>
                  </a:solidFill>
                </a:rPr>
                <a:t>Vaginal Practices (Y/N Prompt)</a:t>
              </a:r>
            </a:p>
            <a:p>
              <a:pPr>
                <a:buFont typeface="Wingdings" pitchFamily="2" charset="2"/>
                <a:buChar char="ü"/>
              </a:pPr>
              <a:r>
                <a:rPr lang="en-US" b="1" dirty="0">
                  <a:solidFill>
                    <a:schemeClr val="accent3"/>
                  </a:solidFill>
                </a:rPr>
                <a:t>Social Influences Assessment (Y/N Prompt)</a:t>
              </a:r>
            </a:p>
            <a:p>
              <a:endParaRPr lang="en-US" dirty="0"/>
            </a:p>
          </p:txBody>
        </p:sp>
      </p:grpSp>
      <p:pic>
        <p:nvPicPr>
          <p:cNvPr id="10" name="Picture 9" descr="C:\Users\amayo\AppData\Local\Microsoft\Windows\Temporary Internet Files\Content.Outlook\HHF5TJ64\Hope_Study_1Tag_PMS (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3062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Bit More on Clinical Queries</a:t>
            </a:r>
          </a:p>
        </p:txBody>
      </p:sp>
      <p:sp>
        <p:nvSpPr>
          <p:cNvPr id="3" name="Content Placeholder 2"/>
          <p:cNvSpPr>
            <a:spLocks noGrp="1"/>
          </p:cNvSpPr>
          <p:nvPr>
            <p:ph idx="1"/>
          </p:nvPr>
        </p:nvSpPr>
        <p:spPr/>
        <p:txBody>
          <a:bodyPr>
            <a:normAutofit fontScale="92500" lnSpcReduction="10000"/>
          </a:bodyPr>
          <a:lstStyle/>
          <a:p>
            <a:pPr>
              <a:lnSpc>
                <a:spcPct val="90000"/>
              </a:lnSpc>
            </a:pPr>
            <a:r>
              <a:rPr lang="en-US" dirty="0">
                <a:latin typeface="Arial" pitchFamily="34" charset="0"/>
                <a:cs typeface="Arial" pitchFamily="34" charset="0"/>
              </a:rPr>
              <a:t> </a:t>
            </a:r>
            <a:r>
              <a:rPr lang="en-US" dirty="0">
                <a:cs typeface="Arial" pitchFamily="34" charset="0"/>
              </a:rPr>
              <a:t>Applied within </a:t>
            </a:r>
            <a:r>
              <a:rPr lang="en-US" dirty="0" err="1">
                <a:cs typeface="Arial" pitchFamily="34" charset="0"/>
              </a:rPr>
              <a:t>Medidata</a:t>
            </a:r>
            <a:r>
              <a:rPr lang="en-US" dirty="0">
                <a:cs typeface="Arial" pitchFamily="34" charset="0"/>
              </a:rPr>
              <a:t> Rave by SCHARP Clinical Affairs </a:t>
            </a:r>
          </a:p>
          <a:p>
            <a:pPr marL="0" indent="0">
              <a:lnSpc>
                <a:spcPct val="90000"/>
              </a:lnSpc>
              <a:buNone/>
            </a:pPr>
            <a:endParaRPr lang="en-US" dirty="0">
              <a:cs typeface="Arial" pitchFamily="34" charset="0"/>
            </a:endParaRPr>
          </a:p>
          <a:p>
            <a:pPr>
              <a:lnSpc>
                <a:spcPct val="90000"/>
              </a:lnSpc>
            </a:pPr>
            <a:r>
              <a:rPr lang="en-US" dirty="0">
                <a:cs typeface="Arial" pitchFamily="34" charset="0"/>
              </a:rPr>
              <a:t>AE clinical coding clarification or a safety query</a:t>
            </a:r>
          </a:p>
          <a:p>
            <a:pPr lvl="1">
              <a:lnSpc>
                <a:spcPct val="90000"/>
              </a:lnSpc>
              <a:buNone/>
            </a:pPr>
            <a:r>
              <a:rPr lang="en-US" dirty="0">
                <a:cs typeface="Arial" pitchFamily="34" charset="0"/>
              </a:rPr>
              <a:t>	AE clarification; product hold clarification </a:t>
            </a:r>
          </a:p>
          <a:p>
            <a:pPr marL="0" indent="0">
              <a:lnSpc>
                <a:spcPct val="90000"/>
              </a:lnSpc>
              <a:buNone/>
            </a:pPr>
            <a:endParaRPr lang="en-US" dirty="0">
              <a:cs typeface="Arial" pitchFamily="34" charset="0"/>
            </a:endParaRPr>
          </a:p>
          <a:p>
            <a:pPr>
              <a:lnSpc>
                <a:spcPct val="90000"/>
              </a:lnSpc>
            </a:pPr>
            <a:r>
              <a:rPr lang="en-US" dirty="0">
                <a:cs typeface="Arial" pitchFamily="34" charset="0"/>
              </a:rPr>
              <a:t>Are resolved by making additions or corrections on applicable </a:t>
            </a:r>
            <a:r>
              <a:rPr lang="en-US" dirty="0" err="1">
                <a:cs typeface="Arial" pitchFamily="34" charset="0"/>
              </a:rPr>
              <a:t>eCRF</a:t>
            </a:r>
            <a:r>
              <a:rPr lang="en-US" dirty="0">
                <a:cs typeface="Arial" pitchFamily="34" charset="0"/>
              </a:rPr>
              <a:t> to the data in question and submitting updates</a:t>
            </a:r>
          </a:p>
          <a:p>
            <a:pPr lvl="1">
              <a:lnSpc>
                <a:spcPct val="90000"/>
              </a:lnSpc>
            </a:pPr>
            <a:r>
              <a:rPr lang="en-US" dirty="0">
                <a:cs typeface="Arial" pitchFamily="34" charset="0"/>
              </a:rPr>
              <a:t>Any corrections to </a:t>
            </a:r>
            <a:r>
              <a:rPr lang="en-US" dirty="0" err="1">
                <a:cs typeface="Arial" pitchFamily="34" charset="0"/>
              </a:rPr>
              <a:t>eCRFs</a:t>
            </a:r>
            <a:r>
              <a:rPr lang="en-US" dirty="0">
                <a:cs typeface="Arial" pitchFamily="34" charset="0"/>
              </a:rPr>
              <a:t> should also be made to paper CRFs completed, if applicable. </a:t>
            </a:r>
          </a:p>
        </p:txBody>
      </p:sp>
    </p:spTree>
    <p:extLst>
      <p:ext uri="{BB962C8B-B14F-4D97-AF65-F5344CB8AC3E}">
        <p14:creationId xmlns:p14="http://schemas.microsoft.com/office/powerpoint/2010/main" val="11501082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3"/>
          <p:cNvSpPr>
            <a:spLocks noGrp="1" noChangeArrowheads="1"/>
          </p:cNvSpPr>
          <p:nvPr>
            <p:ph type="body" idx="1"/>
          </p:nvPr>
        </p:nvSpPr>
        <p:spPr>
          <a:xfrm>
            <a:off x="381000" y="1981200"/>
            <a:ext cx="8305800" cy="4495800"/>
          </a:xfrm>
        </p:spPr>
        <p:txBody>
          <a:bodyPr/>
          <a:lstStyle/>
          <a:p>
            <a:r>
              <a:rPr lang="en-US" sz="2800" dirty="0">
                <a:cs typeface="Arial" pitchFamily="34" charset="0"/>
              </a:rPr>
              <a:t>Onset and outcome dates can be based on</a:t>
            </a:r>
            <a:endParaRPr lang="en-US" sz="2800" b="1" dirty="0">
              <a:cs typeface="Arial" pitchFamily="34" charset="0"/>
            </a:endParaRPr>
          </a:p>
          <a:p>
            <a:pPr lvl="1"/>
            <a:r>
              <a:rPr lang="en-US" dirty="0">
                <a:cs typeface="Arial" pitchFamily="34" charset="0"/>
              </a:rPr>
              <a:t>Participant self-report</a:t>
            </a:r>
          </a:p>
          <a:p>
            <a:pPr lvl="1"/>
            <a:r>
              <a:rPr lang="en-US" dirty="0">
                <a:cs typeface="Arial" pitchFamily="34" charset="0"/>
              </a:rPr>
              <a:t>Physical and/or pelvic exam dates</a:t>
            </a:r>
          </a:p>
          <a:p>
            <a:pPr lvl="1"/>
            <a:r>
              <a:rPr lang="en-US" dirty="0">
                <a:cs typeface="Arial" pitchFamily="34" charset="0"/>
              </a:rPr>
              <a:t>Specimen collection dates (laboratory AEs)</a:t>
            </a:r>
          </a:p>
          <a:p>
            <a:pPr marL="457200" lvl="1" indent="0">
              <a:buNone/>
            </a:pPr>
            <a:endParaRPr lang="en-US" sz="2800" dirty="0">
              <a:cs typeface="Arial" pitchFamily="34" charset="0"/>
            </a:endParaRPr>
          </a:p>
          <a:p>
            <a:r>
              <a:rPr lang="en-US" sz="2800" dirty="0">
                <a:cs typeface="Arial" pitchFamily="34" charset="0"/>
              </a:rPr>
              <a:t>Record a complete date whenever available</a:t>
            </a:r>
          </a:p>
          <a:p>
            <a:pPr lvl="1"/>
            <a:r>
              <a:rPr lang="en-US" sz="2400" dirty="0">
                <a:cs typeface="Arial" pitchFamily="34" charset="0"/>
              </a:rPr>
              <a:t>month and year required</a:t>
            </a:r>
          </a:p>
        </p:txBody>
      </p:sp>
      <p:sp>
        <p:nvSpPr>
          <p:cNvPr id="361474" name="Rectangle 5"/>
          <p:cNvSpPr>
            <a:spLocks noGrp="1" noChangeArrowheads="1"/>
          </p:cNvSpPr>
          <p:nvPr>
            <p:ph type="title"/>
          </p:nvPr>
        </p:nvSpPr>
        <p:spPr>
          <a:xfrm>
            <a:off x="533400" y="457200"/>
            <a:ext cx="8610600" cy="762000"/>
          </a:xfrm>
        </p:spPr>
        <p:txBody>
          <a:bodyPr>
            <a:normAutofit/>
          </a:bodyPr>
          <a:lstStyle/>
          <a:p>
            <a:r>
              <a:rPr lang="en-US" dirty="0"/>
              <a:t>Onset and Outcome Dates</a:t>
            </a:r>
          </a:p>
        </p:txBody>
      </p:sp>
    </p:spTree>
    <p:custDataLst>
      <p:tags r:id="rId1"/>
    </p:custDataLst>
    <p:extLst>
      <p:ext uri="{BB962C8B-B14F-4D97-AF65-F5344CB8AC3E}">
        <p14:creationId xmlns:p14="http://schemas.microsoft.com/office/powerpoint/2010/main" val="84233484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Rectangle 3"/>
          <p:cNvSpPr>
            <a:spLocks noGrp="1" noChangeArrowheads="1"/>
          </p:cNvSpPr>
          <p:nvPr>
            <p:ph type="body" idx="1"/>
          </p:nvPr>
        </p:nvSpPr>
        <p:spPr>
          <a:xfrm>
            <a:off x="533400" y="1295400"/>
            <a:ext cx="8077200" cy="5334000"/>
          </a:xfrm>
        </p:spPr>
        <p:txBody>
          <a:bodyPr>
            <a:noAutofit/>
          </a:bodyPr>
          <a:lstStyle/>
          <a:p>
            <a:r>
              <a:rPr lang="en-US" sz="2800" dirty="0">
                <a:cs typeface="Arial" pitchFamily="34" charset="0"/>
              </a:rPr>
              <a:t>AE Log - mark severity grade per FGGT or General </a:t>
            </a:r>
            <a:r>
              <a:rPr lang="en-US" sz="2800" dirty="0" err="1">
                <a:cs typeface="Arial" pitchFamily="34" charset="0"/>
              </a:rPr>
              <a:t>Tox</a:t>
            </a:r>
            <a:r>
              <a:rPr lang="en-US" sz="2800" dirty="0">
                <a:cs typeface="Arial" pitchFamily="34" charset="0"/>
              </a:rPr>
              <a:t> Table</a:t>
            </a:r>
          </a:p>
          <a:p>
            <a:pPr lvl="1"/>
            <a:r>
              <a:rPr lang="en-US" sz="2400" dirty="0">
                <a:cs typeface="Arial" pitchFamily="34" charset="0"/>
              </a:rPr>
              <a:t>If condition appears on both </a:t>
            </a:r>
            <a:r>
              <a:rPr lang="en-US" sz="2400" dirty="0" err="1">
                <a:cs typeface="Arial" pitchFamily="34" charset="0"/>
              </a:rPr>
              <a:t>tox</a:t>
            </a:r>
            <a:r>
              <a:rPr lang="en-US" sz="2400" dirty="0">
                <a:cs typeface="Arial" pitchFamily="34" charset="0"/>
              </a:rPr>
              <a:t> tables, use FGGT to assess for severity</a:t>
            </a:r>
          </a:p>
          <a:p>
            <a:pPr marL="457200" lvl="1" indent="0">
              <a:buNone/>
            </a:pPr>
            <a:endParaRPr lang="en-US" sz="1400" dirty="0">
              <a:cs typeface="Arial" pitchFamily="34" charset="0"/>
            </a:endParaRPr>
          </a:p>
          <a:p>
            <a:r>
              <a:rPr lang="en-US" sz="2800" dirty="0">
                <a:cs typeface="Arial" pitchFamily="34" charset="0"/>
              </a:rPr>
              <a:t>GAE Log has ‘Grade 1’ box marked for you – no need to complete this item</a:t>
            </a:r>
          </a:p>
          <a:p>
            <a:pPr marL="0" indent="0">
              <a:buNone/>
            </a:pPr>
            <a:endParaRPr lang="en-US" sz="1400" dirty="0">
              <a:cs typeface="Arial" pitchFamily="34" charset="0"/>
            </a:endParaRPr>
          </a:p>
          <a:p>
            <a:r>
              <a:rPr lang="en-US" sz="2800" dirty="0">
                <a:cs typeface="Arial" pitchFamily="34" charset="0"/>
              </a:rPr>
              <a:t>If you start a GAE for a Grade 2 or higher AE:</a:t>
            </a:r>
          </a:p>
          <a:p>
            <a:pPr lvl="1"/>
            <a:r>
              <a:rPr lang="en-US" sz="2400" dirty="0">
                <a:cs typeface="Arial" pitchFamily="34" charset="0"/>
              </a:rPr>
              <a:t>Stop the form at item 1</a:t>
            </a:r>
          </a:p>
          <a:p>
            <a:pPr lvl="1"/>
            <a:r>
              <a:rPr lang="en-US" sz="2400" dirty="0">
                <a:cs typeface="Arial" pitchFamily="34" charset="0"/>
              </a:rPr>
              <a:t>Draw a diagonal line across page, add note “Recorded on AE Log page XYZ”, initial and date</a:t>
            </a:r>
          </a:p>
          <a:p>
            <a:pPr lvl="1"/>
            <a:r>
              <a:rPr lang="en-US" sz="2400" dirty="0">
                <a:cs typeface="Arial" pitchFamily="34" charset="0"/>
              </a:rPr>
              <a:t>Keep this GAE page in binder; do not delete!</a:t>
            </a:r>
          </a:p>
        </p:txBody>
      </p:sp>
      <p:sp>
        <p:nvSpPr>
          <p:cNvPr id="364546" name="Rectangle 5"/>
          <p:cNvSpPr>
            <a:spLocks noGrp="1" noChangeArrowheads="1"/>
          </p:cNvSpPr>
          <p:nvPr>
            <p:ph type="title"/>
          </p:nvPr>
        </p:nvSpPr>
        <p:spPr>
          <a:xfrm>
            <a:off x="228600" y="304800"/>
            <a:ext cx="8610600" cy="762000"/>
          </a:xfrm>
        </p:spPr>
        <p:txBody>
          <a:bodyPr/>
          <a:lstStyle/>
          <a:p>
            <a:r>
              <a:rPr lang="en-US" dirty="0"/>
              <a:t>Severity (Toxicity) Grade</a:t>
            </a:r>
          </a:p>
        </p:txBody>
      </p:sp>
    </p:spTree>
    <p:custDataLst>
      <p:tags r:id="rId1"/>
    </p:custDataLst>
    <p:extLst>
      <p:ext uri="{BB962C8B-B14F-4D97-AF65-F5344CB8AC3E}">
        <p14:creationId xmlns:p14="http://schemas.microsoft.com/office/powerpoint/2010/main" val="946795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09600" y="2133600"/>
            <a:ext cx="8001000" cy="32766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a:cs typeface="Arial" pitchFamily="34" charset="0"/>
              </a:rPr>
              <a:t>If “not related”, record rationale or known cause of AE in the Comments section of the form</a:t>
            </a:r>
          </a:p>
          <a:p>
            <a:pPr marR="0" lvl="0" algn="l" defTabSz="914400" rtl="0" eaLnBrk="1" fontAlgn="auto" latinLnBrk="0" hangingPunct="1">
              <a:lnSpc>
                <a:spcPct val="100000"/>
              </a:lnSpc>
              <a:spcBef>
                <a:spcPct val="20000"/>
              </a:spcBef>
              <a:spcAft>
                <a:spcPts val="0"/>
              </a:spcAft>
              <a:buClrTx/>
              <a:buSzTx/>
              <a:tabLst/>
              <a:defRPr/>
            </a:pPr>
            <a:endParaRPr lang="en-US" sz="3200" dirty="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a:ln>
                  <a:noFill/>
                </a:ln>
                <a:solidFill>
                  <a:schemeClr val="tx1"/>
                </a:solidFill>
                <a:effectLst/>
                <a:uLnTx/>
                <a:uFillTx/>
                <a:cs typeface="Arial" pitchFamily="34" charset="0"/>
              </a:rPr>
              <a:t>May</a:t>
            </a:r>
            <a:r>
              <a:rPr kumimoji="0" lang="en-US" sz="3200" b="0" i="0" u="none" strike="noStrike" kern="1200" cap="none" spc="0" normalizeH="0" noProof="0" dirty="0">
                <a:ln>
                  <a:noFill/>
                </a:ln>
                <a:solidFill>
                  <a:schemeClr val="tx1"/>
                </a:solidFill>
                <a:effectLst/>
                <a:uLnTx/>
                <a:uFillTx/>
                <a:cs typeface="Arial" pitchFamily="34" charset="0"/>
              </a:rPr>
              <a:t> use “not biologically plausible” </a:t>
            </a:r>
          </a:p>
          <a:p>
            <a:pPr marL="800100" lvl="1" indent="-342900">
              <a:spcBef>
                <a:spcPct val="20000"/>
              </a:spcBef>
              <a:buFont typeface="Arial" pitchFamily="34" charset="0"/>
              <a:buChar char="•"/>
            </a:pPr>
            <a:r>
              <a:rPr lang="en-US" sz="3200" dirty="0">
                <a:cs typeface="Arial" pitchFamily="34" charset="0"/>
              </a:rPr>
              <a:t>For example</a:t>
            </a:r>
            <a:r>
              <a:rPr lang="en-US" sz="3200" baseline="0" dirty="0">
                <a:cs typeface="Arial" pitchFamily="34" charset="0"/>
              </a:rPr>
              <a:t>:</a:t>
            </a:r>
            <a:r>
              <a:rPr lang="en-US" sz="3200" dirty="0">
                <a:cs typeface="Arial" pitchFamily="34" charset="0"/>
              </a:rPr>
              <a:t> earache</a:t>
            </a:r>
            <a:endParaRPr kumimoji="0" lang="en-US" sz="3200" b="0" i="0" u="none" strike="noStrike" kern="1200" cap="none" spc="0" normalizeH="0" baseline="0" noProof="0" dirty="0">
              <a:ln>
                <a:noFill/>
              </a:ln>
              <a:solidFill>
                <a:schemeClr val="tx1"/>
              </a:solidFill>
              <a:effectLst/>
              <a:uLnTx/>
              <a:uFillTx/>
              <a:cs typeface="Arial" pitchFamily="34" charset="0"/>
            </a:endParaRPr>
          </a:p>
        </p:txBody>
      </p:sp>
      <p:sp>
        <p:nvSpPr>
          <p:cNvPr id="5" name="Rectangle 5"/>
          <p:cNvSpPr txBox="1">
            <a:spLocks noChangeArrowheads="1"/>
          </p:cNvSpPr>
          <p:nvPr/>
        </p:nvSpPr>
        <p:spPr>
          <a:xfrm>
            <a:off x="304800" y="457200"/>
            <a:ext cx="86106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Relations</a:t>
            </a:r>
            <a:r>
              <a:rPr lang="en-US" sz="4400" dirty="0">
                <a:latin typeface="+mj-lt"/>
                <a:ea typeface="+mj-ea"/>
                <a:cs typeface="+mj-cs"/>
              </a:rPr>
              <a:t>hip to Study Product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ustDataLst>
      <p:tags r:id="rId1"/>
    </p:custDataLst>
    <p:extLst>
      <p:ext uri="{BB962C8B-B14F-4D97-AF65-F5344CB8AC3E}">
        <p14:creationId xmlns:p14="http://schemas.microsoft.com/office/powerpoint/2010/main" val="2085597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Rectangle 3"/>
          <p:cNvSpPr>
            <a:spLocks noGrp="1" noChangeArrowheads="1"/>
          </p:cNvSpPr>
          <p:nvPr>
            <p:ph type="body" idx="1"/>
          </p:nvPr>
        </p:nvSpPr>
        <p:spPr>
          <a:xfrm>
            <a:off x="381000" y="1828800"/>
            <a:ext cx="8534400" cy="4876800"/>
          </a:xfrm>
        </p:spPr>
        <p:txBody>
          <a:bodyPr>
            <a:noAutofit/>
          </a:bodyPr>
          <a:lstStyle/>
          <a:p>
            <a:r>
              <a:rPr lang="en-US" sz="2400" b="1" dirty="0">
                <a:solidFill>
                  <a:schemeClr val="accent2"/>
                </a:solidFill>
                <a:cs typeface="Arial" pitchFamily="34" charset="0"/>
              </a:rPr>
              <a:t>“No change” </a:t>
            </a:r>
            <a:r>
              <a:rPr lang="en-US" sz="2400" dirty="0">
                <a:cs typeface="Arial" pitchFamily="34" charset="0"/>
              </a:rPr>
              <a:t>if the AE does not warrant any change to the ppt’s use or non-use of study product </a:t>
            </a:r>
          </a:p>
          <a:p>
            <a:pPr lvl="1"/>
            <a:r>
              <a:rPr lang="en-US" sz="2000" dirty="0">
                <a:cs typeface="Arial" pitchFamily="34" charset="0"/>
              </a:rPr>
              <a:t>Ppt is using product and will continue to use product </a:t>
            </a:r>
          </a:p>
          <a:p>
            <a:pPr lvl="1"/>
            <a:r>
              <a:rPr lang="en-US" sz="2000" dirty="0">
                <a:cs typeface="Arial" pitchFamily="34" charset="0"/>
              </a:rPr>
              <a:t>Ppt is on a product hold (for a reason other than this AE) and will continue to remain on a hold </a:t>
            </a:r>
            <a:endParaRPr lang="en-US" sz="2400" dirty="0">
              <a:cs typeface="Arial" pitchFamily="34" charset="0"/>
            </a:endParaRPr>
          </a:p>
          <a:p>
            <a:r>
              <a:rPr lang="en-US" sz="2400" b="1" dirty="0">
                <a:solidFill>
                  <a:schemeClr val="accent3"/>
                </a:solidFill>
                <a:cs typeface="Arial" pitchFamily="34" charset="0"/>
              </a:rPr>
              <a:t>“Held” </a:t>
            </a:r>
            <a:r>
              <a:rPr lang="en-US" sz="2400" dirty="0">
                <a:cs typeface="Arial" pitchFamily="34" charset="0"/>
              </a:rPr>
              <a:t>for </a:t>
            </a:r>
            <a:r>
              <a:rPr lang="en-US" sz="2400" b="1" u="sng" dirty="0">
                <a:cs typeface="Arial" pitchFamily="34" charset="0"/>
              </a:rPr>
              <a:t>each AE </a:t>
            </a:r>
            <a:r>
              <a:rPr lang="en-US" sz="2400" dirty="0">
                <a:cs typeface="Arial" pitchFamily="34" charset="0"/>
              </a:rPr>
              <a:t>that requires a clinical product hold</a:t>
            </a:r>
          </a:p>
          <a:p>
            <a:pPr lvl="1"/>
            <a:r>
              <a:rPr lang="en-US" sz="2400" dirty="0">
                <a:cs typeface="Arial" pitchFamily="34" charset="0"/>
              </a:rPr>
              <a:t>Mark even if ppt is already on a product hold or if the </a:t>
            </a:r>
            <a:r>
              <a:rPr lang="en-US" sz="2400" dirty="0" err="1">
                <a:cs typeface="Arial" pitchFamily="34" charset="0"/>
              </a:rPr>
              <a:t>ppt</a:t>
            </a:r>
            <a:r>
              <a:rPr lang="en-US" sz="2400" dirty="0">
                <a:cs typeface="Arial" pitchFamily="34" charset="0"/>
              </a:rPr>
              <a:t> did not accept the ring previously</a:t>
            </a:r>
          </a:p>
          <a:p>
            <a:pPr lvl="1"/>
            <a:r>
              <a:rPr lang="en-US" sz="2400" dirty="0">
                <a:cs typeface="Arial" pitchFamily="34" charset="0"/>
              </a:rPr>
              <a:t>Do not mark if ppt refuses product based on this AE</a:t>
            </a:r>
          </a:p>
          <a:p>
            <a:pPr marL="0" indent="0">
              <a:buNone/>
            </a:pPr>
            <a:r>
              <a:rPr lang="en-US" sz="2400" dirty="0">
                <a:cs typeface="Arial" pitchFamily="34" charset="0"/>
              </a:rPr>
              <a:t>	Note: For each </a:t>
            </a:r>
            <a:r>
              <a:rPr lang="en-US" sz="2400" u="sng" dirty="0">
                <a:cs typeface="Arial" pitchFamily="34" charset="0"/>
              </a:rPr>
              <a:t>AE Log</a:t>
            </a:r>
            <a:r>
              <a:rPr lang="en-US" sz="2400" dirty="0">
                <a:cs typeface="Arial" pitchFamily="34" charset="0"/>
              </a:rPr>
              <a:t> with “Held” marked, SCHARP will 	expect a “matching” Product Hold/Discontinuation Log with 	reason for hold = AE and the matching AE Log page #</a:t>
            </a:r>
          </a:p>
          <a:p>
            <a:pPr marL="0" indent="0">
              <a:buNone/>
            </a:pPr>
            <a:endParaRPr lang="en-US" sz="2400" dirty="0">
              <a:cs typeface="Arial" pitchFamily="34" charset="0"/>
            </a:endParaRPr>
          </a:p>
        </p:txBody>
      </p:sp>
      <p:sp>
        <p:nvSpPr>
          <p:cNvPr id="392194" name="Rectangle 5"/>
          <p:cNvSpPr>
            <a:spLocks noGrp="1" noChangeArrowheads="1"/>
          </p:cNvSpPr>
          <p:nvPr>
            <p:ph type="title"/>
          </p:nvPr>
        </p:nvSpPr>
        <p:spPr>
          <a:xfrm>
            <a:off x="381000" y="304800"/>
            <a:ext cx="8610600" cy="762000"/>
          </a:xfrm>
        </p:spPr>
        <p:txBody>
          <a:bodyPr>
            <a:normAutofit/>
          </a:bodyPr>
          <a:lstStyle/>
          <a:p>
            <a:r>
              <a:rPr lang="en-US" dirty="0"/>
              <a:t>Study Product Administration</a:t>
            </a:r>
          </a:p>
        </p:txBody>
      </p:sp>
    </p:spTree>
    <p:custDataLst>
      <p:tags r:id="rId1"/>
    </p:custDataLst>
    <p:extLst>
      <p:ext uri="{BB962C8B-B14F-4D97-AF65-F5344CB8AC3E}">
        <p14:creationId xmlns:p14="http://schemas.microsoft.com/office/powerpoint/2010/main" val="200101145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Rectangle 3"/>
          <p:cNvSpPr>
            <a:spLocks noGrp="1" noChangeArrowheads="1"/>
          </p:cNvSpPr>
          <p:nvPr>
            <p:ph type="body" idx="1"/>
          </p:nvPr>
        </p:nvSpPr>
        <p:spPr>
          <a:xfrm>
            <a:off x="228600" y="1905000"/>
            <a:ext cx="8534400" cy="4648200"/>
          </a:xfrm>
        </p:spPr>
        <p:txBody>
          <a:bodyPr>
            <a:noAutofit/>
          </a:bodyPr>
          <a:lstStyle/>
          <a:p>
            <a:r>
              <a:rPr lang="en-US" sz="2800" b="1" dirty="0">
                <a:solidFill>
                  <a:schemeClr val="accent4"/>
                </a:solidFill>
                <a:cs typeface="Arial" pitchFamily="34" charset="0"/>
              </a:rPr>
              <a:t>“Permanently discontinued” </a:t>
            </a:r>
            <a:r>
              <a:rPr lang="en-US" sz="2800" dirty="0">
                <a:cs typeface="Arial" pitchFamily="34" charset="0"/>
              </a:rPr>
              <a:t>for each AE that requires permanent discontinuation</a:t>
            </a:r>
          </a:p>
          <a:p>
            <a:pPr marL="742950" lvl="2" indent="-342900">
              <a:buFont typeface="Wingdings" panose="05000000000000000000" pitchFamily="2" charset="2"/>
              <a:buChar char="§"/>
            </a:pPr>
            <a:r>
              <a:rPr lang="en-US" dirty="0">
                <a:cs typeface="Arial" pitchFamily="34" charset="0"/>
              </a:rPr>
              <a:t>Mark even if the </a:t>
            </a:r>
            <a:r>
              <a:rPr lang="en-US" dirty="0" err="1">
                <a:cs typeface="Arial" pitchFamily="34" charset="0"/>
              </a:rPr>
              <a:t>ppt</a:t>
            </a:r>
            <a:r>
              <a:rPr lang="en-US" dirty="0">
                <a:cs typeface="Arial" pitchFamily="34" charset="0"/>
              </a:rPr>
              <a:t> did not accept the ring previously</a:t>
            </a:r>
          </a:p>
          <a:p>
            <a:pPr marL="0" indent="0">
              <a:buNone/>
            </a:pPr>
            <a:endParaRPr lang="en-US" sz="2800" dirty="0">
              <a:cs typeface="Arial" pitchFamily="34" charset="0"/>
            </a:endParaRPr>
          </a:p>
          <a:p>
            <a:r>
              <a:rPr lang="en-US" sz="2800" b="1" dirty="0">
                <a:solidFill>
                  <a:schemeClr val="accent6"/>
                </a:solidFill>
                <a:cs typeface="Arial" pitchFamily="34" charset="0"/>
              </a:rPr>
              <a:t>“N/A” </a:t>
            </a:r>
            <a:r>
              <a:rPr lang="en-US" sz="2800" dirty="0">
                <a:cs typeface="Arial" pitchFamily="34" charset="0"/>
              </a:rPr>
              <a:t>should be marked if the AE is reported </a:t>
            </a:r>
          </a:p>
          <a:p>
            <a:pPr lvl="1">
              <a:buFont typeface="Wingdings" panose="05000000000000000000" pitchFamily="2" charset="2"/>
              <a:buChar char="§"/>
            </a:pPr>
            <a:r>
              <a:rPr lang="en-US" sz="2400" dirty="0">
                <a:cs typeface="Arial" pitchFamily="34" charset="0"/>
              </a:rPr>
              <a:t>on or after the PUEV </a:t>
            </a:r>
          </a:p>
          <a:p>
            <a:pPr lvl="1">
              <a:buFont typeface="Wingdings" panose="05000000000000000000" pitchFamily="2" charset="2"/>
              <a:buChar char="§"/>
            </a:pPr>
            <a:r>
              <a:rPr lang="en-US" sz="2400" dirty="0">
                <a:cs typeface="Arial" pitchFamily="34" charset="0"/>
              </a:rPr>
              <a:t>on or after the visit where ppt is permanently discontinued from study product </a:t>
            </a:r>
            <a:endParaRPr lang="en-US" sz="2000" dirty="0">
              <a:cs typeface="Arial" pitchFamily="34" charset="0"/>
            </a:endParaRPr>
          </a:p>
        </p:txBody>
      </p:sp>
      <p:sp>
        <p:nvSpPr>
          <p:cNvPr id="392194" name="Rectangle 5"/>
          <p:cNvSpPr>
            <a:spLocks noGrp="1" noChangeArrowheads="1"/>
          </p:cNvSpPr>
          <p:nvPr>
            <p:ph type="title"/>
          </p:nvPr>
        </p:nvSpPr>
        <p:spPr>
          <a:xfrm>
            <a:off x="381000" y="304800"/>
            <a:ext cx="8610600" cy="762000"/>
          </a:xfrm>
        </p:spPr>
        <p:txBody>
          <a:bodyPr>
            <a:normAutofit/>
          </a:bodyPr>
          <a:lstStyle/>
          <a:p>
            <a:r>
              <a:rPr lang="en-US" dirty="0"/>
              <a:t>Study Product Administration</a:t>
            </a:r>
          </a:p>
        </p:txBody>
      </p:sp>
    </p:spTree>
    <p:custDataLst>
      <p:tags r:id="rId1"/>
    </p:custDataLst>
    <p:extLst>
      <p:ext uri="{BB962C8B-B14F-4D97-AF65-F5344CB8AC3E}">
        <p14:creationId xmlns:p14="http://schemas.microsoft.com/office/powerpoint/2010/main" val="2589576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Rectangle 3"/>
          <p:cNvSpPr>
            <a:spLocks noGrp="1" noChangeArrowheads="1"/>
          </p:cNvSpPr>
          <p:nvPr>
            <p:ph type="body" idx="1"/>
          </p:nvPr>
        </p:nvSpPr>
        <p:spPr>
          <a:xfrm>
            <a:off x="304800" y="1066800"/>
            <a:ext cx="8458200" cy="5562600"/>
          </a:xfrm>
        </p:spPr>
        <p:txBody>
          <a:bodyPr>
            <a:normAutofit lnSpcReduction="10000"/>
          </a:bodyPr>
          <a:lstStyle/>
          <a:p>
            <a:r>
              <a:rPr lang="en-US" sz="2600" dirty="0">
                <a:cs typeface="Arial" pitchFamily="34" charset="0"/>
              </a:rPr>
              <a:t>If AE is ongoing when the CRF page is first completed, mark “continuing” and leave outcome date</a:t>
            </a:r>
          </a:p>
          <a:p>
            <a:pPr lvl="1"/>
            <a:r>
              <a:rPr lang="en-US" sz="2200" dirty="0">
                <a:cs typeface="Arial" pitchFamily="34" charset="0"/>
              </a:rPr>
              <a:t>Will need to update status at some point; SCHARP will provide listings to help </a:t>
            </a:r>
          </a:p>
          <a:p>
            <a:pPr lvl="1"/>
            <a:r>
              <a:rPr lang="en-US" sz="2200" dirty="0">
                <a:cs typeface="Arial" pitchFamily="34" charset="0"/>
              </a:rPr>
              <a:t>Note instructions for “resolved” status  – if a med is used to control the AE, keep the AE as “continuing” as long as the medications is indicated</a:t>
            </a:r>
          </a:p>
          <a:p>
            <a:r>
              <a:rPr lang="en-US" sz="2600" dirty="0">
                <a:cs typeface="Arial" pitchFamily="34" charset="0"/>
              </a:rPr>
              <a:t>Once a “continuing” AE’s outcome is determined:</a:t>
            </a:r>
          </a:p>
          <a:p>
            <a:pPr lvl="1"/>
            <a:r>
              <a:rPr lang="en-US" sz="2200" dirty="0">
                <a:latin typeface="Arial" pitchFamily="34" charset="0"/>
                <a:cs typeface="Arial" pitchFamily="34" charset="0"/>
              </a:rPr>
              <a:t>Line through (on a paper CRF) and/or update (in Rave) the “Continuing” box</a:t>
            </a:r>
          </a:p>
          <a:p>
            <a:pPr lvl="1"/>
            <a:r>
              <a:rPr lang="en-US" sz="2200" dirty="0">
                <a:latin typeface="Arial" pitchFamily="34" charset="0"/>
                <a:cs typeface="Arial" pitchFamily="34" charset="0"/>
              </a:rPr>
              <a:t>Mark the appropriate box for item 6</a:t>
            </a:r>
          </a:p>
          <a:p>
            <a:pPr lvl="1"/>
            <a:r>
              <a:rPr lang="en-US" sz="2200" dirty="0">
                <a:latin typeface="Arial" pitchFamily="34" charset="0"/>
                <a:cs typeface="Arial" pitchFamily="34" charset="0"/>
              </a:rPr>
              <a:t>Record the appropriate outcome date</a:t>
            </a:r>
          </a:p>
          <a:p>
            <a:pPr lvl="1"/>
            <a:r>
              <a:rPr lang="en-US" sz="2200" dirty="0">
                <a:latin typeface="Arial" pitchFamily="34" charset="0"/>
                <a:cs typeface="Arial" pitchFamily="34" charset="0"/>
              </a:rPr>
              <a:t>Initial and date any paper CRFs, resave </a:t>
            </a:r>
            <a:r>
              <a:rPr lang="en-US" sz="2200" dirty="0" err="1">
                <a:latin typeface="Arial" pitchFamily="34" charset="0"/>
                <a:cs typeface="Arial" pitchFamily="34" charset="0"/>
              </a:rPr>
              <a:t>eCRFs</a:t>
            </a:r>
            <a:r>
              <a:rPr lang="en-US" sz="2200" dirty="0">
                <a:latin typeface="Arial" pitchFamily="34" charset="0"/>
                <a:cs typeface="Arial" pitchFamily="34" charset="0"/>
              </a:rPr>
              <a:t> within Rave</a:t>
            </a:r>
          </a:p>
          <a:p>
            <a:r>
              <a:rPr lang="en-US" sz="2600" dirty="0">
                <a:cs typeface="Arial" pitchFamily="34" charset="0"/>
              </a:rPr>
              <a:t>Use “continuing at end of study participation” if AE ongoing at time participant is terminated</a:t>
            </a:r>
          </a:p>
        </p:txBody>
      </p:sp>
      <p:sp>
        <p:nvSpPr>
          <p:cNvPr id="409602" name="Rectangle 5"/>
          <p:cNvSpPr>
            <a:spLocks noGrp="1" noChangeArrowheads="1"/>
          </p:cNvSpPr>
          <p:nvPr>
            <p:ph type="title"/>
          </p:nvPr>
        </p:nvSpPr>
        <p:spPr>
          <a:xfrm>
            <a:off x="304800" y="304800"/>
            <a:ext cx="8610600" cy="762000"/>
          </a:xfrm>
        </p:spPr>
        <p:txBody>
          <a:bodyPr>
            <a:normAutofit/>
          </a:bodyPr>
          <a:lstStyle/>
          <a:p>
            <a:r>
              <a:rPr lang="en-US" dirty="0"/>
              <a:t>Status/Outcome:</a:t>
            </a:r>
          </a:p>
        </p:txBody>
      </p:sp>
    </p:spTree>
    <p:custDataLst>
      <p:tags r:id="rId1"/>
    </p:custDataLst>
    <p:extLst>
      <p:ext uri="{BB962C8B-B14F-4D97-AF65-F5344CB8AC3E}">
        <p14:creationId xmlns:p14="http://schemas.microsoft.com/office/powerpoint/2010/main" val="212631861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5" name="Rectangle 3"/>
          <p:cNvSpPr>
            <a:spLocks noGrp="1" noChangeArrowheads="1"/>
          </p:cNvSpPr>
          <p:nvPr>
            <p:ph type="body" idx="1"/>
          </p:nvPr>
        </p:nvSpPr>
        <p:spPr>
          <a:xfrm>
            <a:off x="381000" y="1524000"/>
            <a:ext cx="8382000" cy="5105400"/>
          </a:xfrm>
        </p:spPr>
        <p:txBody>
          <a:bodyPr>
            <a:normAutofit/>
          </a:bodyPr>
          <a:lstStyle/>
          <a:p>
            <a:pPr marL="400050" indent="-400050"/>
            <a:r>
              <a:rPr lang="en-US" sz="2800" dirty="0">
                <a:cs typeface="Arial" pitchFamily="34" charset="0"/>
              </a:rPr>
              <a:t>If an AE on an AE Log or GAE Log increases in severity grade:</a:t>
            </a:r>
          </a:p>
          <a:p>
            <a:pPr marL="838200" lvl="1" indent="-381000"/>
            <a:r>
              <a:rPr lang="en-US" dirty="0">
                <a:cs typeface="Arial" pitchFamily="34" charset="0"/>
              </a:rPr>
              <a:t>Close out the current CRF page (lower grade) by updating item 6 to “severity/frequency increased”, record the date of increase, and resubmit the form.</a:t>
            </a:r>
          </a:p>
          <a:p>
            <a:pPr marL="838200" lvl="1" indent="-381000"/>
            <a:r>
              <a:rPr lang="en-US" dirty="0">
                <a:cs typeface="Arial" pitchFamily="34" charset="0"/>
              </a:rPr>
              <a:t>Complete a new </a:t>
            </a:r>
            <a:r>
              <a:rPr lang="en-US" u="sng" dirty="0">
                <a:cs typeface="Arial" pitchFamily="34" charset="0"/>
              </a:rPr>
              <a:t>AE Log </a:t>
            </a:r>
            <a:r>
              <a:rPr lang="en-US" dirty="0">
                <a:cs typeface="Arial" pitchFamily="34" charset="0"/>
              </a:rPr>
              <a:t>page for the new (higher grade) AE.  Onset Date = outcome date of previous AE.  Use same AE text as lower grade, if applicable. </a:t>
            </a:r>
          </a:p>
        </p:txBody>
      </p:sp>
      <p:sp>
        <p:nvSpPr>
          <p:cNvPr id="410626" name="Rectangle 5"/>
          <p:cNvSpPr>
            <a:spLocks noGrp="1" noChangeArrowheads="1"/>
          </p:cNvSpPr>
          <p:nvPr>
            <p:ph type="title"/>
          </p:nvPr>
        </p:nvSpPr>
        <p:spPr>
          <a:xfrm>
            <a:off x="304800" y="609600"/>
            <a:ext cx="8610600" cy="762000"/>
          </a:xfrm>
        </p:spPr>
        <p:txBody>
          <a:bodyPr>
            <a:normAutofit/>
          </a:bodyPr>
          <a:lstStyle/>
          <a:p>
            <a:r>
              <a:rPr lang="en-US" dirty="0"/>
              <a:t>Status/Outcome</a:t>
            </a:r>
          </a:p>
        </p:txBody>
      </p:sp>
    </p:spTree>
    <p:custDataLst>
      <p:tags r:id="rId1"/>
    </p:custDataLst>
    <p:extLst>
      <p:ext uri="{BB962C8B-B14F-4D97-AF65-F5344CB8AC3E}">
        <p14:creationId xmlns:p14="http://schemas.microsoft.com/office/powerpoint/2010/main" val="45251901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Rectangle 3"/>
          <p:cNvSpPr>
            <a:spLocks noGrp="1" noChangeArrowheads="1"/>
          </p:cNvSpPr>
          <p:nvPr>
            <p:ph type="body" idx="1"/>
          </p:nvPr>
        </p:nvSpPr>
        <p:spPr>
          <a:xfrm>
            <a:off x="457200" y="1905000"/>
            <a:ext cx="8458200" cy="4038600"/>
          </a:xfrm>
        </p:spPr>
        <p:txBody>
          <a:bodyPr>
            <a:normAutofit/>
          </a:bodyPr>
          <a:lstStyle/>
          <a:p>
            <a:r>
              <a:rPr lang="en-US" dirty="0">
                <a:solidFill>
                  <a:srgbClr val="000000"/>
                </a:solidFill>
                <a:cs typeface="Arial" pitchFamily="34" charset="0"/>
              </a:rPr>
              <a:t>Improvements in AE severity do not require changes to AE Log CRF</a:t>
            </a:r>
          </a:p>
          <a:p>
            <a:pPr lvl="1"/>
            <a:r>
              <a:rPr lang="en-US" dirty="0">
                <a:solidFill>
                  <a:srgbClr val="000000"/>
                </a:solidFill>
                <a:cs typeface="Arial" pitchFamily="34" charset="0"/>
              </a:rPr>
              <a:t>Document in chart notes</a:t>
            </a:r>
          </a:p>
          <a:p>
            <a:pPr marL="457200" lvl="1" indent="0">
              <a:buNone/>
            </a:pPr>
            <a:endParaRPr lang="en-US" dirty="0">
              <a:solidFill>
                <a:srgbClr val="000000"/>
              </a:solidFill>
              <a:cs typeface="Arial" pitchFamily="34" charset="0"/>
            </a:endParaRPr>
          </a:p>
          <a:p>
            <a:r>
              <a:rPr lang="en-US" dirty="0">
                <a:solidFill>
                  <a:srgbClr val="000000"/>
                </a:solidFill>
                <a:cs typeface="Arial" pitchFamily="34" charset="0"/>
              </a:rPr>
              <a:t>For example, a Grade 4 AE improves to Grade 3. No changes to AE Log CRF item 6 – must wait until AE resolves or returns to baseline status</a:t>
            </a:r>
            <a:endParaRPr lang="en-US" sz="2800" dirty="0">
              <a:solidFill>
                <a:srgbClr val="000000"/>
              </a:solidFill>
              <a:cs typeface="Arial" pitchFamily="34" charset="0"/>
            </a:endParaRPr>
          </a:p>
        </p:txBody>
      </p:sp>
      <p:sp>
        <p:nvSpPr>
          <p:cNvPr id="413698" name="Rectangle 5"/>
          <p:cNvSpPr>
            <a:spLocks noGrp="1" noChangeArrowheads="1"/>
          </p:cNvSpPr>
          <p:nvPr>
            <p:ph type="title"/>
          </p:nvPr>
        </p:nvSpPr>
        <p:spPr>
          <a:xfrm>
            <a:off x="304800" y="609600"/>
            <a:ext cx="8610600" cy="762000"/>
          </a:xfrm>
        </p:spPr>
        <p:txBody>
          <a:bodyPr>
            <a:normAutofit/>
          </a:bodyPr>
          <a:lstStyle/>
          <a:p>
            <a:r>
              <a:rPr lang="en-US" dirty="0"/>
              <a:t>Status/Outcome</a:t>
            </a:r>
          </a:p>
        </p:txBody>
      </p:sp>
    </p:spTree>
    <p:custDataLst>
      <p:tags r:id="rId1"/>
    </p:custDataLst>
    <p:extLst>
      <p:ext uri="{BB962C8B-B14F-4D97-AF65-F5344CB8AC3E}">
        <p14:creationId xmlns:p14="http://schemas.microsoft.com/office/powerpoint/2010/main" val="237940949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3"/>
          <p:cNvSpPr>
            <a:spLocks noGrp="1" noChangeArrowheads="1"/>
          </p:cNvSpPr>
          <p:nvPr>
            <p:ph type="body" idx="1"/>
          </p:nvPr>
        </p:nvSpPr>
        <p:spPr>
          <a:xfrm>
            <a:off x="304800" y="1295400"/>
            <a:ext cx="8458200" cy="5410200"/>
          </a:xfrm>
        </p:spPr>
        <p:txBody>
          <a:bodyPr>
            <a:normAutofit fontScale="92500" lnSpcReduction="20000"/>
          </a:bodyPr>
          <a:lstStyle/>
          <a:p>
            <a:r>
              <a:rPr lang="en-US" sz="2800" dirty="0">
                <a:cs typeface="Arial" pitchFamily="34" charset="0"/>
              </a:rPr>
              <a:t>Mark all treatments the ppt reports using for the AE</a:t>
            </a:r>
          </a:p>
          <a:p>
            <a:pPr lvl="1"/>
            <a:r>
              <a:rPr lang="en-US" sz="2400" dirty="0">
                <a:cs typeface="Arial" pitchFamily="34" charset="0"/>
              </a:rPr>
              <a:t>Ppt self-report is fine</a:t>
            </a:r>
          </a:p>
          <a:p>
            <a:pPr marL="457200" lvl="1" indent="0">
              <a:buNone/>
            </a:pPr>
            <a:endParaRPr lang="en-US" sz="2400" dirty="0">
              <a:cs typeface="Arial" pitchFamily="34" charset="0"/>
            </a:endParaRPr>
          </a:p>
          <a:p>
            <a:r>
              <a:rPr lang="en-US" sz="2800" dirty="0">
                <a:cs typeface="Arial" pitchFamily="34" charset="0"/>
              </a:rPr>
              <a:t>Only mark treatments/meds that have used  (not ones indicated but not yet used); use “other” for meds/actions indicated but not yet used</a:t>
            </a:r>
          </a:p>
          <a:p>
            <a:pPr lvl="1"/>
            <a:r>
              <a:rPr lang="en-US" sz="2400" dirty="0">
                <a:cs typeface="Arial" pitchFamily="34" charset="0"/>
              </a:rPr>
              <a:t>Once med or procedure has taken place, update this item and resubmit the form. </a:t>
            </a:r>
          </a:p>
          <a:p>
            <a:pPr marL="457200" lvl="1" indent="0">
              <a:buNone/>
            </a:pPr>
            <a:endParaRPr lang="en-US" sz="2000" i="1" dirty="0">
              <a:cs typeface="Arial" pitchFamily="34" charset="0"/>
            </a:endParaRPr>
          </a:p>
          <a:p>
            <a:r>
              <a:rPr lang="en-US" sz="2800" dirty="0">
                <a:cs typeface="Arial" pitchFamily="34" charset="0"/>
              </a:rPr>
              <a:t>All meds taken should also go on the Con Meds Log</a:t>
            </a:r>
          </a:p>
          <a:p>
            <a:pPr lvl="1"/>
            <a:r>
              <a:rPr lang="en-US" sz="2400" dirty="0">
                <a:cs typeface="Arial" pitchFamily="34" charset="0"/>
              </a:rPr>
              <a:t>Specify the concomitant medication log line associated with the AE</a:t>
            </a:r>
          </a:p>
          <a:p>
            <a:pPr marL="0" indent="0">
              <a:buNone/>
            </a:pPr>
            <a:endParaRPr lang="en-US" sz="2400" dirty="0">
              <a:cs typeface="Arial" pitchFamily="34" charset="0"/>
            </a:endParaRPr>
          </a:p>
          <a:p>
            <a:r>
              <a:rPr lang="en-US" sz="2800" dirty="0">
                <a:cs typeface="Arial" pitchFamily="34" charset="0"/>
              </a:rPr>
              <a:t>Hospitalization – GAE form contains a note to stop and report AE on AE Log </a:t>
            </a:r>
          </a:p>
          <a:p>
            <a:pPr lvl="1"/>
            <a:r>
              <a:rPr lang="en-US" sz="2400" dirty="0">
                <a:cs typeface="Arial" pitchFamily="34" charset="0"/>
              </a:rPr>
              <a:t>Document AE on AE Log per previous guidance on reportable AEs</a:t>
            </a:r>
            <a:endParaRPr lang="en-US" sz="2400" dirty="0"/>
          </a:p>
        </p:txBody>
      </p:sp>
      <p:sp>
        <p:nvSpPr>
          <p:cNvPr id="417794" name="Rectangle 5"/>
          <p:cNvSpPr>
            <a:spLocks noGrp="1" noChangeArrowheads="1"/>
          </p:cNvSpPr>
          <p:nvPr>
            <p:ph type="title"/>
          </p:nvPr>
        </p:nvSpPr>
        <p:spPr>
          <a:xfrm>
            <a:off x="304800" y="228600"/>
            <a:ext cx="8610600" cy="762000"/>
          </a:xfrm>
        </p:spPr>
        <p:txBody>
          <a:bodyPr/>
          <a:lstStyle/>
          <a:p>
            <a:r>
              <a:rPr lang="en-US" dirty="0"/>
              <a:t>Treatment</a:t>
            </a:r>
          </a:p>
        </p:txBody>
      </p:sp>
    </p:spTree>
    <p:custDataLst>
      <p:tags r:id="rId1"/>
    </p:custDataLst>
    <p:extLst>
      <p:ext uri="{BB962C8B-B14F-4D97-AF65-F5344CB8AC3E}">
        <p14:creationId xmlns:p14="http://schemas.microsoft.com/office/powerpoint/2010/main" val="44500780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75" y="503238"/>
            <a:ext cx="8229600" cy="868362"/>
          </a:xfrm>
        </p:spPr>
        <p:txBody>
          <a:bodyPr>
            <a:normAutofit fontScale="90000"/>
          </a:bodyPr>
          <a:lstStyle/>
          <a:p>
            <a:r>
              <a:rPr lang="en-US" dirty="0"/>
              <a:t>Date of Visit Form</a:t>
            </a:r>
            <a:br>
              <a:rPr lang="en-US" dirty="0"/>
            </a:br>
            <a:endParaRPr lang="en-US" dirty="0"/>
          </a:p>
        </p:txBody>
      </p:sp>
      <p:pic>
        <p:nvPicPr>
          <p:cNvPr id="4" name="Content Placeholder 3"/>
          <p:cNvPicPr>
            <a:picLocks noGrp="1" noChangeAspect="1"/>
          </p:cNvPicPr>
          <p:nvPr>
            <p:ph idx="1"/>
          </p:nvPr>
        </p:nvPicPr>
        <p:blipFill>
          <a:blip r:embed="rId3"/>
          <a:stretch>
            <a:fillRect/>
          </a:stretch>
        </p:blipFill>
        <p:spPr>
          <a:xfrm>
            <a:off x="1447800" y="1600200"/>
            <a:ext cx="5736677" cy="1633538"/>
          </a:xfrm>
          <a:prstGeom prst="rect">
            <a:avLst/>
          </a:prstGeom>
          <a:ln>
            <a:solidFill>
              <a:schemeClr val="accent3"/>
            </a:solidFill>
          </a:ln>
        </p:spPr>
      </p:pic>
      <p:pic>
        <p:nvPicPr>
          <p:cNvPr id="5" name="Picture 4" descr="C:\Users\amayo\AppData\Local\Microsoft\Windows\Temporary Internet Files\Content.Outlook\HHF5TJ64\Hope_Study_1Tag_PMS (0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9475" y="3690938"/>
            <a:ext cx="8458200" cy="2899255"/>
          </a:xfrm>
          <a:prstGeom prst="rect">
            <a:avLst/>
          </a:prstGeom>
        </p:spPr>
        <p:txBody>
          <a:bodyPr wrap="square">
            <a:spAutoFit/>
          </a:bodyPr>
          <a:lstStyle/>
          <a:p>
            <a:pPr marL="347663" lvl="0" indent="-347663">
              <a:spcBef>
                <a:spcPct val="20000"/>
              </a:spcBef>
              <a:buFont typeface="Arial" pitchFamily="34" charset="0"/>
              <a:buChar char="•"/>
              <a:defRPr/>
            </a:pPr>
            <a:r>
              <a:rPr lang="en-US" sz="2400" dirty="0">
                <a:solidFill>
                  <a:prstClr val="black"/>
                </a:solidFill>
                <a:cs typeface="Arial" pitchFamily="34" charset="0"/>
              </a:rPr>
              <a:t>First form completed within </a:t>
            </a:r>
            <a:r>
              <a:rPr lang="en-US" sz="2400" dirty="0" err="1">
                <a:solidFill>
                  <a:prstClr val="black"/>
                </a:solidFill>
                <a:cs typeface="Arial" pitchFamily="34" charset="0"/>
              </a:rPr>
              <a:t>Medidata</a:t>
            </a:r>
            <a:r>
              <a:rPr lang="en-US" sz="2400" dirty="0">
                <a:solidFill>
                  <a:prstClr val="black"/>
                </a:solidFill>
                <a:cs typeface="Arial" pitchFamily="34" charset="0"/>
              </a:rPr>
              <a:t> Rave for each required or interim follow-up visit</a:t>
            </a:r>
          </a:p>
          <a:p>
            <a:pPr marL="347663" lvl="0" indent="-347663">
              <a:spcBef>
                <a:spcPct val="20000"/>
              </a:spcBef>
              <a:buFont typeface="Arial" pitchFamily="34" charset="0"/>
              <a:buChar char="•"/>
              <a:defRPr/>
            </a:pPr>
            <a:endParaRPr lang="en-US" sz="2400" dirty="0">
              <a:solidFill>
                <a:prstClr val="black"/>
              </a:solidFill>
              <a:cs typeface="Arial" pitchFamily="34" charset="0"/>
            </a:endParaRPr>
          </a:p>
          <a:p>
            <a:pPr marL="804863" lvl="1" indent="-347663">
              <a:spcBef>
                <a:spcPct val="20000"/>
              </a:spcBef>
              <a:buFont typeface="Arial" pitchFamily="34" charset="0"/>
              <a:buChar char="•"/>
              <a:defRPr/>
            </a:pPr>
            <a:r>
              <a:rPr lang="en-US" sz="2400" dirty="0">
                <a:solidFill>
                  <a:prstClr val="black"/>
                </a:solidFill>
                <a:cs typeface="Arial" pitchFamily="34" charset="0"/>
              </a:rPr>
              <a:t>If participant completed the visit, the visit date is required</a:t>
            </a:r>
          </a:p>
          <a:p>
            <a:pPr marL="804863" lvl="1" indent="-347663">
              <a:spcBef>
                <a:spcPct val="20000"/>
              </a:spcBef>
              <a:buFont typeface="Arial" pitchFamily="34" charset="0"/>
              <a:buChar char="•"/>
              <a:defRPr/>
            </a:pPr>
            <a:r>
              <a:rPr lang="en-US" sz="2400" dirty="0">
                <a:solidFill>
                  <a:prstClr val="black"/>
                </a:solidFill>
                <a:cs typeface="Arial" pitchFamily="34" charset="0"/>
              </a:rPr>
              <a:t>If participant did not complete a scheduled follow-up visit, Missed Visit CRF will populate within visit folder </a:t>
            </a:r>
          </a:p>
          <a:p>
            <a:pPr lvl="0">
              <a:spcBef>
                <a:spcPct val="20000"/>
              </a:spcBef>
              <a:defRPr/>
            </a:pPr>
            <a:endParaRPr lang="en-US" sz="2000" dirty="0">
              <a:solidFill>
                <a:prstClr val="black"/>
              </a:solidFill>
              <a:cs typeface="Arial" pitchFamily="34" charset="0"/>
            </a:endParaRPr>
          </a:p>
        </p:txBody>
      </p:sp>
    </p:spTree>
    <p:extLst>
      <p:ext uri="{BB962C8B-B14F-4D97-AF65-F5344CB8AC3E}">
        <p14:creationId xmlns:p14="http://schemas.microsoft.com/office/powerpoint/2010/main" val="38262466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3"/>
          <p:cNvSpPr>
            <a:spLocks noGrp="1" noChangeArrowheads="1"/>
          </p:cNvSpPr>
          <p:nvPr>
            <p:ph type="body" idx="1"/>
          </p:nvPr>
        </p:nvSpPr>
        <p:spPr>
          <a:xfrm>
            <a:off x="304800" y="1524000"/>
            <a:ext cx="8458200" cy="5105400"/>
          </a:xfrm>
        </p:spPr>
        <p:txBody>
          <a:bodyPr>
            <a:normAutofit fontScale="92500" lnSpcReduction="20000"/>
          </a:bodyPr>
          <a:lstStyle/>
          <a:p>
            <a:r>
              <a:rPr lang="en-US" dirty="0">
                <a:solidFill>
                  <a:schemeClr val="accent2"/>
                </a:solidFill>
                <a:cs typeface="Arial" pitchFamily="34" charset="0"/>
              </a:rPr>
              <a:t>SAE item: </a:t>
            </a:r>
            <a:r>
              <a:rPr lang="en-US" dirty="0">
                <a:cs typeface="Arial" pitchFamily="34" charset="0"/>
              </a:rPr>
              <a:t>mark “yes” if AE meets SAE criteria</a:t>
            </a:r>
          </a:p>
          <a:p>
            <a:pPr marL="0" indent="0">
              <a:buNone/>
            </a:pPr>
            <a:endParaRPr lang="en-US" sz="2400" dirty="0">
              <a:cs typeface="Arial" pitchFamily="34" charset="0"/>
            </a:endParaRPr>
          </a:p>
          <a:p>
            <a:pPr lvl="1"/>
            <a:r>
              <a:rPr lang="en-US" dirty="0">
                <a:cs typeface="Arial" pitchFamily="34" charset="0"/>
              </a:rPr>
              <a:t>On GAE, the SAE question is already pre-marked as “no”</a:t>
            </a:r>
          </a:p>
          <a:p>
            <a:pPr marL="0" indent="0">
              <a:buNone/>
            </a:pPr>
            <a:endParaRPr lang="en-US" dirty="0">
              <a:cs typeface="Arial" pitchFamily="34" charset="0"/>
            </a:endParaRPr>
          </a:p>
          <a:p>
            <a:r>
              <a:rPr lang="en-US" dirty="0">
                <a:solidFill>
                  <a:schemeClr val="accent4"/>
                </a:solidFill>
                <a:cs typeface="Arial" pitchFamily="34" charset="0"/>
              </a:rPr>
              <a:t>EAE item: </a:t>
            </a:r>
            <a:r>
              <a:rPr lang="en-US" dirty="0">
                <a:cs typeface="Arial" pitchFamily="34" charset="0"/>
              </a:rPr>
              <a:t>mark “yes” if AE has been or will be reported as an EAE</a:t>
            </a:r>
          </a:p>
          <a:p>
            <a:pPr lvl="2"/>
            <a:r>
              <a:rPr lang="en-US" sz="2600" dirty="0">
                <a:cs typeface="Arial" pitchFamily="34" charset="0"/>
              </a:rPr>
              <a:t>Enter in the EAE number in the space provided in the AE log CRF</a:t>
            </a:r>
          </a:p>
          <a:p>
            <a:pPr marL="0" indent="0">
              <a:buNone/>
            </a:pPr>
            <a:endParaRPr lang="en-US" dirty="0">
              <a:cs typeface="Arial" pitchFamily="34" charset="0"/>
            </a:endParaRPr>
          </a:p>
          <a:p>
            <a:pPr lvl="1"/>
            <a:r>
              <a:rPr lang="en-US" dirty="0">
                <a:cs typeface="Arial" pitchFamily="34" charset="0"/>
              </a:rPr>
              <a:t>On GAE this item has been pre-marked as “no”; if yes, stop GAE,</a:t>
            </a:r>
          </a:p>
          <a:p>
            <a:pPr lvl="1"/>
            <a:r>
              <a:rPr lang="en-US" dirty="0">
                <a:cs typeface="Arial" pitchFamily="34" charset="0"/>
              </a:rPr>
              <a:t>Document on AE Log per previous guidance </a:t>
            </a:r>
            <a:endParaRPr lang="en-US" sz="2800" dirty="0"/>
          </a:p>
        </p:txBody>
      </p:sp>
      <p:sp>
        <p:nvSpPr>
          <p:cNvPr id="417794" name="Rectangle 5"/>
          <p:cNvSpPr>
            <a:spLocks noGrp="1" noChangeArrowheads="1"/>
          </p:cNvSpPr>
          <p:nvPr>
            <p:ph type="title"/>
          </p:nvPr>
        </p:nvSpPr>
        <p:spPr>
          <a:xfrm>
            <a:off x="381000" y="609600"/>
            <a:ext cx="8610600" cy="762000"/>
          </a:xfrm>
        </p:spPr>
        <p:txBody>
          <a:bodyPr>
            <a:normAutofit/>
          </a:bodyPr>
          <a:lstStyle/>
          <a:p>
            <a:r>
              <a:rPr lang="en-US" dirty="0"/>
              <a:t>SAE and EAE</a:t>
            </a:r>
          </a:p>
        </p:txBody>
      </p:sp>
    </p:spTree>
    <p:custDataLst>
      <p:tags r:id="rId1"/>
    </p:custDataLst>
    <p:extLst>
      <p:ext uri="{BB962C8B-B14F-4D97-AF65-F5344CB8AC3E}">
        <p14:creationId xmlns:p14="http://schemas.microsoft.com/office/powerpoint/2010/main" val="136013286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3" name="Rectangle 3"/>
          <p:cNvSpPr>
            <a:spLocks noGrp="1" noChangeArrowheads="1"/>
          </p:cNvSpPr>
          <p:nvPr>
            <p:ph type="body" idx="1"/>
          </p:nvPr>
        </p:nvSpPr>
        <p:spPr>
          <a:xfrm>
            <a:off x="457200" y="1066800"/>
            <a:ext cx="8305800" cy="5334000"/>
          </a:xfrm>
        </p:spPr>
        <p:txBody>
          <a:bodyPr>
            <a:normAutofit fontScale="92500" lnSpcReduction="10000"/>
          </a:bodyPr>
          <a:lstStyle/>
          <a:p>
            <a:r>
              <a:rPr lang="en-US" sz="2400" dirty="0">
                <a:latin typeface="Arial" pitchFamily="34" charset="0"/>
                <a:cs typeface="Arial" pitchFamily="34" charset="0"/>
              </a:rPr>
              <a:t>Compare AE Log form and EAE form for consistency:</a:t>
            </a:r>
          </a:p>
          <a:p>
            <a:pPr lvl="1"/>
            <a:r>
              <a:rPr lang="en-US" sz="2400" dirty="0">
                <a:latin typeface="Arial" pitchFamily="34" charset="0"/>
                <a:cs typeface="Arial" pitchFamily="34" charset="0"/>
              </a:rPr>
              <a:t>Protocol and PTID</a:t>
            </a:r>
          </a:p>
          <a:p>
            <a:pPr lvl="1"/>
            <a:r>
              <a:rPr lang="en-US" sz="2400" dirty="0">
                <a:latin typeface="Arial" pitchFamily="34" charset="0"/>
                <a:cs typeface="Arial" pitchFamily="34" charset="0"/>
              </a:rPr>
              <a:t>AE term</a:t>
            </a:r>
          </a:p>
          <a:p>
            <a:pPr lvl="1"/>
            <a:r>
              <a:rPr lang="en-US" sz="2400" dirty="0">
                <a:latin typeface="Arial" pitchFamily="34" charset="0"/>
                <a:cs typeface="Arial" pitchFamily="34" charset="0"/>
              </a:rPr>
              <a:t>Onset date</a:t>
            </a:r>
          </a:p>
          <a:p>
            <a:pPr lvl="1"/>
            <a:r>
              <a:rPr lang="en-US" sz="2400" dirty="0">
                <a:latin typeface="Arial" pitchFamily="34" charset="0"/>
                <a:cs typeface="Arial" pitchFamily="34" charset="0"/>
              </a:rPr>
              <a:t>Severity</a:t>
            </a:r>
          </a:p>
          <a:p>
            <a:pPr lvl="1"/>
            <a:r>
              <a:rPr lang="en-US" sz="2400" dirty="0">
                <a:latin typeface="Arial" pitchFamily="34" charset="0"/>
                <a:cs typeface="Arial" pitchFamily="34" charset="0"/>
              </a:rPr>
              <a:t>Relationship to study product</a:t>
            </a:r>
          </a:p>
          <a:p>
            <a:r>
              <a:rPr lang="en-US" sz="2400" dirty="0">
                <a:latin typeface="Arial" pitchFamily="34" charset="0"/>
                <a:cs typeface="Arial" pitchFamily="34" charset="0"/>
              </a:rPr>
              <a:t>Note that some cases may involve 1 EAE report but several AE Log forms (for example, a motor vehicle accident)</a:t>
            </a:r>
          </a:p>
          <a:p>
            <a:r>
              <a:rPr lang="en-US" sz="2400" dirty="0">
                <a:latin typeface="Arial" pitchFamily="34" charset="0"/>
                <a:cs typeface="Arial" pitchFamily="34" charset="0"/>
              </a:rPr>
              <a:t>Discrepancies will result in a clinical query</a:t>
            </a:r>
          </a:p>
          <a:p>
            <a:r>
              <a:rPr lang="en-US" sz="2400" dirty="0">
                <a:latin typeface="Arial" pitchFamily="34" charset="0"/>
                <a:cs typeface="Arial" pitchFamily="34" charset="0"/>
              </a:rPr>
              <a:t>If a previously-reported EAE is updated, update the matching AE Log form when applicable and re-fax</a:t>
            </a:r>
          </a:p>
          <a:p>
            <a:r>
              <a:rPr lang="en-US" sz="2400" dirty="0">
                <a:latin typeface="Arial" pitchFamily="34" charset="0"/>
                <a:cs typeface="Arial" pitchFamily="34" charset="0"/>
              </a:rPr>
              <a:t>Fax the AE Log form to SCHARP at the same time as submitting the EAE report</a:t>
            </a:r>
          </a:p>
          <a:p>
            <a:r>
              <a:rPr lang="en-US" sz="2400" dirty="0">
                <a:latin typeface="Arial" pitchFamily="34" charset="0"/>
                <a:cs typeface="Arial" pitchFamily="34" charset="0"/>
              </a:rPr>
              <a:t>Contact SCHARP CDM or Clinical Affairs with any questions related to AE/EAE consistency</a:t>
            </a:r>
          </a:p>
        </p:txBody>
      </p:sp>
      <p:sp>
        <p:nvSpPr>
          <p:cNvPr id="494594" name="Rectangle 5"/>
          <p:cNvSpPr>
            <a:spLocks noGrp="1" noChangeArrowheads="1"/>
          </p:cNvSpPr>
          <p:nvPr>
            <p:ph type="title"/>
          </p:nvPr>
        </p:nvSpPr>
        <p:spPr>
          <a:xfrm>
            <a:off x="304800" y="228600"/>
            <a:ext cx="8610600" cy="762000"/>
          </a:xfrm>
        </p:spPr>
        <p:txBody>
          <a:bodyPr/>
          <a:lstStyle/>
          <a:p>
            <a:r>
              <a:rPr lang="en-US" dirty="0"/>
              <a:t>For AEs Reported as EAEs</a:t>
            </a:r>
          </a:p>
        </p:txBody>
      </p:sp>
    </p:spTree>
    <p:custDataLst>
      <p:tags r:id="rId1"/>
    </p:custDataLst>
    <p:extLst>
      <p:ext uri="{BB962C8B-B14F-4D97-AF65-F5344CB8AC3E}">
        <p14:creationId xmlns:p14="http://schemas.microsoft.com/office/powerpoint/2010/main" val="187624836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3"/>
          <p:cNvSpPr>
            <a:spLocks noGrp="1" noChangeArrowheads="1"/>
          </p:cNvSpPr>
          <p:nvPr>
            <p:ph type="body" idx="1"/>
          </p:nvPr>
        </p:nvSpPr>
        <p:spPr>
          <a:xfrm>
            <a:off x="304800" y="2438400"/>
            <a:ext cx="8458200" cy="3124200"/>
          </a:xfrm>
        </p:spPr>
        <p:txBody>
          <a:bodyPr>
            <a:normAutofit lnSpcReduction="10000"/>
          </a:bodyPr>
          <a:lstStyle/>
          <a:p>
            <a:pPr>
              <a:buFont typeface="Wingdings" pitchFamily="2" charset="2"/>
              <a:buChar char="Ø"/>
            </a:pPr>
            <a:r>
              <a:rPr lang="en-US" dirty="0">
                <a:cs typeface="Arial" pitchFamily="34" charset="0"/>
              </a:rPr>
              <a:t> Will need to review completed Baseline Medical History Log forms to see if the AE is a worsening of an ongoing baseline medical condition.</a:t>
            </a:r>
          </a:p>
          <a:p>
            <a:pPr lvl="1">
              <a:buFont typeface="Wingdings" pitchFamily="2" charset="2"/>
              <a:buChar char="Ø"/>
            </a:pPr>
            <a:r>
              <a:rPr lang="en-US" dirty="0">
                <a:cs typeface="Arial" pitchFamily="34" charset="0"/>
              </a:rPr>
              <a:t>If the AE is a worsening of a baseline condition, complete end date for this condition within the applicable log line. </a:t>
            </a:r>
          </a:p>
        </p:txBody>
      </p:sp>
      <p:sp>
        <p:nvSpPr>
          <p:cNvPr id="417794" name="Rectangle 5"/>
          <p:cNvSpPr>
            <a:spLocks noGrp="1" noChangeArrowheads="1"/>
          </p:cNvSpPr>
          <p:nvPr>
            <p:ph type="title"/>
          </p:nvPr>
        </p:nvSpPr>
        <p:spPr>
          <a:xfrm>
            <a:off x="381000" y="609600"/>
            <a:ext cx="8610600" cy="762000"/>
          </a:xfrm>
        </p:spPr>
        <p:txBody>
          <a:bodyPr>
            <a:normAutofit/>
          </a:bodyPr>
          <a:lstStyle/>
          <a:p>
            <a:r>
              <a:rPr lang="en-US" dirty="0"/>
              <a:t>Baseline Medical Condition</a:t>
            </a:r>
          </a:p>
        </p:txBody>
      </p:sp>
    </p:spTree>
    <p:custDataLst>
      <p:tags r:id="rId1"/>
    </p:custDataLst>
    <p:extLst>
      <p:ext uri="{BB962C8B-B14F-4D97-AF65-F5344CB8AC3E}">
        <p14:creationId xmlns:p14="http://schemas.microsoft.com/office/powerpoint/2010/main" val="30534342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Rectangle 3"/>
          <p:cNvSpPr>
            <a:spLocks noGrp="1" noChangeArrowheads="1"/>
          </p:cNvSpPr>
          <p:nvPr>
            <p:ph type="body" idx="1"/>
          </p:nvPr>
        </p:nvSpPr>
        <p:spPr>
          <a:xfrm>
            <a:off x="304800" y="1295400"/>
            <a:ext cx="8458200" cy="5257800"/>
          </a:xfrm>
        </p:spPr>
        <p:txBody>
          <a:bodyPr>
            <a:normAutofit fontScale="92500" lnSpcReduction="20000"/>
          </a:bodyPr>
          <a:lstStyle/>
          <a:p>
            <a:r>
              <a:rPr lang="en-US" dirty="0"/>
              <a:t>Comments field is a required field to capture rationale for relatedness of AE to study product</a:t>
            </a:r>
          </a:p>
          <a:p>
            <a:pPr marL="0" indent="0">
              <a:buNone/>
            </a:pPr>
            <a:endParaRPr lang="en-US" dirty="0"/>
          </a:p>
          <a:p>
            <a:r>
              <a:rPr lang="en-US" dirty="0"/>
              <a:t>Tell the “story” for why the AE is considered related</a:t>
            </a:r>
          </a:p>
          <a:p>
            <a:pPr lvl="1"/>
            <a:endParaRPr lang="en-US" dirty="0"/>
          </a:p>
          <a:p>
            <a:r>
              <a:rPr lang="en-US" dirty="0"/>
              <a:t>Use Comments to record additional notes as needed, making sure any comments are consistent with the AE text</a:t>
            </a:r>
          </a:p>
          <a:p>
            <a:endParaRPr lang="en-US" sz="1200" dirty="0"/>
          </a:p>
          <a:p>
            <a:pPr marL="514350" lvl="1" indent="-514350">
              <a:buFont typeface="+mj-lt"/>
              <a:buAutoNum type="romanUcPeriod"/>
            </a:pPr>
            <a:r>
              <a:rPr lang="en-US" sz="2200" dirty="0"/>
              <a:t>If the AE is not due to the act of study ring insertion/removal, do not include mention of ring in the comments</a:t>
            </a:r>
          </a:p>
          <a:p>
            <a:pPr marL="514350" lvl="1" indent="-514350">
              <a:buFont typeface="+mj-lt"/>
              <a:buAutoNum type="romanUcPeriod"/>
            </a:pPr>
            <a:endParaRPr lang="en-US" sz="2200" dirty="0"/>
          </a:p>
          <a:p>
            <a:pPr marL="514350" lvl="1" indent="-514350">
              <a:buFont typeface="+mj-lt"/>
              <a:buAutoNum type="romanUcPeriod"/>
            </a:pPr>
            <a:r>
              <a:rPr lang="en-US" sz="2200" dirty="0"/>
              <a:t>If there is text that the AE is related to act of ring insertion/removal, ensure the same text is also in Item 1</a:t>
            </a:r>
          </a:p>
        </p:txBody>
      </p:sp>
      <p:sp>
        <p:nvSpPr>
          <p:cNvPr id="417794" name="Rectangle 5"/>
          <p:cNvSpPr>
            <a:spLocks noGrp="1" noChangeArrowheads="1"/>
          </p:cNvSpPr>
          <p:nvPr>
            <p:ph type="title"/>
          </p:nvPr>
        </p:nvSpPr>
        <p:spPr>
          <a:xfrm>
            <a:off x="228600" y="304800"/>
            <a:ext cx="8610600" cy="762000"/>
          </a:xfrm>
        </p:spPr>
        <p:txBody>
          <a:bodyPr>
            <a:normAutofit/>
          </a:bodyPr>
          <a:lstStyle/>
          <a:p>
            <a:r>
              <a:rPr lang="en-US" dirty="0"/>
              <a:t>Comments Field</a:t>
            </a:r>
          </a:p>
        </p:txBody>
      </p:sp>
    </p:spTree>
    <p:custDataLst>
      <p:tags r:id="rId1"/>
    </p:custDataLst>
    <p:extLst>
      <p:ext uri="{BB962C8B-B14F-4D97-AF65-F5344CB8AC3E}">
        <p14:creationId xmlns:p14="http://schemas.microsoft.com/office/powerpoint/2010/main" val="307711755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Rectangle 3"/>
          <p:cNvSpPr>
            <a:spLocks noGrp="1" noChangeArrowheads="1"/>
          </p:cNvSpPr>
          <p:nvPr>
            <p:ph type="body" idx="1"/>
          </p:nvPr>
        </p:nvSpPr>
        <p:spPr>
          <a:xfrm>
            <a:off x="228600" y="1524000"/>
            <a:ext cx="8229600" cy="5257800"/>
          </a:xfrm>
        </p:spPr>
        <p:txBody>
          <a:bodyPr>
            <a:normAutofit fontScale="92500" lnSpcReduction="10000"/>
          </a:bodyPr>
          <a:lstStyle/>
          <a:p>
            <a:r>
              <a:rPr lang="en-US" sz="2800" dirty="0"/>
              <a:t>Recommendation = store all AE Log forms for a participant within one section of her study notebook; same for GAE Log</a:t>
            </a:r>
          </a:p>
          <a:p>
            <a:pPr marL="0" indent="0">
              <a:buNone/>
            </a:pPr>
            <a:endParaRPr lang="en-US" sz="1300" dirty="0"/>
          </a:p>
          <a:p>
            <a:r>
              <a:rPr lang="en-US" sz="2800" dirty="0"/>
              <a:t>Consider methods to identify AE/GAE Log pages that have “continuing” AEs to help ensure these are reviewed and updated at each visit until outcome</a:t>
            </a:r>
          </a:p>
          <a:p>
            <a:pPr marL="0" indent="0">
              <a:buNone/>
            </a:pPr>
            <a:endParaRPr lang="en-US" sz="1300" dirty="0"/>
          </a:p>
          <a:p>
            <a:r>
              <a:rPr lang="en-US" sz="2800" dirty="0"/>
              <a:t>Each month, SCHARP will provide an “Unresolved AE” listing that lists AEs that have been continuing for 90 or more days</a:t>
            </a:r>
          </a:p>
          <a:p>
            <a:pPr marL="0" indent="0">
              <a:buNone/>
            </a:pPr>
            <a:endParaRPr lang="en-US" sz="1300" dirty="0"/>
          </a:p>
          <a:p>
            <a:r>
              <a:rPr lang="en-US" sz="2800" dirty="0"/>
              <a:t>Submit AE Log CRFs within 3 days of site awareness, whenever possible  </a:t>
            </a:r>
          </a:p>
        </p:txBody>
      </p:sp>
      <p:sp>
        <p:nvSpPr>
          <p:cNvPr id="496642" name="Rectangle 5"/>
          <p:cNvSpPr>
            <a:spLocks noGrp="1" noChangeArrowheads="1"/>
          </p:cNvSpPr>
          <p:nvPr>
            <p:ph type="title"/>
          </p:nvPr>
        </p:nvSpPr>
        <p:spPr>
          <a:xfrm>
            <a:off x="304800" y="381000"/>
            <a:ext cx="8610600" cy="762000"/>
          </a:xfrm>
        </p:spPr>
        <p:txBody>
          <a:bodyPr/>
          <a:lstStyle/>
          <a:p>
            <a:r>
              <a:rPr lang="en-US" dirty="0"/>
              <a:t>Log Form Storage</a:t>
            </a:r>
          </a:p>
        </p:txBody>
      </p:sp>
    </p:spTree>
    <p:custDataLst>
      <p:tags r:id="rId1"/>
    </p:custDataLst>
    <p:extLst>
      <p:ext uri="{BB962C8B-B14F-4D97-AF65-F5344CB8AC3E}">
        <p14:creationId xmlns:p14="http://schemas.microsoft.com/office/powerpoint/2010/main" val="80509156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Rectangle 3"/>
          <p:cNvSpPr>
            <a:spLocks noGrp="1" noChangeArrowheads="1"/>
          </p:cNvSpPr>
          <p:nvPr>
            <p:ph type="body" idx="1"/>
          </p:nvPr>
        </p:nvSpPr>
        <p:spPr>
          <a:xfrm>
            <a:off x="228600" y="1981200"/>
            <a:ext cx="8229600" cy="4800600"/>
          </a:xfrm>
        </p:spPr>
        <p:txBody>
          <a:bodyPr>
            <a:normAutofit fontScale="70000" lnSpcReduction="20000"/>
          </a:bodyPr>
          <a:lstStyle/>
          <a:p>
            <a:pPr>
              <a:buClr>
                <a:schemeClr val="accent3"/>
              </a:buClr>
              <a:buFont typeface="Wingdings" pitchFamily="2" charset="2"/>
              <a:buChar char="q"/>
            </a:pPr>
            <a:r>
              <a:rPr lang="en-US" dirty="0">
                <a:cs typeface="Arial" pitchFamily="34" charset="0"/>
              </a:rPr>
              <a:t>All clinical product holds and permanent discontinuations </a:t>
            </a:r>
            <a:r>
              <a:rPr lang="en-US" b="1" u="sng" dirty="0">
                <a:cs typeface="Arial" pitchFamily="34" charset="0"/>
              </a:rPr>
              <a:t>initiated by study staff </a:t>
            </a:r>
            <a:r>
              <a:rPr lang="en-US" dirty="0">
                <a:cs typeface="Arial" pitchFamily="34" charset="0"/>
              </a:rPr>
              <a:t>should be documented</a:t>
            </a:r>
          </a:p>
          <a:p>
            <a:pPr marL="747713" lvl="2" indent="-284163">
              <a:spcBef>
                <a:spcPts val="1800"/>
              </a:spcBef>
              <a:buClr>
                <a:schemeClr val="accent4"/>
              </a:buClr>
              <a:buFont typeface="Wingdings" pitchFamily="2" charset="2"/>
              <a:buChar char="§"/>
            </a:pPr>
            <a:r>
              <a:rPr lang="en-US" sz="2800" dirty="0">
                <a:cs typeface="Arial" pitchFamily="34" charset="0"/>
              </a:rPr>
              <a:t>Form not completed in cases of </a:t>
            </a:r>
            <a:r>
              <a:rPr lang="en-US" sz="2800" dirty="0" err="1">
                <a:cs typeface="Arial" pitchFamily="34" charset="0"/>
              </a:rPr>
              <a:t>ppt</a:t>
            </a:r>
            <a:r>
              <a:rPr lang="en-US" sz="2800" dirty="0">
                <a:cs typeface="Arial" pitchFamily="34" charset="0"/>
              </a:rPr>
              <a:t> decline </a:t>
            </a:r>
          </a:p>
          <a:p>
            <a:pPr>
              <a:buClr>
                <a:schemeClr val="accent3"/>
              </a:buClr>
              <a:buFont typeface="Wingdings" pitchFamily="2" charset="2"/>
              <a:buChar char="q"/>
            </a:pPr>
            <a:endParaRPr lang="en-US" sz="1500" dirty="0">
              <a:cs typeface="Arial" pitchFamily="34" charset="0"/>
            </a:endParaRPr>
          </a:p>
          <a:p>
            <a:pPr>
              <a:buClr>
                <a:schemeClr val="accent3"/>
              </a:buClr>
              <a:buFont typeface="Wingdings" pitchFamily="2" charset="2"/>
              <a:buChar char="q"/>
            </a:pPr>
            <a:r>
              <a:rPr lang="en-US" dirty="0">
                <a:cs typeface="Arial" pitchFamily="34" charset="0"/>
              </a:rPr>
              <a:t>Complete a separate log CRF for each reason a hold or perm d/c is required</a:t>
            </a:r>
          </a:p>
          <a:p>
            <a:pPr lvl="1">
              <a:buClr>
                <a:schemeClr val="accent4"/>
              </a:buClr>
              <a:buFont typeface="Wingdings" pitchFamily="2" charset="2"/>
              <a:buChar char="§"/>
            </a:pPr>
            <a:r>
              <a:rPr lang="en-US" dirty="0">
                <a:cs typeface="Arial" pitchFamily="34" charset="0"/>
              </a:rPr>
              <a:t>1 PH Log CRF per reason, even if multiple reasons for hold at a given visit</a:t>
            </a:r>
          </a:p>
          <a:p>
            <a:pPr lvl="1">
              <a:buClr>
                <a:schemeClr val="accent4"/>
              </a:buClr>
              <a:buFont typeface="Wingdings" pitchFamily="2" charset="2"/>
              <a:buChar char="§"/>
            </a:pPr>
            <a:r>
              <a:rPr lang="en-US" dirty="0">
                <a:cs typeface="Arial" pitchFamily="34" charset="0"/>
              </a:rPr>
              <a:t>Complete even if </a:t>
            </a:r>
            <a:r>
              <a:rPr lang="en-US" dirty="0" err="1">
                <a:cs typeface="Arial" pitchFamily="34" charset="0"/>
              </a:rPr>
              <a:t>ppt</a:t>
            </a:r>
            <a:r>
              <a:rPr lang="en-US" dirty="0">
                <a:cs typeface="Arial" pitchFamily="34" charset="0"/>
              </a:rPr>
              <a:t> is already on hold (e.g., a pregnant </a:t>
            </a:r>
            <a:r>
              <a:rPr lang="en-US" dirty="0" err="1">
                <a:cs typeface="Arial" pitchFamily="34" charset="0"/>
              </a:rPr>
              <a:t>ppt</a:t>
            </a:r>
            <a:r>
              <a:rPr lang="en-US" dirty="0">
                <a:cs typeface="Arial" pitchFamily="34" charset="0"/>
              </a:rPr>
              <a:t> has a genital finding requiring a hold)</a:t>
            </a:r>
          </a:p>
          <a:p>
            <a:pPr lvl="1">
              <a:buClr>
                <a:schemeClr val="accent4"/>
              </a:buClr>
              <a:buFont typeface="Wingdings" pitchFamily="2" charset="2"/>
              <a:buChar char="§"/>
            </a:pPr>
            <a:r>
              <a:rPr lang="en-US" dirty="0">
                <a:cs typeface="Arial" pitchFamily="34" charset="0"/>
              </a:rPr>
              <a:t>CRF updated once product hold outcome is determined</a:t>
            </a:r>
          </a:p>
          <a:p>
            <a:pPr marL="457200" lvl="1" indent="0">
              <a:buClr>
                <a:schemeClr val="accent4"/>
              </a:buClr>
              <a:buNone/>
            </a:pPr>
            <a:endParaRPr lang="en-US" dirty="0">
              <a:cs typeface="Arial" pitchFamily="34" charset="0"/>
            </a:endParaRPr>
          </a:p>
          <a:p>
            <a:pPr>
              <a:buClr>
                <a:schemeClr val="accent3"/>
              </a:buClr>
              <a:buFont typeface="Wingdings" pitchFamily="2" charset="2"/>
              <a:buChar char="q"/>
            </a:pPr>
            <a:r>
              <a:rPr lang="en-US" dirty="0">
                <a:cs typeface="Arial" pitchFamily="34" charset="0"/>
              </a:rPr>
              <a:t>Should also be completed for participants who are not currently using study product/have never used product</a:t>
            </a:r>
          </a:p>
          <a:p>
            <a:pPr lvl="1">
              <a:buClr>
                <a:schemeClr val="accent4"/>
              </a:buClr>
              <a:buFont typeface="Wingdings" pitchFamily="2" charset="2"/>
              <a:buChar char="§"/>
            </a:pPr>
            <a:r>
              <a:rPr lang="en-US" dirty="0">
                <a:cs typeface="Arial" pitchFamily="34" charset="0"/>
              </a:rPr>
              <a:t>1 Document any clinical reasons that would have required a product hold had the participant been using the ring</a:t>
            </a:r>
          </a:p>
          <a:p>
            <a:pPr lvl="1"/>
            <a:endParaRPr lang="en-US" sz="2400" dirty="0"/>
          </a:p>
        </p:txBody>
      </p:sp>
      <p:sp>
        <p:nvSpPr>
          <p:cNvPr id="496642" name="Rectangle 5"/>
          <p:cNvSpPr>
            <a:spLocks noGrp="1" noChangeArrowheads="1"/>
          </p:cNvSpPr>
          <p:nvPr>
            <p:ph type="title"/>
          </p:nvPr>
        </p:nvSpPr>
        <p:spPr>
          <a:xfrm>
            <a:off x="304800" y="381000"/>
            <a:ext cx="8610600" cy="762000"/>
          </a:xfrm>
        </p:spPr>
        <p:txBody>
          <a:bodyPr>
            <a:normAutofit fontScale="90000"/>
          </a:bodyPr>
          <a:lstStyle/>
          <a:p>
            <a:r>
              <a:rPr lang="en-US" dirty="0"/>
              <a:t>Clinical Product Hold/Discontinuation Log </a:t>
            </a:r>
          </a:p>
        </p:txBody>
      </p:sp>
    </p:spTree>
    <p:custDataLst>
      <p:tags r:id="rId1"/>
    </p:custDataLst>
    <p:extLst>
      <p:ext uri="{BB962C8B-B14F-4D97-AF65-F5344CB8AC3E}">
        <p14:creationId xmlns:p14="http://schemas.microsoft.com/office/powerpoint/2010/main" val="2578266896"/>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614576" y="1288816"/>
            <a:ext cx="3995524" cy="4119554"/>
          </a:xfrm>
          <a:prstGeom prst="rect">
            <a:avLst/>
          </a:prstGeom>
        </p:spPr>
      </p:pic>
      <p:sp>
        <p:nvSpPr>
          <p:cNvPr id="496642" name="Rectangle 5"/>
          <p:cNvSpPr>
            <a:spLocks noGrp="1" noChangeArrowheads="1"/>
          </p:cNvSpPr>
          <p:nvPr>
            <p:ph type="title"/>
          </p:nvPr>
        </p:nvSpPr>
        <p:spPr>
          <a:xfrm>
            <a:off x="304800" y="381000"/>
            <a:ext cx="8610600" cy="762000"/>
          </a:xfrm>
        </p:spPr>
        <p:txBody>
          <a:bodyPr>
            <a:normAutofit fontScale="90000"/>
          </a:bodyPr>
          <a:lstStyle/>
          <a:p>
            <a:r>
              <a:rPr lang="en-US" dirty="0"/>
              <a:t>Clinical Product Hold/Discontinuation Log </a:t>
            </a:r>
          </a:p>
        </p:txBody>
      </p:sp>
      <p:pic>
        <p:nvPicPr>
          <p:cNvPr id="3" name="Picture 2"/>
          <p:cNvPicPr>
            <a:picLocks noChangeAspect="1"/>
          </p:cNvPicPr>
          <p:nvPr/>
        </p:nvPicPr>
        <p:blipFill>
          <a:blip r:embed="rId5"/>
          <a:stretch>
            <a:fillRect/>
          </a:stretch>
        </p:blipFill>
        <p:spPr>
          <a:xfrm>
            <a:off x="584011" y="5428842"/>
            <a:ext cx="3998793" cy="1390489"/>
          </a:xfrm>
          <a:prstGeom prst="rect">
            <a:avLst/>
          </a:prstGeom>
        </p:spPr>
      </p:pic>
      <p:sp>
        <p:nvSpPr>
          <p:cNvPr id="6" name="Content Placeholder 2"/>
          <p:cNvSpPr txBox="1">
            <a:spLocks/>
          </p:cNvSpPr>
          <p:nvPr/>
        </p:nvSpPr>
        <p:spPr>
          <a:xfrm>
            <a:off x="4953000" y="1417638"/>
            <a:ext cx="3886200" cy="5059362"/>
          </a:xfrm>
          <a:prstGeom prst="rect">
            <a:avLst/>
          </a:prstGeom>
          <a:ln>
            <a:solidFill>
              <a:schemeClr val="accent4"/>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a:solidFill>
                  <a:schemeClr val="accent2"/>
                </a:solidFill>
                <a:latin typeface="+mj-lt"/>
                <a:cs typeface="Arial" pitchFamily="34" charset="0"/>
              </a:rPr>
              <a:t>Date hold initiated </a:t>
            </a:r>
            <a:r>
              <a:rPr lang="en-US" sz="2400" dirty="0">
                <a:latin typeface="+mj-lt"/>
                <a:cs typeface="Arial" pitchFamily="34" charset="0"/>
              </a:rPr>
              <a:t>– date at which clinic staff initiated the hold</a:t>
            </a:r>
          </a:p>
          <a:p>
            <a:pPr marL="0" indent="0">
              <a:buFont typeface="Arial" pitchFamily="34" charset="0"/>
              <a:buNone/>
            </a:pPr>
            <a:r>
              <a:rPr lang="en-US" sz="2400" b="1" dirty="0">
                <a:solidFill>
                  <a:schemeClr val="accent3"/>
                </a:solidFill>
                <a:latin typeface="+mj-lt"/>
                <a:cs typeface="Arial" pitchFamily="34" charset="0"/>
              </a:rPr>
              <a:t>Item 2 </a:t>
            </a:r>
            <a:r>
              <a:rPr lang="en-US" sz="2400" dirty="0">
                <a:latin typeface="+mj-lt"/>
                <a:cs typeface="Arial" pitchFamily="34" charset="0"/>
              </a:rPr>
              <a:t>– reason for the hold</a:t>
            </a:r>
          </a:p>
          <a:p>
            <a:pPr lvl="1"/>
            <a:r>
              <a:rPr lang="en-US" sz="2400" dirty="0">
                <a:latin typeface="+mj-lt"/>
                <a:cs typeface="Arial" pitchFamily="34" charset="0"/>
              </a:rPr>
              <a:t>Mark only one reason per CRF page</a:t>
            </a:r>
          </a:p>
          <a:p>
            <a:pPr lvl="1"/>
            <a:r>
              <a:rPr lang="en-US" sz="2400" dirty="0"/>
              <a:t>If study product is held due to a reason associated with an AE, specify the applicable AE on this form</a:t>
            </a:r>
          </a:p>
          <a:p>
            <a:pPr lvl="1"/>
            <a:endParaRPr lang="en-US" sz="2400" dirty="0">
              <a:latin typeface="+mj-lt"/>
              <a:cs typeface="Arial" pitchFamily="34" charset="0"/>
            </a:endParaRPr>
          </a:p>
        </p:txBody>
      </p:sp>
    </p:spTree>
    <p:custDataLst>
      <p:tags r:id="rId1"/>
    </p:custDataLst>
    <p:extLst>
      <p:ext uri="{BB962C8B-B14F-4D97-AF65-F5344CB8AC3E}">
        <p14:creationId xmlns:p14="http://schemas.microsoft.com/office/powerpoint/2010/main" val="1782460876"/>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60438"/>
          </a:xfrm>
        </p:spPr>
        <p:txBody>
          <a:bodyPr>
            <a:normAutofit/>
          </a:bodyPr>
          <a:lstStyle/>
          <a:p>
            <a:r>
              <a:rPr lang="en-US" sz="3200" b="1" dirty="0"/>
              <a:t>Product Hold/Discontinuation Log CRF, cont’d</a:t>
            </a:r>
          </a:p>
        </p:txBody>
      </p:sp>
      <p:sp>
        <p:nvSpPr>
          <p:cNvPr id="3" name="Content Placeholder 2"/>
          <p:cNvSpPr>
            <a:spLocks noGrp="1"/>
          </p:cNvSpPr>
          <p:nvPr>
            <p:ph idx="1"/>
          </p:nvPr>
        </p:nvSpPr>
        <p:spPr>
          <a:xfrm>
            <a:off x="381000" y="1143000"/>
            <a:ext cx="8382000" cy="5181600"/>
          </a:xfrm>
        </p:spPr>
        <p:txBody>
          <a:bodyPr>
            <a:normAutofit fontScale="92500" lnSpcReduction="10000"/>
          </a:bodyPr>
          <a:lstStyle/>
          <a:p>
            <a:pPr marL="0" indent="0">
              <a:buNone/>
            </a:pPr>
            <a:r>
              <a:rPr lang="en-US" sz="3800" b="1" dirty="0">
                <a:solidFill>
                  <a:srgbClr val="00B0F0"/>
                </a:solidFill>
                <a:cs typeface="Arial" pitchFamily="34" charset="0"/>
              </a:rPr>
              <a:t>Date Vaginal Ring Was Last in Place</a:t>
            </a:r>
            <a:endParaRPr lang="en-US" dirty="0">
              <a:cs typeface="Arial" pitchFamily="34" charset="0"/>
            </a:endParaRPr>
          </a:p>
          <a:p>
            <a:pPr lvl="1"/>
            <a:r>
              <a:rPr lang="en-US" dirty="0">
                <a:cs typeface="Arial" pitchFamily="34" charset="0"/>
              </a:rPr>
              <a:t>Can be per participant report</a:t>
            </a:r>
          </a:p>
          <a:p>
            <a:pPr lvl="1"/>
            <a:r>
              <a:rPr lang="en-US" dirty="0">
                <a:cs typeface="Arial" pitchFamily="34" charset="0"/>
              </a:rPr>
              <a:t>Use best estimate if exact day is not known</a:t>
            </a:r>
          </a:p>
          <a:p>
            <a:pPr lvl="1">
              <a:buNone/>
            </a:pPr>
            <a:endParaRPr lang="en-US" dirty="0">
              <a:cs typeface="Arial" pitchFamily="34" charset="0"/>
            </a:endParaRPr>
          </a:p>
          <a:p>
            <a:r>
              <a:rPr lang="en-US" dirty="0">
                <a:cs typeface="Arial" pitchFamily="34" charset="0"/>
              </a:rPr>
              <a:t>Unless it is known that this is a permanent discontinuation, leave the remaining items blank and save the page, if completing an </a:t>
            </a:r>
            <a:r>
              <a:rPr lang="en-US" dirty="0" err="1">
                <a:cs typeface="Arial" pitchFamily="34" charset="0"/>
              </a:rPr>
              <a:t>eCRF</a:t>
            </a:r>
            <a:r>
              <a:rPr lang="en-US" dirty="0">
                <a:cs typeface="Arial" pitchFamily="34" charset="0"/>
              </a:rPr>
              <a:t>.</a:t>
            </a:r>
          </a:p>
          <a:p>
            <a:pPr>
              <a:buNone/>
            </a:pPr>
            <a:endParaRPr lang="en-US" dirty="0">
              <a:cs typeface="Arial" pitchFamily="34" charset="0"/>
            </a:endParaRPr>
          </a:p>
          <a:p>
            <a:r>
              <a:rPr lang="en-US" dirty="0">
                <a:cs typeface="Arial" pitchFamily="34" charset="0"/>
              </a:rPr>
              <a:t>Once staff have determined if product use will be resumed or not, complete item 4 and resubmit the form to SCHARP</a:t>
            </a:r>
          </a:p>
        </p:txBody>
      </p:sp>
    </p:spTree>
    <p:extLst>
      <p:ext uri="{BB962C8B-B14F-4D97-AF65-F5344CB8AC3E}">
        <p14:creationId xmlns:p14="http://schemas.microsoft.com/office/powerpoint/2010/main" val="18631207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fontScale="90000"/>
          </a:bodyPr>
          <a:lstStyle/>
          <a:p>
            <a:r>
              <a:rPr lang="en-US" sz="3600" b="1" dirty="0"/>
              <a:t>Product Hold/Discontinuation Log CRF, cont’d </a:t>
            </a:r>
          </a:p>
        </p:txBody>
      </p:sp>
      <p:sp>
        <p:nvSpPr>
          <p:cNvPr id="3" name="Content Placeholder 2"/>
          <p:cNvSpPr>
            <a:spLocks noGrp="1"/>
          </p:cNvSpPr>
          <p:nvPr>
            <p:ph idx="1"/>
          </p:nvPr>
        </p:nvSpPr>
        <p:spPr>
          <a:xfrm>
            <a:off x="381000" y="1371600"/>
            <a:ext cx="8382000" cy="5181600"/>
          </a:xfrm>
        </p:spPr>
        <p:txBody>
          <a:bodyPr>
            <a:normAutofit fontScale="85000" lnSpcReduction="10000"/>
          </a:bodyPr>
          <a:lstStyle/>
          <a:p>
            <a:pPr marL="0" indent="0">
              <a:buNone/>
            </a:pPr>
            <a:r>
              <a:rPr lang="en-US" sz="3000" b="1" dirty="0">
                <a:solidFill>
                  <a:schemeClr val="accent6"/>
                </a:solidFill>
                <a:cs typeface="Arial" pitchFamily="34" charset="0"/>
              </a:rPr>
              <a:t>Was the Participant Instructed to Resume Product?</a:t>
            </a:r>
            <a:endParaRPr lang="en-US" sz="3000" dirty="0">
              <a:cs typeface="Arial" pitchFamily="34" charset="0"/>
            </a:endParaRPr>
          </a:p>
          <a:p>
            <a:pPr lvl="1"/>
            <a:r>
              <a:rPr lang="en-US" dirty="0">
                <a:cs typeface="Arial" pitchFamily="34" charset="0"/>
              </a:rPr>
              <a:t>“yes” if ppt will resume product use</a:t>
            </a:r>
          </a:p>
          <a:p>
            <a:pPr lvl="2"/>
            <a:r>
              <a:rPr lang="en-US" dirty="0">
                <a:cs typeface="Arial" pitchFamily="34" charset="0"/>
              </a:rPr>
              <a:t>Record date ring inserted or date product would have been resumed for participant who did not accept the ring previously</a:t>
            </a:r>
          </a:p>
          <a:p>
            <a:pPr lvl="1">
              <a:buNone/>
            </a:pPr>
            <a:endParaRPr lang="en-US" dirty="0">
              <a:cs typeface="Arial" pitchFamily="34" charset="0"/>
            </a:endParaRPr>
          </a:p>
          <a:p>
            <a:pPr lvl="1"/>
            <a:r>
              <a:rPr lang="en-US" dirty="0">
                <a:cs typeface="Arial" pitchFamily="34" charset="0"/>
              </a:rPr>
              <a:t>“no – hold continuing for another reason” if ppt would have resumed product use based on the reason marked on this form, but is continuing on product hold for another reason (documented on a separate PH Log CRF)</a:t>
            </a:r>
          </a:p>
          <a:p>
            <a:pPr lvl="2"/>
            <a:r>
              <a:rPr lang="en-US" dirty="0">
                <a:cs typeface="Arial" pitchFamily="34" charset="0"/>
              </a:rPr>
              <a:t>Record date use would have resumed</a:t>
            </a:r>
          </a:p>
          <a:p>
            <a:pPr lvl="2">
              <a:buNone/>
            </a:pPr>
            <a:endParaRPr lang="en-US" dirty="0">
              <a:cs typeface="Arial" pitchFamily="34" charset="0"/>
            </a:endParaRPr>
          </a:p>
          <a:p>
            <a:pPr lvl="1"/>
            <a:r>
              <a:rPr lang="en-US" dirty="0">
                <a:cs typeface="Arial" pitchFamily="34" charset="0"/>
              </a:rPr>
              <a:t>“no – early termination” if ppt terminates early and the hold was ongoing at time of early termination </a:t>
            </a:r>
          </a:p>
          <a:p>
            <a:pPr lvl="2"/>
            <a:r>
              <a:rPr lang="en-US" dirty="0">
                <a:cs typeface="Arial" pitchFamily="34" charset="0"/>
              </a:rPr>
              <a:t>Record date of early termination</a:t>
            </a:r>
          </a:p>
        </p:txBody>
      </p:sp>
    </p:spTree>
    <p:extLst>
      <p:ext uri="{BB962C8B-B14F-4D97-AF65-F5344CB8AC3E}">
        <p14:creationId xmlns:p14="http://schemas.microsoft.com/office/powerpoint/2010/main" val="27522102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sz="3200" b="1" dirty="0"/>
              <a:t>Product Hold/Discontinuation Log CRF, con’t </a:t>
            </a:r>
          </a:p>
        </p:txBody>
      </p:sp>
      <p:sp>
        <p:nvSpPr>
          <p:cNvPr id="3" name="Content Placeholder 2"/>
          <p:cNvSpPr>
            <a:spLocks noGrp="1"/>
          </p:cNvSpPr>
          <p:nvPr>
            <p:ph idx="1"/>
          </p:nvPr>
        </p:nvSpPr>
        <p:spPr>
          <a:xfrm>
            <a:off x="457200" y="1371600"/>
            <a:ext cx="8382000" cy="5181600"/>
          </a:xfrm>
        </p:spPr>
        <p:txBody>
          <a:bodyPr>
            <a:normAutofit lnSpcReduction="10000"/>
          </a:bodyPr>
          <a:lstStyle/>
          <a:p>
            <a:pPr marL="0" indent="0">
              <a:buNone/>
            </a:pPr>
            <a:r>
              <a:rPr lang="en-US" sz="2800" b="1" dirty="0">
                <a:solidFill>
                  <a:schemeClr val="accent6"/>
                </a:solidFill>
                <a:cs typeface="Arial" pitchFamily="34" charset="0"/>
              </a:rPr>
              <a:t>Was the Participant Instructed to Resume Product?</a:t>
            </a:r>
            <a:endParaRPr lang="en-US" sz="2800" dirty="0">
              <a:cs typeface="Arial" pitchFamily="34" charset="0"/>
            </a:endParaRPr>
          </a:p>
          <a:p>
            <a:pPr marL="0" indent="0">
              <a:buNone/>
            </a:pPr>
            <a:r>
              <a:rPr lang="en-US" sz="2800" dirty="0">
                <a:cs typeface="Arial" pitchFamily="34" charset="0"/>
              </a:rPr>
              <a:t>– continued</a:t>
            </a:r>
          </a:p>
          <a:p>
            <a:endParaRPr lang="en-US" sz="1800" dirty="0">
              <a:cs typeface="Arial" pitchFamily="34" charset="0"/>
            </a:endParaRPr>
          </a:p>
          <a:p>
            <a:pPr lvl="1"/>
            <a:r>
              <a:rPr lang="en-US" dirty="0">
                <a:cs typeface="Arial" pitchFamily="34" charset="0"/>
              </a:rPr>
              <a:t>“no – hold continuing at scheduled PUEV” if hold ongoing when ppt completes her scheduled PUEV</a:t>
            </a:r>
          </a:p>
          <a:p>
            <a:pPr lvl="2"/>
            <a:r>
              <a:rPr lang="en-US" dirty="0">
                <a:cs typeface="Arial" pitchFamily="34" charset="0"/>
              </a:rPr>
              <a:t>Record PUEV date</a:t>
            </a:r>
          </a:p>
          <a:p>
            <a:pPr lvl="2">
              <a:buNone/>
            </a:pPr>
            <a:endParaRPr lang="en-US" dirty="0">
              <a:cs typeface="Arial" pitchFamily="34" charset="0"/>
            </a:endParaRPr>
          </a:p>
          <a:p>
            <a:pPr lvl="1"/>
            <a:r>
              <a:rPr lang="en-US" dirty="0">
                <a:cs typeface="Arial" pitchFamily="34" charset="0"/>
              </a:rPr>
              <a:t>“no – permanently discontinued” if ppt was permanently discontinued prior to PUEV/early termination</a:t>
            </a:r>
          </a:p>
          <a:p>
            <a:pPr lvl="2"/>
            <a:r>
              <a:rPr lang="en-US" dirty="0">
                <a:cs typeface="Arial" pitchFamily="34" charset="0"/>
              </a:rPr>
              <a:t>Record date it was determined by study staff the ppt would be permanently discontinued from study product </a:t>
            </a:r>
          </a:p>
        </p:txBody>
      </p:sp>
    </p:spTree>
    <p:extLst>
      <p:ext uri="{BB962C8B-B14F-4D97-AF65-F5344CB8AC3E}">
        <p14:creationId xmlns:p14="http://schemas.microsoft.com/office/powerpoint/2010/main" val="3360132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Follow-up Visit Summary </a:t>
            </a:r>
          </a:p>
        </p:txBody>
      </p:sp>
      <p:sp>
        <p:nvSpPr>
          <p:cNvPr id="5" name="Rectangle 4"/>
          <p:cNvSpPr/>
          <p:nvPr/>
        </p:nvSpPr>
        <p:spPr>
          <a:xfrm>
            <a:off x="199030" y="1379109"/>
            <a:ext cx="8458200" cy="5226046"/>
          </a:xfrm>
          <a:prstGeom prst="rect">
            <a:avLst/>
          </a:prstGeom>
        </p:spPr>
        <p:txBody>
          <a:bodyPr wrap="square">
            <a:spAutoFit/>
          </a:bodyPr>
          <a:lstStyle/>
          <a:p>
            <a:pPr marL="347663" lvl="0" indent="-347663">
              <a:spcBef>
                <a:spcPct val="20000"/>
              </a:spcBef>
              <a:buFont typeface="Arial" pitchFamily="34" charset="0"/>
              <a:buChar char="•"/>
              <a:defRPr/>
            </a:pPr>
            <a:r>
              <a:rPr lang="en-US" sz="2400" dirty="0">
                <a:solidFill>
                  <a:prstClr val="black"/>
                </a:solidFill>
                <a:cs typeface="Arial" pitchFamily="34" charset="0"/>
              </a:rPr>
              <a:t>Completed for each required or interim follow-up visit </a:t>
            </a:r>
          </a:p>
          <a:p>
            <a:pPr lvl="0">
              <a:spcBef>
                <a:spcPct val="20000"/>
              </a:spcBef>
              <a:defRPr/>
            </a:pPr>
            <a:endParaRPr lang="en-US" sz="2000" dirty="0">
              <a:solidFill>
                <a:prstClr val="black"/>
              </a:solidFill>
              <a:cs typeface="Arial" pitchFamily="34" charset="0"/>
            </a:endParaRPr>
          </a:p>
          <a:p>
            <a:pPr marL="347663" lvl="0" indent="-347663">
              <a:spcBef>
                <a:spcPct val="20000"/>
              </a:spcBef>
              <a:buFont typeface="Arial" pitchFamily="34" charset="0"/>
              <a:buChar char="•"/>
              <a:defRPr/>
            </a:pPr>
            <a:r>
              <a:rPr lang="en-US" sz="2400" dirty="0">
                <a:solidFill>
                  <a:prstClr val="black"/>
                </a:solidFill>
                <a:cs typeface="Arial" pitchFamily="34" charset="0"/>
              </a:rPr>
              <a:t>Captures information on location of visit, prompts for ppt’s use of PEP or PrEP since last visit (to be completed during the visit)</a:t>
            </a:r>
          </a:p>
          <a:p>
            <a:pPr lvl="0">
              <a:spcBef>
                <a:spcPct val="20000"/>
              </a:spcBef>
              <a:defRPr/>
            </a:pPr>
            <a:endParaRPr lang="en-US" dirty="0">
              <a:solidFill>
                <a:prstClr val="black"/>
              </a:solidFill>
              <a:cs typeface="Arial" pitchFamily="34" charset="0"/>
            </a:endParaRPr>
          </a:p>
          <a:p>
            <a:pPr marL="347663" lvl="0" indent="-347663">
              <a:spcBef>
                <a:spcPct val="20000"/>
              </a:spcBef>
              <a:buFont typeface="Arial" pitchFamily="34" charset="0"/>
              <a:buChar char="•"/>
              <a:defRPr/>
            </a:pPr>
            <a:r>
              <a:rPr lang="en-US" sz="2400" dirty="0">
                <a:solidFill>
                  <a:prstClr val="black"/>
                </a:solidFill>
                <a:cs typeface="Arial" pitchFamily="34" charset="0"/>
              </a:rPr>
              <a:t>Asks if the visit in an interim visit, and if so, the reason for the visit</a:t>
            </a:r>
          </a:p>
          <a:p>
            <a:pPr lvl="0">
              <a:spcBef>
                <a:spcPct val="20000"/>
              </a:spcBef>
              <a:defRPr/>
            </a:pPr>
            <a:endParaRPr lang="en-US" dirty="0">
              <a:solidFill>
                <a:prstClr val="black"/>
              </a:solidFill>
              <a:cs typeface="Arial" pitchFamily="34" charset="0"/>
            </a:endParaRPr>
          </a:p>
          <a:p>
            <a:pPr marL="347663" indent="-347663">
              <a:spcBef>
                <a:spcPct val="20000"/>
              </a:spcBef>
              <a:buFont typeface="Arial" pitchFamily="34" charset="0"/>
              <a:buChar char="•"/>
              <a:defRPr/>
            </a:pPr>
            <a:r>
              <a:rPr lang="en-US" sz="2400" dirty="0">
                <a:solidFill>
                  <a:prstClr val="black"/>
                </a:solidFill>
                <a:cs typeface="Arial" pitchFamily="34" charset="0"/>
              </a:rPr>
              <a:t>Documents if this is the </a:t>
            </a:r>
            <a:r>
              <a:rPr lang="en-US" sz="2400" dirty="0" err="1">
                <a:solidFill>
                  <a:prstClr val="black"/>
                </a:solidFill>
                <a:cs typeface="Arial" pitchFamily="34" charset="0"/>
              </a:rPr>
              <a:t>ppt’s</a:t>
            </a:r>
            <a:r>
              <a:rPr lang="en-US" sz="2400" dirty="0">
                <a:solidFill>
                  <a:prstClr val="black"/>
                </a:solidFill>
                <a:cs typeface="Arial" pitchFamily="34" charset="0"/>
              </a:rPr>
              <a:t> PUEV, early termination, or termination visit</a:t>
            </a:r>
          </a:p>
          <a:p>
            <a:pPr marL="347663" indent="-347663">
              <a:spcBef>
                <a:spcPct val="20000"/>
              </a:spcBef>
              <a:buFont typeface="Arial" pitchFamily="34" charset="0"/>
              <a:buChar char="•"/>
              <a:defRPr/>
            </a:pPr>
            <a:endParaRPr lang="en-US" dirty="0">
              <a:solidFill>
                <a:prstClr val="black"/>
              </a:solidFill>
              <a:cs typeface="Arial" pitchFamily="34" charset="0"/>
            </a:endParaRPr>
          </a:p>
          <a:p>
            <a:pPr marL="347663" indent="-347663">
              <a:spcBef>
                <a:spcPct val="20000"/>
              </a:spcBef>
              <a:buFont typeface="Arial" pitchFamily="34" charset="0"/>
              <a:buChar char="•"/>
              <a:defRPr/>
            </a:pPr>
            <a:r>
              <a:rPr lang="en-US" sz="2400" dirty="0">
                <a:solidFill>
                  <a:prstClr val="black"/>
                </a:solidFill>
                <a:cs typeface="Arial" pitchFamily="34" charset="0"/>
              </a:rPr>
              <a:t>For split visits, complete only 1 Visit Summary CRF on the first date of that visit </a:t>
            </a:r>
          </a:p>
        </p:txBody>
      </p:sp>
      <p:pic>
        <p:nvPicPr>
          <p:cNvPr id="6" name="Picture 5" descr="C:\Users\amayo\AppData\Local\Microsoft\Windows\Temporary Internet Files\Content.Outlook\HHF5TJ64\Hope_Study_1Tag_PMS (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32779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Rectangle 3"/>
          <p:cNvSpPr>
            <a:spLocks noGrp="1" noChangeArrowheads="1"/>
          </p:cNvSpPr>
          <p:nvPr>
            <p:ph type="body" idx="1"/>
          </p:nvPr>
        </p:nvSpPr>
        <p:spPr>
          <a:xfrm>
            <a:off x="4724400" y="1476375"/>
            <a:ext cx="4191000" cy="4467225"/>
          </a:xfrm>
          <a:noFill/>
          <a:ln>
            <a:solidFill>
              <a:schemeClr val="accent3"/>
            </a:solidFill>
          </a:ln>
        </p:spPr>
        <p:txBody>
          <a:bodyPr>
            <a:normAutofit/>
          </a:bodyPr>
          <a:lstStyle/>
          <a:p>
            <a:r>
              <a:rPr lang="en-US" sz="2800" dirty="0"/>
              <a:t>Required at each follow-up visit</a:t>
            </a:r>
          </a:p>
          <a:p>
            <a:r>
              <a:rPr lang="en-US" sz="2800" dirty="0"/>
              <a:t>Documents:</a:t>
            </a:r>
          </a:p>
          <a:p>
            <a:pPr lvl="1"/>
            <a:r>
              <a:rPr lang="en-US" sz="2400" dirty="0"/>
              <a:t>HIV Rapid test results</a:t>
            </a:r>
          </a:p>
          <a:p>
            <a:pPr lvl="1"/>
            <a:r>
              <a:rPr lang="en-US" sz="2400" dirty="0" err="1"/>
              <a:t>Geenius</a:t>
            </a:r>
            <a:r>
              <a:rPr lang="en-US" sz="2400" dirty="0"/>
              <a:t> confirmatory test results</a:t>
            </a:r>
          </a:p>
          <a:p>
            <a:pPr lvl="1"/>
            <a:r>
              <a:rPr lang="en-US" sz="2400" dirty="0"/>
              <a:t>Confirmatory plasma storage</a:t>
            </a:r>
          </a:p>
          <a:p>
            <a:pPr lvl="1"/>
            <a:r>
              <a:rPr lang="en-US" sz="2400" dirty="0"/>
              <a:t>HIV RNA PCR</a:t>
            </a:r>
          </a:p>
          <a:p>
            <a:pPr lvl="1"/>
            <a:r>
              <a:rPr lang="en-US" sz="2400" dirty="0"/>
              <a:t>CD4+</a:t>
            </a:r>
          </a:p>
          <a:p>
            <a:pPr lvl="1"/>
            <a:endParaRPr lang="en-US" sz="2000" dirty="0"/>
          </a:p>
          <a:p>
            <a:pPr marL="0" indent="0">
              <a:buNone/>
            </a:pPr>
            <a:endParaRPr lang="en-US" sz="2800" dirty="0"/>
          </a:p>
        </p:txBody>
      </p:sp>
      <p:sp>
        <p:nvSpPr>
          <p:cNvPr id="496642" name="Rectangle 5"/>
          <p:cNvSpPr>
            <a:spLocks noGrp="1" noChangeArrowheads="1"/>
          </p:cNvSpPr>
          <p:nvPr>
            <p:ph type="title"/>
          </p:nvPr>
        </p:nvSpPr>
        <p:spPr>
          <a:xfrm>
            <a:off x="304800" y="381000"/>
            <a:ext cx="8610600" cy="762000"/>
          </a:xfrm>
        </p:spPr>
        <p:txBody>
          <a:bodyPr>
            <a:normAutofit/>
          </a:bodyPr>
          <a:lstStyle/>
          <a:p>
            <a:r>
              <a:rPr lang="en-US" dirty="0"/>
              <a:t>HIV Test Results</a:t>
            </a:r>
          </a:p>
        </p:txBody>
      </p:sp>
      <p:pic>
        <p:nvPicPr>
          <p:cNvPr id="2" name="Picture 1"/>
          <p:cNvPicPr>
            <a:picLocks noChangeAspect="1"/>
          </p:cNvPicPr>
          <p:nvPr/>
        </p:nvPicPr>
        <p:blipFill>
          <a:blip r:embed="rId4"/>
          <a:stretch>
            <a:fillRect/>
          </a:stretch>
        </p:blipFill>
        <p:spPr>
          <a:xfrm>
            <a:off x="333375" y="1476375"/>
            <a:ext cx="4276725" cy="5305425"/>
          </a:xfrm>
          <a:prstGeom prst="rect">
            <a:avLst/>
          </a:prstGeom>
        </p:spPr>
      </p:pic>
    </p:spTree>
    <p:custDataLst>
      <p:tags r:id="rId1"/>
    </p:custDataLst>
    <p:extLst>
      <p:ext uri="{BB962C8B-B14F-4D97-AF65-F5344CB8AC3E}">
        <p14:creationId xmlns:p14="http://schemas.microsoft.com/office/powerpoint/2010/main" val="307630331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Rectangle 3"/>
          <p:cNvSpPr>
            <a:spLocks noGrp="1" noChangeArrowheads="1"/>
          </p:cNvSpPr>
          <p:nvPr>
            <p:ph type="body" idx="1"/>
          </p:nvPr>
        </p:nvSpPr>
        <p:spPr>
          <a:xfrm>
            <a:off x="4876800" y="1476374"/>
            <a:ext cx="3886200" cy="5153025"/>
          </a:xfrm>
          <a:ln>
            <a:solidFill>
              <a:schemeClr val="accent4"/>
            </a:solidFill>
          </a:ln>
        </p:spPr>
        <p:txBody>
          <a:bodyPr>
            <a:normAutofit/>
          </a:bodyPr>
          <a:lstStyle/>
          <a:p>
            <a:r>
              <a:rPr lang="en-US" sz="2800" dirty="0"/>
              <a:t>If at least one HIV rapid test is reactive and confirmatory testing is indicated, the ‘Final HIV status’ is required</a:t>
            </a:r>
          </a:p>
          <a:p>
            <a:pPr marL="0" indent="0">
              <a:buNone/>
            </a:pPr>
            <a:endParaRPr lang="en-US" sz="2800" dirty="0"/>
          </a:p>
          <a:p>
            <a:r>
              <a:rPr lang="en-US" sz="2800" dirty="0"/>
              <a:t>If marked ‘pending’, update this item when final outcome known</a:t>
            </a:r>
          </a:p>
        </p:txBody>
      </p:sp>
      <p:sp>
        <p:nvSpPr>
          <p:cNvPr id="496642" name="Rectangle 5"/>
          <p:cNvSpPr>
            <a:spLocks noGrp="1" noChangeArrowheads="1"/>
          </p:cNvSpPr>
          <p:nvPr>
            <p:ph type="title"/>
          </p:nvPr>
        </p:nvSpPr>
        <p:spPr>
          <a:xfrm>
            <a:off x="304800" y="381000"/>
            <a:ext cx="8610600" cy="762000"/>
          </a:xfrm>
        </p:spPr>
        <p:txBody>
          <a:bodyPr>
            <a:normAutofit/>
          </a:bodyPr>
          <a:lstStyle/>
          <a:p>
            <a:r>
              <a:rPr lang="en-US" dirty="0"/>
              <a:t>HIV Test Results</a:t>
            </a:r>
          </a:p>
        </p:txBody>
      </p:sp>
      <p:pic>
        <p:nvPicPr>
          <p:cNvPr id="4" name="Picture 3"/>
          <p:cNvPicPr>
            <a:picLocks noChangeAspect="1"/>
          </p:cNvPicPr>
          <p:nvPr/>
        </p:nvPicPr>
        <p:blipFill>
          <a:blip r:embed="rId4"/>
          <a:stretch>
            <a:fillRect/>
          </a:stretch>
        </p:blipFill>
        <p:spPr>
          <a:xfrm>
            <a:off x="304800" y="1566861"/>
            <a:ext cx="4305300" cy="4972050"/>
          </a:xfrm>
          <a:prstGeom prst="rect">
            <a:avLst/>
          </a:prstGeom>
        </p:spPr>
      </p:pic>
      <p:sp>
        <p:nvSpPr>
          <p:cNvPr id="5" name="Oval 4"/>
          <p:cNvSpPr/>
          <p:nvPr/>
        </p:nvSpPr>
        <p:spPr>
          <a:xfrm>
            <a:off x="10236" y="5181600"/>
            <a:ext cx="4800600" cy="147672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49905600"/>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04800" y="2057400"/>
            <a:ext cx="8096655" cy="1676400"/>
          </a:xfrm>
          <a:prstGeom prst="rect">
            <a:avLst/>
          </a:prstGeom>
          <a:ln w="12700">
            <a:solidFill>
              <a:schemeClr val="accent3"/>
            </a:solidFill>
          </a:ln>
        </p:spPr>
      </p:pic>
      <p:sp>
        <p:nvSpPr>
          <p:cNvPr id="496641" name="Rectangle 3"/>
          <p:cNvSpPr>
            <a:spLocks noGrp="1" noChangeArrowheads="1"/>
          </p:cNvSpPr>
          <p:nvPr>
            <p:ph type="body" idx="1"/>
          </p:nvPr>
        </p:nvSpPr>
        <p:spPr>
          <a:xfrm>
            <a:off x="304800" y="4343400"/>
            <a:ext cx="8610600" cy="2438400"/>
          </a:xfrm>
        </p:spPr>
        <p:txBody>
          <a:bodyPr>
            <a:normAutofit fontScale="92500" lnSpcReduction="20000"/>
          </a:bodyPr>
          <a:lstStyle/>
          <a:p>
            <a:r>
              <a:rPr lang="en-US" sz="2800" dirty="0"/>
              <a:t>Seroconverter Laboratory Results Y/N prompts asks whether participant is enrolled in MTN-015.</a:t>
            </a:r>
          </a:p>
          <a:p>
            <a:endParaRPr lang="en-US" sz="2800" dirty="0"/>
          </a:p>
          <a:p>
            <a:pPr lvl="1"/>
            <a:r>
              <a:rPr lang="en-US" sz="2400" dirty="0"/>
              <a:t>If “no”, collect HIV RNA PCR, T Cell subsets, CD4 results and plasma storage on the Seroconverter Lab Results CRF</a:t>
            </a:r>
          </a:p>
          <a:p>
            <a:pPr marL="457200" lvl="1" indent="0">
              <a:buNone/>
            </a:pPr>
            <a:endParaRPr lang="en-US" sz="2400" dirty="0"/>
          </a:p>
          <a:p>
            <a:pPr lvl="1"/>
            <a:r>
              <a:rPr lang="en-US" sz="2400" dirty="0"/>
              <a:t>If “yes”, the </a:t>
            </a:r>
            <a:r>
              <a:rPr lang="en-US" sz="2400" dirty="0" err="1"/>
              <a:t>Seroconverter</a:t>
            </a:r>
            <a:r>
              <a:rPr lang="en-US" sz="2400" dirty="0"/>
              <a:t> Laboratory Results CRF not required</a:t>
            </a:r>
          </a:p>
        </p:txBody>
      </p:sp>
      <p:sp>
        <p:nvSpPr>
          <p:cNvPr id="496642" name="Rectangle 5"/>
          <p:cNvSpPr>
            <a:spLocks noGrp="1" noChangeArrowheads="1"/>
          </p:cNvSpPr>
          <p:nvPr>
            <p:ph type="title"/>
          </p:nvPr>
        </p:nvSpPr>
        <p:spPr>
          <a:xfrm>
            <a:off x="304800" y="381000"/>
            <a:ext cx="8610600" cy="762000"/>
          </a:xfrm>
        </p:spPr>
        <p:txBody>
          <a:bodyPr>
            <a:normAutofit fontScale="90000"/>
          </a:bodyPr>
          <a:lstStyle/>
          <a:p>
            <a:r>
              <a:rPr lang="en-US" dirty="0"/>
              <a:t>Seroconverter Test Results Y/N Prompt</a:t>
            </a:r>
          </a:p>
        </p:txBody>
      </p:sp>
    </p:spTree>
    <p:custDataLst>
      <p:tags r:id="rId1"/>
    </p:custDataLst>
    <p:extLst>
      <p:ext uri="{BB962C8B-B14F-4D97-AF65-F5344CB8AC3E}">
        <p14:creationId xmlns:p14="http://schemas.microsoft.com/office/powerpoint/2010/main" val="1032514948"/>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551575" y="1447800"/>
            <a:ext cx="4068050" cy="5181600"/>
          </a:xfrm>
          <a:prstGeom prst="rect">
            <a:avLst/>
          </a:prstGeom>
        </p:spPr>
      </p:pic>
      <p:sp>
        <p:nvSpPr>
          <p:cNvPr id="496641" name="Rectangle 3"/>
          <p:cNvSpPr>
            <a:spLocks noGrp="1" noChangeArrowheads="1"/>
          </p:cNvSpPr>
          <p:nvPr>
            <p:ph type="body" idx="1"/>
          </p:nvPr>
        </p:nvSpPr>
        <p:spPr>
          <a:xfrm>
            <a:off x="4815840" y="1508760"/>
            <a:ext cx="4084320" cy="5334000"/>
          </a:xfrm>
        </p:spPr>
        <p:txBody>
          <a:bodyPr>
            <a:normAutofit/>
          </a:bodyPr>
          <a:lstStyle/>
          <a:p>
            <a:r>
              <a:rPr lang="en-US" sz="2800" dirty="0"/>
              <a:t>This form is required at every visit after seroconversion (unless participant is enrolled in MTN-015)</a:t>
            </a:r>
          </a:p>
          <a:p>
            <a:pPr marL="0" indent="0">
              <a:buNone/>
            </a:pPr>
            <a:endParaRPr lang="en-US" sz="2800" dirty="0"/>
          </a:p>
          <a:p>
            <a:r>
              <a:rPr lang="en-US" sz="2800" dirty="0"/>
              <a:t>Documents T Cell Subsets, CD4+, HIV RNA PCR, </a:t>
            </a:r>
            <a:r>
              <a:rPr lang="en-US" sz="2800" dirty="0" err="1"/>
              <a:t>seroconverter</a:t>
            </a:r>
            <a:r>
              <a:rPr lang="en-US" sz="2800" dirty="0"/>
              <a:t> plasma storage</a:t>
            </a:r>
          </a:p>
        </p:txBody>
      </p:sp>
      <p:sp>
        <p:nvSpPr>
          <p:cNvPr id="496642" name="Rectangle 5"/>
          <p:cNvSpPr>
            <a:spLocks noGrp="1" noChangeArrowheads="1"/>
          </p:cNvSpPr>
          <p:nvPr>
            <p:ph type="title"/>
          </p:nvPr>
        </p:nvSpPr>
        <p:spPr>
          <a:xfrm>
            <a:off x="304800" y="381000"/>
            <a:ext cx="8610600" cy="762000"/>
          </a:xfrm>
        </p:spPr>
        <p:txBody>
          <a:bodyPr>
            <a:normAutofit/>
          </a:bodyPr>
          <a:lstStyle/>
          <a:p>
            <a:r>
              <a:rPr lang="en-US" dirty="0"/>
              <a:t>Seroconverter Test Results</a:t>
            </a:r>
          </a:p>
        </p:txBody>
      </p:sp>
    </p:spTree>
    <p:custDataLst>
      <p:tags r:id="rId1"/>
    </p:custDataLst>
    <p:extLst>
      <p:ext uri="{BB962C8B-B14F-4D97-AF65-F5344CB8AC3E}">
        <p14:creationId xmlns:p14="http://schemas.microsoft.com/office/powerpoint/2010/main" val="227065411"/>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Rectangle 3"/>
          <p:cNvSpPr>
            <a:spLocks noGrp="1" noChangeArrowheads="1"/>
          </p:cNvSpPr>
          <p:nvPr>
            <p:ph type="body" idx="1"/>
          </p:nvPr>
        </p:nvSpPr>
        <p:spPr>
          <a:xfrm>
            <a:off x="204716" y="1523999"/>
            <a:ext cx="3757684" cy="5334001"/>
          </a:xfrm>
        </p:spPr>
        <p:txBody>
          <a:bodyPr>
            <a:normAutofit/>
          </a:bodyPr>
          <a:lstStyle/>
          <a:p>
            <a:r>
              <a:rPr lang="en-US" sz="2800" dirty="0"/>
              <a:t>If </a:t>
            </a:r>
            <a:r>
              <a:rPr lang="en-US" sz="2800" dirty="0" err="1"/>
              <a:t>hCG</a:t>
            </a:r>
            <a:r>
              <a:rPr lang="en-US" sz="2800" dirty="0"/>
              <a:t> test results is positive at any visit, Pregnancy Report and History CRF required</a:t>
            </a:r>
          </a:p>
          <a:p>
            <a:pPr marL="0" indent="0">
              <a:buNone/>
            </a:pPr>
            <a:endParaRPr lang="en-US" sz="2800" dirty="0"/>
          </a:p>
          <a:p>
            <a:r>
              <a:rPr lang="en-US" sz="2800" dirty="0"/>
              <a:t>No changes from MTN-020 CRF</a:t>
            </a:r>
          </a:p>
        </p:txBody>
      </p:sp>
      <p:sp>
        <p:nvSpPr>
          <p:cNvPr id="496642" name="Rectangle 5"/>
          <p:cNvSpPr>
            <a:spLocks noGrp="1" noChangeArrowheads="1"/>
          </p:cNvSpPr>
          <p:nvPr>
            <p:ph type="title"/>
          </p:nvPr>
        </p:nvSpPr>
        <p:spPr>
          <a:xfrm>
            <a:off x="304800" y="381000"/>
            <a:ext cx="8610600" cy="762000"/>
          </a:xfrm>
        </p:spPr>
        <p:txBody>
          <a:bodyPr>
            <a:normAutofit/>
          </a:bodyPr>
          <a:lstStyle/>
          <a:p>
            <a:r>
              <a:rPr lang="en-US" dirty="0"/>
              <a:t>Pregnancy Report and History</a:t>
            </a:r>
          </a:p>
        </p:txBody>
      </p:sp>
      <p:pic>
        <p:nvPicPr>
          <p:cNvPr id="2" name="Picture 1"/>
          <p:cNvPicPr>
            <a:picLocks noChangeAspect="1"/>
          </p:cNvPicPr>
          <p:nvPr/>
        </p:nvPicPr>
        <p:blipFill>
          <a:blip r:embed="rId4"/>
          <a:stretch>
            <a:fillRect/>
          </a:stretch>
        </p:blipFill>
        <p:spPr>
          <a:xfrm>
            <a:off x="4267200" y="1523999"/>
            <a:ext cx="4189660" cy="5092764"/>
          </a:xfrm>
          <a:prstGeom prst="rect">
            <a:avLst/>
          </a:prstGeom>
        </p:spPr>
      </p:pic>
    </p:spTree>
    <p:custDataLst>
      <p:tags r:id="rId1"/>
    </p:custDataLst>
    <p:extLst>
      <p:ext uri="{BB962C8B-B14F-4D97-AF65-F5344CB8AC3E}">
        <p14:creationId xmlns:p14="http://schemas.microsoft.com/office/powerpoint/2010/main" val="250410968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Rectangle 3"/>
          <p:cNvSpPr>
            <a:spLocks noGrp="1" noChangeArrowheads="1"/>
          </p:cNvSpPr>
          <p:nvPr>
            <p:ph type="body" idx="1"/>
          </p:nvPr>
        </p:nvSpPr>
        <p:spPr>
          <a:xfrm>
            <a:off x="304800" y="4343400"/>
            <a:ext cx="8610600" cy="2438400"/>
          </a:xfrm>
        </p:spPr>
        <p:txBody>
          <a:bodyPr>
            <a:normAutofit fontScale="85000" lnSpcReduction="10000"/>
          </a:bodyPr>
          <a:lstStyle/>
          <a:p>
            <a:r>
              <a:rPr lang="en-US" sz="2800" dirty="0"/>
              <a:t>Pregnancy Outcome Y/N prompts asks whether each pregnancy reported during the study has an obtainable outcome</a:t>
            </a:r>
          </a:p>
          <a:p>
            <a:endParaRPr lang="en-US" sz="2800" dirty="0"/>
          </a:p>
          <a:p>
            <a:pPr lvl="1"/>
            <a:r>
              <a:rPr lang="en-US" sz="2400" dirty="0"/>
              <a:t>If “yes”, Pregnancy Outcome CRF will be dynamically added to visit folder</a:t>
            </a:r>
          </a:p>
          <a:p>
            <a:pPr lvl="1"/>
            <a:r>
              <a:rPr lang="en-US" sz="2400" dirty="0"/>
              <a:t>If “no”, site to confirm with SCHARP at the end of the visit that no outcome could be obtained by the site</a:t>
            </a:r>
          </a:p>
        </p:txBody>
      </p:sp>
      <p:sp>
        <p:nvSpPr>
          <p:cNvPr id="496642" name="Rectangle 5"/>
          <p:cNvSpPr>
            <a:spLocks noGrp="1" noChangeArrowheads="1"/>
          </p:cNvSpPr>
          <p:nvPr>
            <p:ph type="title"/>
          </p:nvPr>
        </p:nvSpPr>
        <p:spPr>
          <a:xfrm>
            <a:off x="304800" y="381000"/>
            <a:ext cx="8610600" cy="762000"/>
          </a:xfrm>
        </p:spPr>
        <p:txBody>
          <a:bodyPr>
            <a:normAutofit/>
          </a:bodyPr>
          <a:lstStyle/>
          <a:p>
            <a:r>
              <a:rPr lang="en-US" dirty="0"/>
              <a:t>Pregnancy Outcome Y/N Prompt</a:t>
            </a:r>
          </a:p>
        </p:txBody>
      </p:sp>
      <p:pic>
        <p:nvPicPr>
          <p:cNvPr id="3" name="Picture 2"/>
          <p:cNvPicPr>
            <a:picLocks noChangeAspect="1"/>
          </p:cNvPicPr>
          <p:nvPr/>
        </p:nvPicPr>
        <p:blipFill>
          <a:blip r:embed="rId4"/>
          <a:stretch>
            <a:fillRect/>
          </a:stretch>
        </p:blipFill>
        <p:spPr>
          <a:xfrm>
            <a:off x="762000" y="1752600"/>
            <a:ext cx="7010400" cy="1515762"/>
          </a:xfrm>
          <a:prstGeom prst="rect">
            <a:avLst/>
          </a:prstGeom>
          <a:ln w="12700">
            <a:solidFill>
              <a:schemeClr val="accent4"/>
            </a:solidFill>
          </a:ln>
        </p:spPr>
      </p:pic>
    </p:spTree>
    <p:custDataLst>
      <p:tags r:id="rId1"/>
    </p:custDataLst>
    <p:extLst>
      <p:ext uri="{BB962C8B-B14F-4D97-AF65-F5344CB8AC3E}">
        <p14:creationId xmlns:p14="http://schemas.microsoft.com/office/powerpoint/2010/main" val="2336164478"/>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1" name="Rectangle 3"/>
          <p:cNvSpPr>
            <a:spLocks noGrp="1" noChangeArrowheads="1"/>
          </p:cNvSpPr>
          <p:nvPr>
            <p:ph type="body" idx="1"/>
          </p:nvPr>
        </p:nvSpPr>
        <p:spPr>
          <a:xfrm>
            <a:off x="204716" y="1523999"/>
            <a:ext cx="3757684" cy="5334001"/>
          </a:xfrm>
        </p:spPr>
        <p:txBody>
          <a:bodyPr>
            <a:normAutofit/>
          </a:bodyPr>
          <a:lstStyle/>
          <a:p>
            <a:r>
              <a:rPr lang="en-US" sz="2800" dirty="0"/>
              <a:t>For every Pregnancy Report and History CRF, a Pregnancy Outcome CRF is required</a:t>
            </a:r>
          </a:p>
          <a:p>
            <a:pPr marL="0" indent="0">
              <a:buNone/>
            </a:pPr>
            <a:endParaRPr lang="en-US" sz="2800" dirty="0"/>
          </a:p>
          <a:p>
            <a:r>
              <a:rPr lang="en-US" sz="2800" dirty="0"/>
              <a:t>No content changes from MTN-020 CRF</a:t>
            </a:r>
          </a:p>
        </p:txBody>
      </p:sp>
      <p:sp>
        <p:nvSpPr>
          <p:cNvPr id="496642" name="Rectangle 5"/>
          <p:cNvSpPr>
            <a:spLocks noGrp="1" noChangeArrowheads="1"/>
          </p:cNvSpPr>
          <p:nvPr>
            <p:ph type="title"/>
          </p:nvPr>
        </p:nvSpPr>
        <p:spPr>
          <a:xfrm>
            <a:off x="304800" y="381000"/>
            <a:ext cx="8610600" cy="762000"/>
          </a:xfrm>
        </p:spPr>
        <p:txBody>
          <a:bodyPr>
            <a:normAutofit/>
          </a:bodyPr>
          <a:lstStyle/>
          <a:p>
            <a:r>
              <a:rPr lang="en-US" dirty="0"/>
              <a:t>Pregnancy Outcome</a:t>
            </a:r>
          </a:p>
        </p:txBody>
      </p:sp>
      <p:pic>
        <p:nvPicPr>
          <p:cNvPr id="3" name="Picture 2"/>
          <p:cNvPicPr>
            <a:picLocks noChangeAspect="1"/>
          </p:cNvPicPr>
          <p:nvPr/>
        </p:nvPicPr>
        <p:blipFill>
          <a:blip r:embed="rId4"/>
          <a:stretch>
            <a:fillRect/>
          </a:stretch>
        </p:blipFill>
        <p:spPr>
          <a:xfrm>
            <a:off x="4343400" y="1295400"/>
            <a:ext cx="4248150" cy="5457825"/>
          </a:xfrm>
          <a:prstGeom prst="rect">
            <a:avLst/>
          </a:prstGeom>
          <a:ln>
            <a:solidFill>
              <a:schemeClr val="accent3"/>
            </a:solidFill>
          </a:ln>
        </p:spPr>
      </p:pic>
    </p:spTree>
    <p:custDataLst>
      <p:tags r:id="rId1"/>
    </p:custDataLst>
    <p:extLst>
      <p:ext uri="{BB962C8B-B14F-4D97-AF65-F5344CB8AC3E}">
        <p14:creationId xmlns:p14="http://schemas.microsoft.com/office/powerpoint/2010/main" val="1274584316"/>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4850" y="533400"/>
            <a:ext cx="8229600" cy="1143000"/>
          </a:xfrm>
        </p:spPr>
        <p:txBody>
          <a:bodyPr/>
          <a:lstStyle/>
          <a:p>
            <a:r>
              <a:rPr lang="en-US" dirty="0"/>
              <a:t>Questions?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905000"/>
            <a:ext cx="3352800" cy="4224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579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dirty="0"/>
              <a:t>Follow-up Visit Summary CRF</a:t>
            </a:r>
          </a:p>
        </p:txBody>
      </p:sp>
      <p:pic>
        <p:nvPicPr>
          <p:cNvPr id="5" name="Picture 4" descr="C:\Users\amayo\AppData\Local\Microsoft\Windows\Temporary Internet Files\Content.Outlook\HHF5TJ64\Hope_Study_1Tag_PMS (0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57175" y="1398304"/>
            <a:ext cx="4314825" cy="5133975"/>
          </a:xfrm>
          <a:prstGeom prst="rect">
            <a:avLst/>
          </a:prstGeom>
        </p:spPr>
      </p:pic>
      <p:pic>
        <p:nvPicPr>
          <p:cNvPr id="4" name="Picture 3"/>
          <p:cNvPicPr>
            <a:picLocks noChangeAspect="1"/>
          </p:cNvPicPr>
          <p:nvPr/>
        </p:nvPicPr>
        <p:blipFill>
          <a:blip r:embed="rId5"/>
          <a:stretch>
            <a:fillRect/>
          </a:stretch>
        </p:blipFill>
        <p:spPr>
          <a:xfrm>
            <a:off x="4695825" y="1398304"/>
            <a:ext cx="4219575" cy="1895475"/>
          </a:xfrm>
          <a:prstGeom prst="rect">
            <a:avLst/>
          </a:prstGeom>
        </p:spPr>
      </p:pic>
    </p:spTree>
    <p:extLst>
      <p:ext uri="{BB962C8B-B14F-4D97-AF65-F5344CB8AC3E}">
        <p14:creationId xmlns:p14="http://schemas.microsoft.com/office/powerpoint/2010/main" val="1735527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884238"/>
          </a:xfrm>
        </p:spPr>
        <p:txBody>
          <a:bodyPr>
            <a:normAutofit/>
          </a:bodyPr>
          <a:lstStyle/>
          <a:p>
            <a:r>
              <a:rPr lang="en-US" dirty="0"/>
              <a:t>Ring Adherence Y/N Prompt</a:t>
            </a:r>
          </a:p>
        </p:txBody>
      </p:sp>
      <p:sp>
        <p:nvSpPr>
          <p:cNvPr id="5" name="Content Placeholder 4"/>
          <p:cNvSpPr>
            <a:spLocks noGrp="1"/>
          </p:cNvSpPr>
          <p:nvPr>
            <p:ph idx="1"/>
          </p:nvPr>
        </p:nvSpPr>
        <p:spPr>
          <a:xfrm>
            <a:off x="495300" y="4313435"/>
            <a:ext cx="8305800" cy="1752600"/>
          </a:xfrm>
        </p:spPr>
        <p:txBody>
          <a:bodyPr>
            <a:normAutofit fontScale="77500" lnSpcReduction="20000"/>
          </a:bodyPr>
          <a:lstStyle/>
          <a:p>
            <a:pPr>
              <a:buFont typeface="Wingdings" panose="05000000000000000000" pitchFamily="2" charset="2"/>
              <a:buChar char="§"/>
            </a:pPr>
            <a:r>
              <a:rPr lang="en-US" dirty="0"/>
              <a:t>Marking ‘yes’, that a participant has used a ring since her last visit will add the Ring Adherence CRF to the visit folder</a:t>
            </a:r>
          </a:p>
          <a:p>
            <a:pPr>
              <a:buFont typeface="Wingdings" panose="05000000000000000000" pitchFamily="2" charset="2"/>
              <a:buChar char="§"/>
            </a:pPr>
            <a:endParaRPr lang="en-US" dirty="0"/>
          </a:p>
          <a:p>
            <a:pPr>
              <a:buFont typeface="Wingdings" panose="05000000000000000000" pitchFamily="2" charset="2"/>
              <a:buChar char="§"/>
            </a:pPr>
            <a:r>
              <a:rPr lang="en-US" dirty="0"/>
              <a:t>If ‘no’, the Ring Adherence CRF is not completed</a:t>
            </a:r>
          </a:p>
        </p:txBody>
      </p:sp>
      <p:pic>
        <p:nvPicPr>
          <p:cNvPr id="7" name="Picture 6"/>
          <p:cNvPicPr>
            <a:picLocks noChangeAspect="1"/>
          </p:cNvPicPr>
          <p:nvPr/>
        </p:nvPicPr>
        <p:blipFill>
          <a:blip r:embed="rId3"/>
          <a:stretch>
            <a:fillRect/>
          </a:stretch>
        </p:blipFill>
        <p:spPr>
          <a:xfrm>
            <a:off x="2590800" y="1828800"/>
            <a:ext cx="6249159" cy="1981200"/>
          </a:xfrm>
          <a:prstGeom prst="rect">
            <a:avLst/>
          </a:prstGeom>
          <a:ln>
            <a:solidFill>
              <a:schemeClr val="accent1"/>
            </a:solidFill>
          </a:ln>
        </p:spPr>
      </p:pic>
      <p:pic>
        <p:nvPicPr>
          <p:cNvPr id="8" name="Picture 7"/>
          <p:cNvPicPr>
            <a:picLocks noChangeAspect="1"/>
          </p:cNvPicPr>
          <p:nvPr/>
        </p:nvPicPr>
        <p:blipFill>
          <a:blip r:embed="rId4"/>
          <a:stretch>
            <a:fillRect/>
          </a:stretch>
        </p:blipFill>
        <p:spPr>
          <a:xfrm>
            <a:off x="566057" y="1213772"/>
            <a:ext cx="1695450" cy="2790825"/>
          </a:xfrm>
          <a:prstGeom prst="rect">
            <a:avLst/>
          </a:prstGeom>
        </p:spPr>
      </p:pic>
      <p:sp>
        <p:nvSpPr>
          <p:cNvPr id="9" name="Oval 8"/>
          <p:cNvSpPr/>
          <p:nvPr/>
        </p:nvSpPr>
        <p:spPr>
          <a:xfrm>
            <a:off x="533400" y="1828800"/>
            <a:ext cx="1600200" cy="304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rot="12632306">
            <a:off x="2177636" y="1884474"/>
            <a:ext cx="587536" cy="537246"/>
          </a:xfrm>
          <a:prstGeom prst="leftArrow">
            <a:avLst>
              <a:gd name="adj1" fmla="val 46898"/>
              <a:gd name="adj2" fmla="val 50000"/>
            </a:avLst>
          </a:prstGeom>
          <a:solidFill>
            <a:schemeClr val="accent3"/>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Users\amayo\AppData\Local\Microsoft\Windows\Temporary Internet Files\Content.Outlook\HHF5TJ64\Hope_Study_1Tag_PMS (00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6132428"/>
            <a:ext cx="1447800" cy="62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6553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2BCD7002D0A448BEE7732B5A98971A" ma:contentTypeVersion="3" ma:contentTypeDescription="Create a new document." ma:contentTypeScope="" ma:versionID="e02ee09830479890d3826c688a0a3fef">
  <xsd:schema xmlns:xsd="http://www.w3.org/2001/XMLSchema" xmlns:xs="http://www.w3.org/2001/XMLSchema" xmlns:p="http://schemas.microsoft.com/office/2006/metadata/properties" xmlns:ns2="EE46082F-C198-4CB5-9620-9A849056120C" xmlns:ns3="ee46082f-c198-4cb5-9620-9a849056120c" xmlns:ns4="0cdb9d7b-3bdb-4b1c-be50-7737cb6ee7a2" targetNamespace="http://schemas.microsoft.com/office/2006/metadata/properties" ma:root="true" ma:fieldsID="c0bda97d02a2442ba92bddb079402372" ns2:_="" ns3:_="" ns4:_="">
    <xsd:import namespace="EE46082F-C198-4CB5-9620-9A849056120C"/>
    <xsd:import namespace="ee46082f-c198-4cb5-9620-9a849056120c"/>
    <xsd:import namespace="0cdb9d7b-3bdb-4b1c-be50-7737cb6ee7a2"/>
    <xsd:element name="properties">
      <xsd:complexType>
        <xsd:sequence>
          <xsd:element name="documentManagement">
            <xsd:complexType>
              <xsd:all>
                <xsd:element ref="ns2:TrainingType" minOccurs="0"/>
                <xsd:element ref="ns2:DocType" minOccurs="0"/>
                <xsd:element ref="ns2:Day" minOccurs="0"/>
                <xsd:element ref="ns3:Statu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46082F-C198-4CB5-9620-9A849056120C" elementFormDefault="qualified">
    <xsd:import namespace="http://schemas.microsoft.com/office/2006/documentManagement/types"/>
    <xsd:import namespace="http://schemas.microsoft.com/office/infopath/2007/PartnerControls"/>
    <xsd:element name="TrainingType" ma:index="8" nillable="true" ma:displayName="TrainingType" ma:format="Dropdown" ma:internalName="TrainingType">
      <xsd:simpleType>
        <xsd:restriction base="dms:Choice">
          <xsd:enumeration value="Study Specific"/>
          <xsd:enumeration value="Refresher"/>
          <xsd:enumeration value="Other"/>
        </xsd:restriction>
      </xsd:simpleType>
    </xsd:element>
    <xsd:element name="DocType" ma:index="9" nillable="true" ma:displayName="DocType" ma:format="Dropdown" ma:internalName="DocType">
      <xsd:simpleType>
        <xsd:restriction base="dms:Choice">
          <xsd:enumeration value="Agenda"/>
          <xsd:enumeration value="Evaluations"/>
          <xsd:enumeration value="Presentations"/>
          <xsd:enumeration value="Logistics"/>
          <xsd:enumeration value="Handouts/Scenario"/>
          <xsd:enumeration value="Report"/>
          <xsd:enumeration value="Other"/>
        </xsd:restriction>
      </xsd:simpleType>
    </xsd:element>
    <xsd:element name="Day" ma:index="10" nillable="true" ma:displayName="Day" ma:internalName="Da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46082f-c198-4cb5-9620-9a849056120c" elementFormDefault="qualified">
    <xsd:import namespace="http://schemas.microsoft.com/office/2006/documentManagement/types"/>
    <xsd:import namespace="http://schemas.microsoft.com/office/infopath/2007/PartnerControls"/>
    <xsd:element name="Status" ma:index="11" nillable="true" ma:displayName="Status" ma:format="Dropdown" ma:internalName="Status">
      <xsd:simpleType>
        <xsd:restriction base="dms:Choice">
          <xsd:enumeration value="Draft"/>
          <xsd:enumeration value="Archive"/>
          <xsd:enumeration value="Final"/>
        </xsd:restriction>
      </xsd:simpleType>
    </xsd:element>
  </xsd:schema>
  <xsd:schema xmlns:xsd="http://www.w3.org/2001/XMLSchema" xmlns:xs="http://www.w3.org/2001/XMLSchema" xmlns:dms="http://schemas.microsoft.com/office/2006/documentManagement/types" xmlns:pc="http://schemas.microsoft.com/office/infopath/2007/PartnerControls" targetNamespace="0cdb9d7b-3bdb-4b1c-be50-7737cb6ee7a2"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customXsn xmlns="http://schemas.microsoft.com/office/2006/metadata/customXsn">
  <xsnLocation/>
  <cached>True</cached>
  <openByDefault>True</openByDefault>
  <xsnScope/>
</customXsn>
</file>

<file path=customXml/item4.xml><?xml version="1.0" encoding="utf-8"?>
<p:properties xmlns:p="http://schemas.microsoft.com/office/2006/metadata/properties" xmlns:xsi="http://www.w3.org/2001/XMLSchema-instance" xmlns:pc="http://schemas.microsoft.com/office/infopath/2007/PartnerControls">
  <documentManagement>
    <Day xmlns="EE46082F-C198-4CB5-9620-9A849056120C" xsi:nil="true"/>
    <Status xmlns="ee46082f-c198-4cb5-9620-9a849056120c" xsi:nil="true"/>
    <TrainingType xmlns="EE46082F-C198-4CB5-9620-9A849056120C">Study Specific</TrainingType>
    <DocType xmlns="EE46082F-C198-4CB5-9620-9A849056120C" xsi:nil="true"/>
  </documentManagement>
</p:properties>
</file>

<file path=customXml/itemProps1.xml><?xml version="1.0" encoding="utf-8"?>
<ds:datastoreItem xmlns:ds="http://schemas.openxmlformats.org/officeDocument/2006/customXml" ds:itemID="{C238FAC5-88BE-41FF-8491-850C115F86CC}">
  <ds:schemaRefs>
    <ds:schemaRef ds:uri="http://schemas.microsoft.com/sharepoint/v3/contenttype/forms"/>
  </ds:schemaRefs>
</ds:datastoreItem>
</file>

<file path=customXml/itemProps2.xml><?xml version="1.0" encoding="utf-8"?>
<ds:datastoreItem xmlns:ds="http://schemas.openxmlformats.org/officeDocument/2006/customXml" ds:itemID="{F0605008-99DD-4C6B-87DA-8C6A8CE5FD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46082F-C198-4CB5-9620-9A849056120C"/>
    <ds:schemaRef ds:uri="ee46082f-c198-4cb5-9620-9a849056120c"/>
    <ds:schemaRef ds:uri="0cdb9d7b-3bdb-4b1c-be50-7737cb6ee7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AFD7B41-4CDA-437D-B62E-39C824B23AF3}">
  <ds:schemaRefs>
    <ds:schemaRef ds:uri="http://schemas.microsoft.com/office/2006/metadata/customXsn"/>
  </ds:schemaRefs>
</ds:datastoreItem>
</file>

<file path=customXml/itemProps4.xml><?xml version="1.0" encoding="utf-8"?>
<ds:datastoreItem xmlns:ds="http://schemas.openxmlformats.org/officeDocument/2006/customXml" ds:itemID="{0A25E648-C8AB-461A-837C-96FCE549FC68}">
  <ds:schemaRefs>
    <ds:schemaRef ds:uri="0cdb9d7b-3bdb-4b1c-be50-7737cb6ee7a2"/>
    <ds:schemaRef ds:uri="http://purl.org/dc/elements/1.1/"/>
    <ds:schemaRef ds:uri="http://purl.org/dc/terms/"/>
    <ds:schemaRef ds:uri="http://www.w3.org/XML/1998/namespace"/>
    <ds:schemaRef ds:uri="http://schemas.microsoft.com/office/2006/documentManagement/types"/>
    <ds:schemaRef ds:uri="http://purl.org/dc/dcmitype/"/>
    <ds:schemaRef ds:uri="http://schemas.microsoft.com/office/2006/metadata/properties"/>
    <ds:schemaRef ds:uri="ee46082f-c198-4cb5-9620-9a849056120c"/>
    <ds:schemaRef ds:uri="http://schemas.microsoft.com/office/infopath/2007/PartnerControls"/>
    <ds:schemaRef ds:uri="http://schemas.openxmlformats.org/package/2006/metadata/core-properties"/>
    <ds:schemaRef ds:uri="EE46082F-C198-4CB5-9620-9A849056120C"/>
  </ds:schemaRefs>
</ds:datastoreItem>
</file>

<file path=docProps/app.xml><?xml version="1.0" encoding="utf-8"?>
<Properties xmlns="http://schemas.openxmlformats.org/officeDocument/2006/extended-properties" xmlns:vt="http://schemas.openxmlformats.org/officeDocument/2006/docPropsVTypes">
  <Template>Apex</Template>
  <TotalTime>5702</TotalTime>
  <Words>5869</Words>
  <Application>Microsoft Office PowerPoint</Application>
  <PresentationFormat>On-screen Show (4:3)</PresentationFormat>
  <Paragraphs>646</Paragraphs>
  <Slides>77</Slides>
  <Notes>72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83" baseType="lpstr">
      <vt:lpstr>Arial</vt:lpstr>
      <vt:lpstr>Calibri</vt:lpstr>
      <vt:lpstr>Symbol</vt:lpstr>
      <vt:lpstr>Wingdings</vt:lpstr>
      <vt:lpstr>Office Theme</vt:lpstr>
      <vt:lpstr>Acrobat Document</vt:lpstr>
      <vt:lpstr>Follow-up Case Report Forms  SCHARP </vt:lpstr>
      <vt:lpstr>Follow-up Visit CRFs</vt:lpstr>
      <vt:lpstr>Follow-up Visit CRFs</vt:lpstr>
      <vt:lpstr>Follow-up Visit CRFs</vt:lpstr>
      <vt:lpstr>Follow-up Visit CRFs</vt:lpstr>
      <vt:lpstr>Date of Visit Form </vt:lpstr>
      <vt:lpstr>Follow-up Visit Summary </vt:lpstr>
      <vt:lpstr>Follow-up Visit Summary CRF</vt:lpstr>
      <vt:lpstr>Ring Adherence Y/N Prompt</vt:lpstr>
      <vt:lpstr>Ring Adherence CRF </vt:lpstr>
      <vt:lpstr>Ring Adherence CRF  </vt:lpstr>
      <vt:lpstr>Ring Adherence CRF  </vt:lpstr>
      <vt:lpstr>Behavior Assessment Y/N Prompt</vt:lpstr>
      <vt:lpstr>Behavior Assessment CRF</vt:lpstr>
      <vt:lpstr>Behavior Assessment CRF</vt:lpstr>
      <vt:lpstr>Behavior Assessment CRF</vt:lpstr>
      <vt:lpstr>Vaginal Practices Y/N Prompt</vt:lpstr>
      <vt:lpstr> Vaginal Practices CRF</vt:lpstr>
      <vt:lpstr> Vaginal Practices CRF</vt:lpstr>
      <vt:lpstr>Social Influences Y/N Prompt</vt:lpstr>
      <vt:lpstr> Social Influences Assessment CRF</vt:lpstr>
      <vt:lpstr>Study Exit Assessment Y/N Prompt</vt:lpstr>
      <vt:lpstr> Social Exit Assessment CRF</vt:lpstr>
      <vt:lpstr>Social Benefits Log CRF</vt:lpstr>
      <vt:lpstr>Social Benefits – BA Trigger</vt:lpstr>
      <vt:lpstr>Social Benefits Log CRF</vt:lpstr>
      <vt:lpstr>Other Follow-up CRFs – Notes</vt:lpstr>
      <vt:lpstr>Social Harms Reporting in HOPE </vt:lpstr>
      <vt:lpstr>Social Harms</vt:lpstr>
      <vt:lpstr>Social Harms – BA Trigger</vt:lpstr>
      <vt:lpstr>Social Impact Log CRF</vt:lpstr>
      <vt:lpstr>Social Impact Log CRF</vt:lpstr>
      <vt:lpstr>Unresolved (Ongoing) Social Harms Report</vt:lpstr>
      <vt:lpstr>Intimate Partner Violence (IPV)</vt:lpstr>
      <vt:lpstr>Adverse Event Documentation: AE Log and GAE Log CRF Completion  SCHARP </vt:lpstr>
      <vt:lpstr>Reportable AEs – Report on AE Log CRF </vt:lpstr>
      <vt:lpstr>Why both an AE and GAE CRF? </vt:lpstr>
      <vt:lpstr>AE and GAE: Date Reported to Site</vt:lpstr>
      <vt:lpstr> Date Reported to Site</vt:lpstr>
      <vt:lpstr>AE and GAE: Item 1 (AE Text)</vt:lpstr>
      <vt:lpstr>AE Text Description</vt:lpstr>
      <vt:lpstr>AE Text Description</vt:lpstr>
      <vt:lpstr>MedDRA Coding – Brief Overview</vt:lpstr>
      <vt:lpstr>MedDRA Coding – Brief Overview</vt:lpstr>
      <vt:lpstr>MedDRA Coding at SCHARP</vt:lpstr>
      <vt:lpstr>AE Text MedDRA Coding - Things to Consider in ASPIRE</vt:lpstr>
      <vt:lpstr>AE Text MedDRA Coding - Things to Consider in ASPIRE</vt:lpstr>
      <vt:lpstr>AE Text – Lessons from ASPIRE </vt:lpstr>
      <vt:lpstr>AE Text – Lessons from ASPIRE </vt:lpstr>
      <vt:lpstr>A Bit More on Clinical Queries</vt:lpstr>
      <vt:lpstr>Onset and Outcome Dates</vt:lpstr>
      <vt:lpstr>Severity (Toxicity) Grade</vt:lpstr>
      <vt:lpstr>PowerPoint Presentation</vt:lpstr>
      <vt:lpstr>Study Product Administration</vt:lpstr>
      <vt:lpstr>Study Product Administration</vt:lpstr>
      <vt:lpstr>Status/Outcome:</vt:lpstr>
      <vt:lpstr>Status/Outcome</vt:lpstr>
      <vt:lpstr>Status/Outcome</vt:lpstr>
      <vt:lpstr>Treatment</vt:lpstr>
      <vt:lpstr>SAE and EAE</vt:lpstr>
      <vt:lpstr>For AEs Reported as EAEs</vt:lpstr>
      <vt:lpstr>Baseline Medical Condition</vt:lpstr>
      <vt:lpstr>Comments Field</vt:lpstr>
      <vt:lpstr>Log Form Storage</vt:lpstr>
      <vt:lpstr>Clinical Product Hold/Discontinuation Log </vt:lpstr>
      <vt:lpstr>Clinical Product Hold/Discontinuation Log </vt:lpstr>
      <vt:lpstr>Product Hold/Discontinuation Log CRF, cont’d</vt:lpstr>
      <vt:lpstr>Product Hold/Discontinuation Log CRF, cont’d </vt:lpstr>
      <vt:lpstr>Product Hold/Discontinuation Log CRF, con’t </vt:lpstr>
      <vt:lpstr>HIV Test Results</vt:lpstr>
      <vt:lpstr>HIV Test Results</vt:lpstr>
      <vt:lpstr>Seroconverter Test Results Y/N Prompt</vt:lpstr>
      <vt:lpstr>Seroconverter Test Results</vt:lpstr>
      <vt:lpstr>Pregnancy Report and History</vt:lpstr>
      <vt:lpstr>Pregnancy Outcome Y/N Prompt</vt:lpstr>
      <vt:lpstr>Pregnancy Outcome</vt:lpstr>
      <vt:lpstr>Questions? </vt:lpstr>
    </vt:vector>
  </TitlesOfParts>
  <Company>FHI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Schwartz (US - NC)</dc:creator>
  <cp:lastModifiedBy>Berthiaume, Jennifer M</cp:lastModifiedBy>
  <cp:revision>682</cp:revision>
  <cp:lastPrinted>2012-06-05T17:09:10Z</cp:lastPrinted>
  <dcterms:created xsi:type="dcterms:W3CDTF">2011-11-21T15:00:15Z</dcterms:created>
  <dcterms:modified xsi:type="dcterms:W3CDTF">2016-08-12T02:17:19Z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0x010100A42BCD7002D0A448BEE7732B5A98971A</vt:lpwstr>
  </property>
</Properties>
</file>