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2" r:id="rId7"/>
    <p:sldMasterId id="2147483664" r:id="rId8"/>
    <p:sldMasterId id="2147483701" r:id="rId9"/>
    <p:sldMasterId id="2147483705" r:id="rId10"/>
    <p:sldMasterId id="2147483707" r:id="rId11"/>
    <p:sldMasterId id="2147483723" r:id="rId12"/>
    <p:sldMasterId id="2147483741" r:id="rId13"/>
    <p:sldMasterId id="2147483774" r:id="rId14"/>
    <p:sldMasterId id="2147483778" r:id="rId15"/>
  </p:sldMasterIdLst>
  <p:notesMasterIdLst>
    <p:notesMasterId r:id="rId42"/>
  </p:notesMasterIdLst>
  <p:sldIdLst>
    <p:sldId id="268" r:id="rId16"/>
    <p:sldId id="350" r:id="rId17"/>
    <p:sldId id="351" r:id="rId18"/>
    <p:sldId id="354" r:id="rId19"/>
    <p:sldId id="430" r:id="rId20"/>
    <p:sldId id="269" r:id="rId21"/>
    <p:sldId id="300" r:id="rId22"/>
    <p:sldId id="271" r:id="rId23"/>
    <p:sldId id="431" r:id="rId24"/>
    <p:sldId id="432" r:id="rId25"/>
    <p:sldId id="328" r:id="rId26"/>
    <p:sldId id="424" r:id="rId27"/>
    <p:sldId id="324" r:id="rId28"/>
    <p:sldId id="336" r:id="rId29"/>
    <p:sldId id="433" r:id="rId30"/>
    <p:sldId id="434" r:id="rId31"/>
    <p:sldId id="436" r:id="rId32"/>
    <p:sldId id="441" r:id="rId33"/>
    <p:sldId id="437" r:id="rId34"/>
    <p:sldId id="448" r:id="rId35"/>
    <p:sldId id="446" r:id="rId36"/>
    <p:sldId id="442" r:id="rId37"/>
    <p:sldId id="449" r:id="rId38"/>
    <p:sldId id="439" r:id="rId39"/>
    <p:sldId id="450" r:id="rId40"/>
    <p:sldId id="45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lene Nel" initials="A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9A7"/>
    <a:srgbClr val="C80221"/>
    <a:srgbClr val="7F7F7F"/>
    <a:srgbClr val="993366"/>
    <a:srgbClr val="12B9CA"/>
    <a:srgbClr val="FF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8" autoAdjust="0"/>
    <p:restoredTop sz="80065" autoAdjust="0"/>
  </p:normalViewPr>
  <p:slideViewPr>
    <p:cSldViewPr snapToObjects="1" showGuides="1">
      <p:cViewPr>
        <p:scale>
          <a:sx n="70" d="100"/>
          <a:sy n="70" d="100"/>
        </p:scale>
        <p:origin x="-1686" y="96"/>
      </p:cViewPr>
      <p:guideLst>
        <p:guide orient="horz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://portal.ipmglobal.org/sites/CA/QMC/Tracking%20Logs/Quality%20Monitoring%20Trend%20Metric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MCR</c:v>
                </c:pt>
                <c:pt idx="1">
                  <c:v>MatCH</c:v>
                </c:pt>
                <c:pt idx="2">
                  <c:v>PHIVA</c:v>
                </c:pt>
                <c:pt idx="3">
                  <c:v>QM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483</c:v>
                </c:pt>
                <c:pt idx="1">
                  <c:v>452</c:v>
                </c:pt>
                <c:pt idx="2">
                  <c:v>413</c:v>
                </c:pt>
                <c:pt idx="3">
                  <c:v>486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Enrolled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MCR</c:v>
                </c:pt>
                <c:pt idx="1">
                  <c:v>MatCH</c:v>
                </c:pt>
                <c:pt idx="2">
                  <c:v>PHIVA</c:v>
                </c:pt>
                <c:pt idx="3">
                  <c:v>QM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273</c:v>
                </c:pt>
                <c:pt idx="1">
                  <c:v>260</c:v>
                </c:pt>
                <c:pt idx="2">
                  <c:v>225</c:v>
                </c:pt>
                <c:pt idx="3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45472"/>
        <c:axId val="96351360"/>
      </c:barChart>
      <c:catAx>
        <c:axId val="9634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96351360"/>
        <c:crosses val="autoZero"/>
        <c:auto val="1"/>
        <c:lblAlgn val="ctr"/>
        <c:lblOffset val="100"/>
        <c:noMultiLvlLbl val="0"/>
      </c:catAx>
      <c:valAx>
        <c:axId val="9635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34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sites'!$AR$2</c:f>
              <c:strCache>
                <c:ptCount val="1"/>
                <c:pt idx="0">
                  <c:v>May-12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sites'!$AS$2:$BB$2</c:f>
              <c:numCache>
                <c:formatCode>General</c:formatCode>
                <c:ptCount val="10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'All sites'!$AR$3</c:f>
              <c:strCache>
                <c:ptCount val="1"/>
                <c:pt idx="0">
                  <c:v>Jun-12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sites'!$AS$3:$BB$3</c:f>
              <c:numCache>
                <c:formatCode>0%</c:formatCode>
                <c:ptCount val="10"/>
                <c:pt idx="0">
                  <c:v>0.99082568807339455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'All sites'!$AR$4</c:f>
              <c:strCache>
                <c:ptCount val="1"/>
                <c:pt idx="0">
                  <c:v>Jul-12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sites'!$AS$4:$BB$4</c:f>
              <c:numCache>
                <c:formatCode>0%</c:formatCode>
                <c:ptCount val="10"/>
                <c:pt idx="0">
                  <c:v>0.98484848484848486</c:v>
                </c:pt>
                <c:pt idx="1">
                  <c:v>0.9838709677419355</c:v>
                </c:pt>
                <c:pt idx="2">
                  <c:v>0.98734177215189878</c:v>
                </c:pt>
              </c:numCache>
            </c:numRef>
          </c:val>
        </c:ser>
        <c:ser>
          <c:idx val="3"/>
          <c:order val="3"/>
          <c:tx>
            <c:strRef>
              <c:f>'All sites'!$AR$5</c:f>
              <c:strCache>
                <c:ptCount val="1"/>
                <c:pt idx="0">
                  <c:v>Aug-12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sites'!$AS$5:$BB$5</c:f>
              <c:numCache>
                <c:formatCode>0%</c:formatCode>
                <c:ptCount val="10"/>
                <c:pt idx="0">
                  <c:v>0.97058823529411764</c:v>
                </c:pt>
                <c:pt idx="1">
                  <c:v>0.93650793650793651</c:v>
                </c:pt>
                <c:pt idx="2">
                  <c:v>0.97560975609756095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'All sites'!$AR$6</c:f>
              <c:strCache>
                <c:ptCount val="1"/>
                <c:pt idx="0">
                  <c:v>Sep-12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sites'!$AS$6:$BB$6</c:f>
              <c:numCache>
                <c:formatCode>0%</c:formatCode>
                <c:ptCount val="10"/>
                <c:pt idx="0">
                  <c:v>0.8571428571428571</c:v>
                </c:pt>
                <c:pt idx="1">
                  <c:v>0.9576271186440678</c:v>
                </c:pt>
                <c:pt idx="2">
                  <c:v>0.96694214876033058</c:v>
                </c:pt>
                <c:pt idx="3">
                  <c:v>0.96330275229357798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5"/>
          <c:order val="5"/>
          <c:tx>
            <c:strRef>
              <c:f>'All sites'!$AR$7</c:f>
              <c:strCache>
                <c:ptCount val="1"/>
                <c:pt idx="0">
                  <c:v>Oct-12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sites'!$AS$7:$BB$7</c:f>
              <c:numCache>
                <c:formatCode>0%</c:formatCode>
                <c:ptCount val="10"/>
                <c:pt idx="0">
                  <c:v>0.96969696969696972</c:v>
                </c:pt>
                <c:pt idx="1">
                  <c:v>0.83529411764705885</c:v>
                </c:pt>
                <c:pt idx="2">
                  <c:v>0.95798319327731096</c:v>
                </c:pt>
                <c:pt idx="3">
                  <c:v>0.921875</c:v>
                </c:pt>
                <c:pt idx="4">
                  <c:v>0.91269841269841268</c:v>
                </c:pt>
                <c:pt idx="5">
                  <c:v>0.97872340425531912</c:v>
                </c:pt>
                <c:pt idx="6">
                  <c:v>1</c:v>
                </c:pt>
              </c:numCache>
            </c:numRef>
          </c:val>
        </c:ser>
        <c:ser>
          <c:idx val="6"/>
          <c:order val="6"/>
          <c:tx>
            <c:strRef>
              <c:f>'All sites'!$AR$8</c:f>
              <c:strCache>
                <c:ptCount val="1"/>
                <c:pt idx="0">
                  <c:v>Nov-12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sites'!$AS$8:$BB$8</c:f>
              <c:numCache>
                <c:formatCode>0%</c:formatCode>
                <c:ptCount val="10"/>
                <c:pt idx="0">
                  <c:v>0.92941176470588238</c:v>
                </c:pt>
                <c:pt idx="1">
                  <c:v>0.9555555555555556</c:v>
                </c:pt>
                <c:pt idx="2">
                  <c:v>0.85185185185185186</c:v>
                </c:pt>
                <c:pt idx="3">
                  <c:v>0.93693693693693691</c:v>
                </c:pt>
                <c:pt idx="4">
                  <c:v>0.89430894308943087</c:v>
                </c:pt>
                <c:pt idx="5">
                  <c:v>0.90517241379310343</c:v>
                </c:pt>
                <c:pt idx="6">
                  <c:v>0.94</c:v>
                </c:pt>
              </c:numCache>
            </c:numRef>
          </c:val>
        </c:ser>
        <c:ser>
          <c:idx val="7"/>
          <c:order val="7"/>
          <c:tx>
            <c:strRef>
              <c:f>'All sites'!$AR$9</c:f>
              <c:strCache>
                <c:ptCount val="1"/>
                <c:pt idx="0">
                  <c:v>Dec-12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sites'!$AS$9:$BB$9</c:f>
              <c:numCache>
                <c:formatCode>0%</c:formatCode>
                <c:ptCount val="10"/>
                <c:pt idx="0">
                  <c:v>0.6</c:v>
                </c:pt>
                <c:pt idx="1">
                  <c:v>0.90277777777777779</c:v>
                </c:pt>
                <c:pt idx="2">
                  <c:v>0.92957746478873238</c:v>
                </c:pt>
                <c:pt idx="3">
                  <c:v>0.8571428571428571</c:v>
                </c:pt>
                <c:pt idx="4">
                  <c:v>0.89130434782608692</c:v>
                </c:pt>
                <c:pt idx="5">
                  <c:v>0.83486238532110091</c:v>
                </c:pt>
                <c:pt idx="6">
                  <c:v>0.84946236559139787</c:v>
                </c:pt>
                <c:pt idx="7">
                  <c:v>0.95402298850574707</c:v>
                </c:pt>
                <c:pt idx="8">
                  <c:v>1</c:v>
                </c:pt>
              </c:numCache>
            </c:numRef>
          </c:val>
        </c:ser>
        <c:ser>
          <c:idx val="8"/>
          <c:order val="8"/>
          <c:tx>
            <c:strRef>
              <c:f>'All sites'!$AR$10</c:f>
              <c:strCache>
                <c:ptCount val="1"/>
                <c:pt idx="0">
                  <c:v>Jan-13</c:v>
                </c:pt>
              </c:strCache>
            </c:strRef>
          </c:tx>
          <c:invertIfNegative val="0"/>
          <c:cat>
            <c:strRef>
              <c:f>'All sites'!$AS$1:$BB$1</c:f>
              <c:strCache>
                <c:ptCount val="10"/>
                <c:pt idx="0">
                  <c:v>Week 4</c:v>
                </c:pt>
                <c:pt idx="1">
                  <c:v>Week 8</c:v>
                </c:pt>
                <c:pt idx="2">
                  <c:v>Week 12</c:v>
                </c:pt>
                <c:pt idx="3">
                  <c:v>Week 16</c:v>
                </c:pt>
                <c:pt idx="4">
                  <c:v>Week 20</c:v>
                </c:pt>
                <c:pt idx="5">
                  <c:v>Week 24</c:v>
                </c:pt>
                <c:pt idx="6">
                  <c:v>Week 28</c:v>
                </c:pt>
                <c:pt idx="7">
                  <c:v>Week 32</c:v>
                </c:pt>
                <c:pt idx="8">
                  <c:v>Week 36</c:v>
                </c:pt>
                <c:pt idx="9">
                  <c:v>Week 40</c:v>
                </c:pt>
              </c:strCache>
            </c:strRef>
          </c:cat>
          <c:val>
            <c:numRef>
              <c:f>'All sites'!$AS$10:$BB$10</c:f>
              <c:numCache>
                <c:formatCode>0%</c:formatCode>
                <c:ptCount val="10"/>
                <c:pt idx="0">
                  <c:v>0.92660550458715596</c:v>
                </c:pt>
                <c:pt idx="1">
                  <c:v>0.93617021276595747</c:v>
                </c:pt>
                <c:pt idx="2">
                  <c:v>0.91</c:v>
                </c:pt>
                <c:pt idx="3">
                  <c:v>0.91</c:v>
                </c:pt>
                <c:pt idx="4">
                  <c:v>0.88541666666666663</c:v>
                </c:pt>
                <c:pt idx="5">
                  <c:v>0.86842105263157898</c:v>
                </c:pt>
                <c:pt idx="6">
                  <c:v>0.86986301369863017</c:v>
                </c:pt>
                <c:pt idx="7">
                  <c:v>0.89473684210526316</c:v>
                </c:pt>
                <c:pt idx="8">
                  <c:v>0.97540983606557374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41056"/>
        <c:axId val="93742592"/>
      </c:barChart>
      <c:catAx>
        <c:axId val="9374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93742592"/>
        <c:crosses val="autoZero"/>
        <c:auto val="1"/>
        <c:lblAlgn val="ctr"/>
        <c:lblOffset val="100"/>
        <c:noMultiLvlLbl val="0"/>
      </c:catAx>
      <c:valAx>
        <c:axId val="93742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741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Sheet1!$A$23:$A$31</c:f>
              <c:strCache>
                <c:ptCount val="9"/>
                <c:pt idx="0">
                  <c:v>May '12</c:v>
                </c:pt>
                <c:pt idx="1">
                  <c:v>Jun '12</c:v>
                </c:pt>
                <c:pt idx="2">
                  <c:v>  Jul '12</c:v>
                </c:pt>
                <c:pt idx="3">
                  <c:v>Aug '12</c:v>
                </c:pt>
                <c:pt idx="4">
                  <c:v>Sep '12</c:v>
                </c:pt>
                <c:pt idx="5">
                  <c:v>Oct '12</c:v>
                </c:pt>
                <c:pt idx="6">
                  <c:v>Nov '12</c:v>
                </c:pt>
                <c:pt idx="7">
                  <c:v>Dec '12</c:v>
                </c:pt>
                <c:pt idx="8">
                  <c:v>Jan '13</c:v>
                </c:pt>
              </c:strCache>
            </c:strRef>
          </c:cat>
          <c:val>
            <c:numRef>
              <c:f>Sheet1!$B$23:$B$31</c:f>
              <c:numCache>
                <c:formatCode>General</c:formatCode>
                <c:ptCount val="9"/>
                <c:pt idx="0">
                  <c:v>70</c:v>
                </c:pt>
                <c:pt idx="1">
                  <c:v>178</c:v>
                </c:pt>
                <c:pt idx="2">
                  <c:v>330</c:v>
                </c:pt>
                <c:pt idx="3">
                  <c:v>468</c:v>
                </c:pt>
                <c:pt idx="4">
                  <c:v>480</c:v>
                </c:pt>
                <c:pt idx="5">
                  <c:v>614</c:v>
                </c:pt>
                <c:pt idx="6">
                  <c:v>660</c:v>
                </c:pt>
                <c:pt idx="7">
                  <c:v>543</c:v>
                </c:pt>
                <c:pt idx="8">
                  <c:v>994</c:v>
                </c:pt>
              </c:numCache>
            </c:numRef>
          </c:val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Expected</c:v>
                </c:pt>
              </c:strCache>
            </c:strRef>
          </c:tx>
          <c:invertIfNegative val="0"/>
          <c:cat>
            <c:strRef>
              <c:f>Sheet1!$A$23:$A$31</c:f>
              <c:strCache>
                <c:ptCount val="9"/>
                <c:pt idx="0">
                  <c:v>May '12</c:v>
                </c:pt>
                <c:pt idx="1">
                  <c:v>Jun '12</c:v>
                </c:pt>
                <c:pt idx="2">
                  <c:v>  Jul '12</c:v>
                </c:pt>
                <c:pt idx="3">
                  <c:v>Aug '12</c:v>
                </c:pt>
                <c:pt idx="4">
                  <c:v>Sep '12</c:v>
                </c:pt>
                <c:pt idx="5">
                  <c:v>Oct '12</c:v>
                </c:pt>
                <c:pt idx="6">
                  <c:v>Nov '12</c:v>
                </c:pt>
                <c:pt idx="7">
                  <c:v>Dec '12</c:v>
                </c:pt>
                <c:pt idx="8">
                  <c:v>Jan '13</c:v>
                </c:pt>
              </c:strCache>
            </c:strRef>
          </c:cat>
          <c:val>
            <c:numRef>
              <c:f>Sheet1!$C$23:$C$31</c:f>
              <c:numCache>
                <c:formatCode>General</c:formatCode>
                <c:ptCount val="9"/>
                <c:pt idx="0">
                  <c:v>70</c:v>
                </c:pt>
                <c:pt idx="1">
                  <c:v>179</c:v>
                </c:pt>
                <c:pt idx="2">
                  <c:v>335</c:v>
                </c:pt>
                <c:pt idx="3">
                  <c:v>476</c:v>
                </c:pt>
                <c:pt idx="4">
                  <c:v>503</c:v>
                </c:pt>
                <c:pt idx="5">
                  <c:v>659</c:v>
                </c:pt>
                <c:pt idx="6">
                  <c:v>719</c:v>
                </c:pt>
                <c:pt idx="7">
                  <c:v>618</c:v>
                </c:pt>
                <c:pt idx="8">
                  <c:v>1091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49088"/>
        <c:axId val="93850624"/>
      </c:barChart>
      <c:catAx>
        <c:axId val="93849088"/>
        <c:scaling>
          <c:orientation val="minMax"/>
        </c:scaling>
        <c:delete val="0"/>
        <c:axPos val="b"/>
        <c:majorTickMark val="out"/>
        <c:minorTickMark val="none"/>
        <c:tickLblPos val="nextTo"/>
        <c:crossAx val="93850624"/>
        <c:crosses val="autoZero"/>
        <c:auto val="1"/>
        <c:lblAlgn val="ctr"/>
        <c:lblOffset val="100"/>
        <c:noMultiLvlLbl val="0"/>
      </c:catAx>
      <c:valAx>
        <c:axId val="9385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84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b="1" i="0" u="none" strike="noStrike" baseline="0" dirty="0" smtClean="0"/>
              <a:t>CRF Faxing Status : IXRS* vs. DF/Net</a:t>
            </a:r>
            <a:endParaRPr lang="en-US" sz="12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92D050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2D050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5389151213703502E-2"/>
          <c:y val="9.7766850289958823E-2"/>
          <c:w val="0.9390593064165027"/>
          <c:h val="0.78010173650894465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'[IPM027_Participant Tracker_Master Summary_Revised Forecast_31Jan2013.xlsx]Master_RSA Summary'!$BE$3</c:f>
              <c:strCache>
                <c:ptCount val="1"/>
                <c:pt idx="0">
                  <c:v>IXRS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'[IPM027_Participant Tracker_Master Summary_Revised Forecast_31Jan2013.xlsx]Master_RSA Summary'!$BF$2:$BR$2</c:f>
              <c:strCache>
                <c:ptCount val="13"/>
                <c:pt idx="0">
                  <c:v>Screening</c:v>
                </c:pt>
                <c:pt idx="1">
                  <c:v>Screen Failure</c:v>
                </c:pt>
                <c:pt idx="2">
                  <c:v>Enrolment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  <c:pt idx="6">
                  <c:v>Week 16</c:v>
                </c:pt>
                <c:pt idx="7">
                  <c:v>Week 20</c:v>
                </c:pt>
                <c:pt idx="8">
                  <c:v>Week 24</c:v>
                </c:pt>
                <c:pt idx="9">
                  <c:v>Week 28</c:v>
                </c:pt>
                <c:pt idx="10">
                  <c:v>Week 32</c:v>
                </c:pt>
                <c:pt idx="11">
                  <c:v>Week 36</c:v>
                </c:pt>
                <c:pt idx="12">
                  <c:v>Week 40</c:v>
                </c:pt>
              </c:strCache>
            </c:strRef>
          </c:cat>
          <c:val>
            <c:numRef>
              <c:f>'[IPM027_Participant Tracker_Master Summary_Revised Forecast_31Jan2013.xlsx]Master_RSA Summary'!$BF$3:$BR$3</c:f>
              <c:numCache>
                <c:formatCode>General</c:formatCode>
                <c:ptCount val="13"/>
                <c:pt idx="0">
                  <c:v>954</c:v>
                </c:pt>
                <c:pt idx="1">
                  <c:v>825</c:v>
                </c:pt>
                <c:pt idx="2">
                  <c:v>954</c:v>
                </c:pt>
                <c:pt idx="3">
                  <c:v>860</c:v>
                </c:pt>
                <c:pt idx="4">
                  <c:v>777</c:v>
                </c:pt>
                <c:pt idx="5">
                  <c:v>655</c:v>
                </c:pt>
                <c:pt idx="6">
                  <c:v>563</c:v>
                </c:pt>
                <c:pt idx="7">
                  <c:v>478</c:v>
                </c:pt>
                <c:pt idx="8">
                  <c:v>393</c:v>
                </c:pt>
                <c:pt idx="9">
                  <c:v>308</c:v>
                </c:pt>
                <c:pt idx="10">
                  <c:v>215</c:v>
                </c:pt>
                <c:pt idx="11">
                  <c:v>130</c:v>
                </c:pt>
                <c:pt idx="12">
                  <c:v>30</c:v>
                </c:pt>
              </c:numCache>
            </c:numRef>
          </c:val>
        </c:ser>
        <c:ser>
          <c:idx val="3"/>
          <c:order val="1"/>
          <c:tx>
            <c:strRef>
              <c:f>'[IPM027_Participant Tracker_Master Summary_Revised Forecast_31Jan2013.xlsx]Master_RSA Summary'!$BE$4</c:f>
              <c:strCache>
                <c:ptCount val="1"/>
                <c:pt idx="0">
                  <c:v>DF Net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8.8495575221239076E-3"/>
                  <c:y val="2.964366217335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99410029498525E-2"/>
                  <c:y val="2.964366217335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49262536873156E-2"/>
                  <c:y val="2.71730430869310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24188790560472E-2"/>
                  <c:y val="-8.8930986520069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4955752212394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746312684366318E-3"/>
                  <c:y val="-5.9287324346713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7492625368731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224188790560472E-2"/>
                  <c:y val="-5.9287324346713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324483775811209E-2"/>
                  <c:y val="-2.9643662173356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7994100294985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7492625368731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7492625368731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3746312684364696E-3"/>
                  <c:y val="-5.9287324346713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'[IPM027_Participant Tracker_Master Summary_Revised Forecast_31Jan2013.xlsx]Master_RSA Summary'!$BF$2:$BR$2</c:f>
              <c:strCache>
                <c:ptCount val="13"/>
                <c:pt idx="0">
                  <c:v>Screening</c:v>
                </c:pt>
                <c:pt idx="1">
                  <c:v>Screen Failure</c:v>
                </c:pt>
                <c:pt idx="2">
                  <c:v>Enrolment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  <c:pt idx="6">
                  <c:v>Week 16</c:v>
                </c:pt>
                <c:pt idx="7">
                  <c:v>Week 20</c:v>
                </c:pt>
                <c:pt idx="8">
                  <c:v>Week 24</c:v>
                </c:pt>
                <c:pt idx="9">
                  <c:v>Week 28</c:v>
                </c:pt>
                <c:pt idx="10">
                  <c:v>Week 32</c:v>
                </c:pt>
                <c:pt idx="11">
                  <c:v>Week 36</c:v>
                </c:pt>
                <c:pt idx="12">
                  <c:v>Week 40</c:v>
                </c:pt>
              </c:strCache>
            </c:strRef>
          </c:cat>
          <c:val>
            <c:numRef>
              <c:f>'[IPM027_Participant Tracker_Master Summary_Revised Forecast_31Jan2013.xlsx]Master_RSA Summary'!$BF$4:$BR$4</c:f>
              <c:numCache>
                <c:formatCode>General</c:formatCode>
                <c:ptCount val="13"/>
                <c:pt idx="0">
                  <c:v>822</c:v>
                </c:pt>
                <c:pt idx="1">
                  <c:v>799</c:v>
                </c:pt>
                <c:pt idx="2">
                  <c:v>817</c:v>
                </c:pt>
                <c:pt idx="3">
                  <c:v>731</c:v>
                </c:pt>
                <c:pt idx="4">
                  <c:v>647</c:v>
                </c:pt>
                <c:pt idx="5">
                  <c:v>543</c:v>
                </c:pt>
                <c:pt idx="6">
                  <c:v>482</c:v>
                </c:pt>
                <c:pt idx="7">
                  <c:v>400</c:v>
                </c:pt>
                <c:pt idx="8">
                  <c:v>282</c:v>
                </c:pt>
                <c:pt idx="9">
                  <c:v>216</c:v>
                </c:pt>
                <c:pt idx="10">
                  <c:v>143</c:v>
                </c:pt>
                <c:pt idx="11">
                  <c:v>49</c:v>
                </c:pt>
                <c:pt idx="1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505856"/>
        <c:axId val="96507392"/>
        <c:axId val="0"/>
      </c:bar3DChart>
      <c:dateAx>
        <c:axId val="96505856"/>
        <c:scaling>
          <c:orientation val="minMax"/>
          <c:min val="1"/>
        </c:scaling>
        <c:delete val="0"/>
        <c:axPos val="b"/>
        <c:majorGridlines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</c:majorGridlines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/>
            </a:pPr>
            <a:endParaRPr lang="en-US"/>
          </a:p>
        </c:txPr>
        <c:crossAx val="9650739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6507392"/>
        <c:scaling>
          <c:orientation val="minMax"/>
        </c:scaling>
        <c:delete val="0"/>
        <c:axPos val="l"/>
        <c:majorGridlines>
          <c:spPr>
            <a:ln>
              <a:solidFill>
                <a:srgbClr val="4BACC6">
                  <a:lumMod val="40000"/>
                  <a:lumOff val="6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6505856"/>
        <c:crosses val="autoZero"/>
        <c:crossBetween val="between"/>
      </c:valAx>
    </c:plotArea>
    <c:legend>
      <c:legendPos val="b"/>
      <c:overlay val="0"/>
      <c:txPr>
        <a:bodyPr/>
        <a:lstStyle/>
        <a:p>
          <a:pPr rtl="0">
            <a:defRPr sz="1200" b="1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20000">
          <a:schemeClr val="accent5"/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path path="circle">
        <a:fillToRect l="100000" t="100000"/>
      </a:path>
      <a:tileRect r="-100000" b="-100000"/>
    </a:gra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chemeClr val="bg1">
                    <a:lumMod val="65000"/>
                  </a:schemeClr>
                </a:solidFill>
              </a:defRPr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n=471</a:t>
            </a:r>
          </a:p>
        </c:rich>
      </c:tx>
      <c:layout>
        <c:manualLayout>
          <c:xMode val="edge"/>
          <c:yMode val="edge"/>
          <c:x val="5.5555555555555558E-3"/>
          <c:y val="9.259259259259258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819118198460482E-2"/>
          <c:y val="6.3722034745656783E-2"/>
          <c:w val="0.87565296984935703"/>
          <c:h val="0.7243271674374036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33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0066"/>
              </a:solidFill>
            </c:spPr>
          </c:dPt>
          <c:dLbls>
            <c:dLbl>
              <c:idx val="0"/>
              <c:layout>
                <c:manualLayout>
                  <c:x val="1.9607843137254902E-2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06162464985995E-2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05042016806671E-2"/>
                  <c:y val="-1.322751322751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033613445378148E-3"/>
                  <c:y val="-1.3227513227513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039215686273485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05602240896359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'Report #4'!$G$4:$G$9</c:f>
              <c:strCache>
                <c:ptCount val="6"/>
                <c:pt idx="0">
                  <c:v>Source Data and CRFs (122) </c:v>
                </c:pt>
                <c:pt idx="1">
                  <c:v>Protocol Compliance (101)</c:v>
                </c:pt>
                <c:pt idx="2">
                  <c:v>Informed Consent (81)</c:v>
                </c:pt>
                <c:pt idx="3">
                  <c:v>Essential Documents (81)</c:v>
                </c:pt>
                <c:pt idx="4">
                  <c:v>Investigational Product (34)</c:v>
                </c:pt>
                <c:pt idx="5">
                  <c:v>Investigator Responsibilities (33)</c:v>
                </c:pt>
              </c:strCache>
            </c:strRef>
          </c:cat>
          <c:val>
            <c:numRef>
              <c:f>'Report #4'!$H$4:$H$9</c:f>
              <c:numCache>
                <c:formatCode>0%</c:formatCode>
                <c:ptCount val="6"/>
                <c:pt idx="0">
                  <c:v>0.26180257510729615</c:v>
                </c:pt>
                <c:pt idx="1">
                  <c:v>0.20600858369098712</c:v>
                </c:pt>
                <c:pt idx="2">
                  <c:v>0.17381974248927037</c:v>
                </c:pt>
                <c:pt idx="3">
                  <c:v>0.17381974248927037</c:v>
                </c:pt>
                <c:pt idx="4">
                  <c:v>7.5107296137339061E-2</c:v>
                </c:pt>
                <c:pt idx="5">
                  <c:v>7.0815450643776826E-2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803648"/>
        <c:axId val="97809920"/>
        <c:axId val="0"/>
      </c:bar3DChart>
      <c:catAx>
        <c:axId val="9780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GCP Category</a:t>
                </a:r>
              </a:p>
            </c:rich>
          </c:tx>
          <c:layout>
            <c:manualLayout>
              <c:xMode val="edge"/>
              <c:yMode val="edge"/>
              <c:x val="0.45314155583493232"/>
              <c:y val="0.93539432570928638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809920"/>
        <c:crosses val="autoZero"/>
        <c:auto val="1"/>
        <c:lblAlgn val="ctr"/>
        <c:lblOffset val="100"/>
        <c:noMultiLvlLbl val="0"/>
      </c:catAx>
      <c:valAx>
        <c:axId val="97809920"/>
        <c:scaling>
          <c:orientation val="minMax"/>
          <c:max val="0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% of Findings Reported</a:t>
                </a:r>
              </a:p>
            </c:rich>
          </c:tx>
          <c:layout>
            <c:manualLayout>
              <c:xMode val="edge"/>
              <c:yMode val="edge"/>
              <c:x val="1.5007278501951962E-2"/>
              <c:y val="0.3772140982377202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97803648"/>
        <c:crosses val="autoZero"/>
        <c:crossBetween val="between"/>
        <c:majorUnit val="5.000000000000001E-2"/>
        <c:minorUnit val="5.000000000000001E-2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11B04-6F2C-4E3F-8A37-4924EAF6781E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0DD0CA-3BBD-4A35-B41C-75825CB0CA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b="1" dirty="0" smtClean="0"/>
            <a:t>IPM 027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1" dirty="0" smtClean="0"/>
            <a:t>The Ring Study</a:t>
          </a:r>
          <a:endParaRPr lang="en-US" sz="2800" b="0" i="1" dirty="0"/>
        </a:p>
      </dgm:t>
    </dgm:pt>
    <dgm:pt modelId="{61D3A788-E244-4A67-BDAB-E1761A1FF912}" type="parTrans" cxnId="{B95A2ACD-FA97-4682-9CF6-D0085108E448}">
      <dgm:prSet/>
      <dgm:spPr/>
      <dgm:t>
        <a:bodyPr/>
        <a:lstStyle/>
        <a:p>
          <a:endParaRPr lang="en-US"/>
        </a:p>
      </dgm:t>
    </dgm:pt>
    <dgm:pt modelId="{DDFA25FA-89D4-4C3F-8460-6A9C9BB4F8AB}" type="sibTrans" cxnId="{B95A2ACD-FA97-4682-9CF6-D0085108E448}">
      <dgm:prSet/>
      <dgm:spPr/>
      <dgm:t>
        <a:bodyPr/>
        <a:lstStyle/>
        <a:p>
          <a:endParaRPr lang="en-US"/>
        </a:p>
      </dgm:t>
    </dgm:pt>
    <dgm:pt modelId="{6CF858DE-6856-435A-A61C-375FE260A7EF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Long-term safety and efficacy study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61D69BED-A2EB-4066-AF14-4033729E2032}" type="parTrans" cxnId="{8117C5DA-D3CA-47B3-BA9F-41F9BC1C4DDE}">
      <dgm:prSet/>
      <dgm:spPr/>
      <dgm:t>
        <a:bodyPr/>
        <a:lstStyle/>
        <a:p>
          <a:endParaRPr lang="en-US"/>
        </a:p>
      </dgm:t>
    </dgm:pt>
    <dgm:pt modelId="{312400F0-5B5A-424C-A702-16691F78869B}" type="sibTrans" cxnId="{8117C5DA-D3CA-47B3-BA9F-41F9BC1C4DDE}">
      <dgm:prSet/>
      <dgm:spPr/>
      <dgm:t>
        <a:bodyPr/>
        <a:lstStyle/>
        <a:p>
          <a:endParaRPr lang="en-US"/>
        </a:p>
      </dgm:t>
    </dgm:pt>
    <dgm:pt modelId="{6D54A310-1CEC-45CB-8E43-E93CBE1CD36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b="1" dirty="0" smtClean="0"/>
            <a:t>MTN-020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i="1" dirty="0" smtClean="0"/>
            <a:t>ASPIRE</a:t>
          </a:r>
          <a:endParaRPr lang="en-US" sz="2800" b="0" i="1" dirty="0"/>
        </a:p>
      </dgm:t>
    </dgm:pt>
    <dgm:pt modelId="{FECD1AB4-B669-4F8B-B357-C2769C3431ED}" type="parTrans" cxnId="{97C2212F-6058-4BD7-B28C-EE55143D5D87}">
      <dgm:prSet/>
      <dgm:spPr/>
      <dgm:t>
        <a:bodyPr/>
        <a:lstStyle/>
        <a:p>
          <a:endParaRPr lang="en-US"/>
        </a:p>
      </dgm:t>
    </dgm:pt>
    <dgm:pt modelId="{381928F2-E7F6-4975-94B4-388B663844D3}" type="sibTrans" cxnId="{97C2212F-6058-4BD7-B28C-EE55143D5D87}">
      <dgm:prSet/>
      <dgm:spPr/>
      <dgm:t>
        <a:bodyPr/>
        <a:lstStyle/>
        <a:p>
          <a:endParaRPr lang="en-US"/>
        </a:p>
      </dgm:t>
    </dgm:pt>
    <dgm:pt modelId="{631E426E-597F-45A5-86A3-DD67B28E92A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Safety and effectiveness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study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F589CCAA-3CF6-4F51-9561-9FC8F89CDB06}" type="parTrans" cxnId="{DA46B35B-D563-413E-A898-50A9CD20D67A}">
      <dgm:prSet/>
      <dgm:spPr/>
      <dgm:t>
        <a:bodyPr/>
        <a:lstStyle/>
        <a:p>
          <a:endParaRPr lang="en-US"/>
        </a:p>
      </dgm:t>
    </dgm:pt>
    <dgm:pt modelId="{419100D2-3D4E-4E2B-82A8-36E7EDEFFC9B}" type="sibTrans" cxnId="{DA46B35B-D563-413E-A898-50A9CD20D67A}">
      <dgm:prSet/>
      <dgm:spPr/>
      <dgm:t>
        <a:bodyPr/>
        <a:lstStyle/>
        <a:p>
          <a:endParaRPr lang="en-US"/>
        </a:p>
      </dgm:t>
    </dgm:pt>
    <dgm:pt modelId="{9C3AC418-DE55-4AC5-B38E-53560372D545}">
      <dgm:prSet phldrT="[Text]" custT="1"/>
      <dgm:spPr/>
      <dgm:t>
        <a:bodyPr/>
        <a:lstStyle/>
        <a:p>
          <a:r>
            <a:rPr lang="en-US" sz="2500" dirty="0" smtClean="0"/>
            <a:t>Additional planned safety studies</a:t>
          </a:r>
          <a:endParaRPr lang="en-US" sz="2500" dirty="0"/>
        </a:p>
      </dgm:t>
    </dgm:pt>
    <dgm:pt modelId="{57BA0D41-58BD-4824-99E1-D77591B64C7F}" type="parTrans" cxnId="{46D4F662-C151-4EBA-BCDD-EC952DB45EC1}">
      <dgm:prSet/>
      <dgm:spPr/>
      <dgm:t>
        <a:bodyPr/>
        <a:lstStyle/>
        <a:p>
          <a:endParaRPr lang="en-US"/>
        </a:p>
      </dgm:t>
    </dgm:pt>
    <dgm:pt modelId="{34CA387D-7604-4498-9B95-276D0DD57391}" type="sibTrans" cxnId="{46D4F662-C151-4EBA-BCDD-EC952DB45EC1}">
      <dgm:prSet/>
      <dgm:spPr/>
      <dgm:t>
        <a:bodyPr/>
        <a:lstStyle/>
        <a:p>
          <a:endParaRPr lang="en-US"/>
        </a:p>
      </dgm:t>
    </dgm:pt>
    <dgm:pt modelId="{46264705-EAFF-444C-9C7A-E1E23E86E375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Drug-Drug interactions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08697483-CCCB-4F3C-B45E-5F0E50C471C0}" type="parTrans" cxnId="{05105763-8674-47D5-9E89-0CB46AF28482}">
      <dgm:prSet/>
      <dgm:spPr/>
      <dgm:t>
        <a:bodyPr/>
        <a:lstStyle/>
        <a:p>
          <a:endParaRPr lang="en-US"/>
        </a:p>
      </dgm:t>
    </dgm:pt>
    <dgm:pt modelId="{F0414865-3202-4BFF-90D7-9F16725C3E17}" type="sibTrans" cxnId="{05105763-8674-47D5-9E89-0CB46AF28482}">
      <dgm:prSet/>
      <dgm:spPr/>
      <dgm:t>
        <a:bodyPr/>
        <a:lstStyle/>
        <a:p>
          <a:endParaRPr lang="en-US"/>
        </a:p>
      </dgm:t>
    </dgm:pt>
    <dgm:pt modelId="{89F0D4C8-4B7F-45DD-A80B-92162375BD7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Condom compatibility: Male and Female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857D563-2A0F-49E8-A1D5-AF741ABDBE46}" type="parTrans" cxnId="{D92D3133-859A-4CD1-B8E8-B1657291C242}">
      <dgm:prSet/>
      <dgm:spPr/>
      <dgm:t>
        <a:bodyPr/>
        <a:lstStyle/>
        <a:p>
          <a:endParaRPr lang="en-US"/>
        </a:p>
      </dgm:t>
    </dgm:pt>
    <dgm:pt modelId="{565A02D7-A25C-43C1-9F13-D89B79FCF31F}" type="sibTrans" cxnId="{D92D3133-859A-4CD1-B8E8-B1657291C242}">
      <dgm:prSet/>
      <dgm:spPr/>
      <dgm:t>
        <a:bodyPr/>
        <a:lstStyle/>
        <a:p>
          <a:endParaRPr lang="en-US"/>
        </a:p>
      </dgm:t>
    </dgm:pt>
    <dgm:pt modelId="{223AF31B-DC19-48BF-9D3C-4D3D6891C6D0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Safety in Adolescents and Post-menopausal women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DBEAE9FB-BA07-4249-BB6C-12E30C15DB60}" type="parTrans" cxnId="{3C37F0B5-F82D-4106-B608-DCB4D3FB7D12}">
      <dgm:prSet/>
      <dgm:spPr/>
      <dgm:t>
        <a:bodyPr/>
        <a:lstStyle/>
        <a:p>
          <a:endParaRPr lang="en-US"/>
        </a:p>
      </dgm:t>
    </dgm:pt>
    <dgm:pt modelId="{9F1A8E37-F198-46C3-8CB1-CC74F113D7D3}" type="sibTrans" cxnId="{3C37F0B5-F82D-4106-B608-DCB4D3FB7D12}">
      <dgm:prSet/>
      <dgm:spPr/>
      <dgm:t>
        <a:bodyPr/>
        <a:lstStyle/>
        <a:p>
          <a:endParaRPr lang="en-US"/>
        </a:p>
      </dgm:t>
    </dgm:pt>
    <dgm:pt modelId="{5CDB3C8F-F437-4056-A267-7A3F2B37981E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1650 participants, ongoing (2012-2015) in Africa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E8FC032-537D-4998-B69B-A3178A60A945}" type="parTrans" cxnId="{CB50F152-9BFD-488A-8735-5800202F547B}">
      <dgm:prSet/>
      <dgm:spPr/>
      <dgm:t>
        <a:bodyPr/>
        <a:lstStyle/>
        <a:p>
          <a:endParaRPr lang="en-US"/>
        </a:p>
      </dgm:t>
    </dgm:pt>
    <dgm:pt modelId="{CF3DC03F-19E4-4E12-9FB4-84004224458D}" type="sibTrans" cxnId="{CB50F152-9BFD-488A-8735-5800202F547B}">
      <dgm:prSet/>
      <dgm:spPr/>
      <dgm:t>
        <a:bodyPr/>
        <a:lstStyle/>
        <a:p>
          <a:endParaRPr lang="en-US"/>
        </a:p>
      </dgm:t>
    </dgm:pt>
    <dgm:pt modelId="{5B801382-479E-42BD-BE8B-5CFB58CA6B0B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3476 participants, planned (2012-2014) in Africa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552C89D-2464-4418-AA7D-5D316AACB21E}" type="parTrans" cxnId="{FBAEBF05-F09B-418D-8FC5-F00CE5E93E3A}">
      <dgm:prSet/>
      <dgm:spPr/>
      <dgm:t>
        <a:bodyPr/>
        <a:lstStyle/>
        <a:p>
          <a:endParaRPr lang="en-US"/>
        </a:p>
      </dgm:t>
    </dgm:pt>
    <dgm:pt modelId="{ABBCBB87-D250-4444-B017-C901675415FB}" type="sibTrans" cxnId="{FBAEBF05-F09B-418D-8FC5-F00CE5E93E3A}">
      <dgm:prSet/>
      <dgm:spPr/>
      <dgm:t>
        <a:bodyPr/>
        <a:lstStyle/>
        <a:p>
          <a:endParaRPr lang="en-US"/>
        </a:p>
      </dgm:t>
    </dgm:pt>
    <dgm:pt modelId="{B47B1CC5-B16C-4841-84C7-7F92E2FA1E85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1100 participants on Ring-004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D183C01-5D99-4F0E-A511-4F10C4F89873}" type="parTrans" cxnId="{95C8BAD2-83FC-4982-A4EB-25B63F885FDD}">
      <dgm:prSet/>
      <dgm:spPr/>
      <dgm:t>
        <a:bodyPr/>
        <a:lstStyle/>
        <a:p>
          <a:endParaRPr lang="en-US"/>
        </a:p>
      </dgm:t>
    </dgm:pt>
    <dgm:pt modelId="{C5695DA4-156A-494C-9C54-E4760EB216BC}" type="sibTrans" cxnId="{95C8BAD2-83FC-4982-A4EB-25B63F885FDD}">
      <dgm:prSet/>
      <dgm:spPr/>
      <dgm:t>
        <a:bodyPr/>
        <a:lstStyle/>
        <a:p>
          <a:endParaRPr lang="en-US"/>
        </a:p>
      </dgm:t>
    </dgm:pt>
    <dgm:pt modelId="{7F5D5356-8977-4DC7-91C3-7465D5C0D672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~1738 participants on Ring-004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06EB54D-A34F-456D-B1F9-B50E39F00A34}" type="parTrans" cxnId="{02A92F7F-DCCE-425C-A8EF-96B14ECC4ED8}">
      <dgm:prSet/>
      <dgm:spPr/>
      <dgm:t>
        <a:bodyPr/>
        <a:lstStyle/>
        <a:p>
          <a:endParaRPr lang="en-US"/>
        </a:p>
      </dgm:t>
    </dgm:pt>
    <dgm:pt modelId="{21198255-0D70-4DC8-A86A-E8544A44D039}" type="sibTrans" cxnId="{02A92F7F-DCCE-425C-A8EF-96B14ECC4ED8}">
      <dgm:prSet/>
      <dgm:spPr/>
      <dgm:t>
        <a:bodyPr/>
        <a:lstStyle/>
        <a:p>
          <a:endParaRPr lang="en-US"/>
        </a:p>
      </dgm:t>
    </dgm:pt>
    <dgm:pt modelId="{2F64E471-83E7-41B4-BCB8-CD8F38390B97}" type="pres">
      <dgm:prSet presAssocID="{0A811B04-6F2C-4E3F-8A37-4924EAF678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E8947-BE14-4999-AC8D-DD7C766AD86B}" type="pres">
      <dgm:prSet presAssocID="{700DD0CA-3BBD-4A35-B41C-75825CB0CACF}" presName="linNode" presStyleCnt="0"/>
      <dgm:spPr/>
      <dgm:t>
        <a:bodyPr/>
        <a:lstStyle/>
        <a:p>
          <a:endParaRPr lang="en-ZA"/>
        </a:p>
      </dgm:t>
    </dgm:pt>
    <dgm:pt modelId="{1B366C00-AB5C-400C-9839-A2F54115F3C2}" type="pres">
      <dgm:prSet presAssocID="{700DD0CA-3BBD-4A35-B41C-75825CB0CAC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9001D-51F8-4C5F-B141-9ED429D7AE25}" type="pres">
      <dgm:prSet presAssocID="{700DD0CA-3BBD-4A35-B41C-75825CB0CAC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1384F-1152-4995-8CC3-FF5DE007D0E6}" type="pres">
      <dgm:prSet presAssocID="{DDFA25FA-89D4-4C3F-8460-6A9C9BB4F8AB}" presName="sp" presStyleCnt="0"/>
      <dgm:spPr/>
      <dgm:t>
        <a:bodyPr/>
        <a:lstStyle/>
        <a:p>
          <a:endParaRPr lang="en-ZA"/>
        </a:p>
      </dgm:t>
    </dgm:pt>
    <dgm:pt modelId="{0EBDFACD-687C-48C4-8E5F-4785C15E7FA0}" type="pres">
      <dgm:prSet presAssocID="{6D54A310-1CEC-45CB-8E43-E93CBE1CD36F}" presName="linNode" presStyleCnt="0"/>
      <dgm:spPr/>
      <dgm:t>
        <a:bodyPr/>
        <a:lstStyle/>
        <a:p>
          <a:endParaRPr lang="en-ZA"/>
        </a:p>
      </dgm:t>
    </dgm:pt>
    <dgm:pt modelId="{5194916C-2475-4306-8483-00D9BC279BEE}" type="pres">
      <dgm:prSet presAssocID="{6D54A310-1CEC-45CB-8E43-E93CBE1CD3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60341-8622-4A99-A6AE-E006021E0380}" type="pres">
      <dgm:prSet presAssocID="{6D54A310-1CEC-45CB-8E43-E93CBE1CD3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37D80-C439-410F-B1B4-54A500B95B74}" type="pres">
      <dgm:prSet presAssocID="{381928F2-E7F6-4975-94B4-388B663844D3}" presName="sp" presStyleCnt="0"/>
      <dgm:spPr/>
      <dgm:t>
        <a:bodyPr/>
        <a:lstStyle/>
        <a:p>
          <a:endParaRPr lang="en-ZA"/>
        </a:p>
      </dgm:t>
    </dgm:pt>
    <dgm:pt modelId="{BF26DC0D-5967-414C-8AF0-33DBF5D4274B}" type="pres">
      <dgm:prSet presAssocID="{9C3AC418-DE55-4AC5-B38E-53560372D545}" presName="linNode" presStyleCnt="0"/>
      <dgm:spPr/>
      <dgm:t>
        <a:bodyPr/>
        <a:lstStyle/>
        <a:p>
          <a:endParaRPr lang="en-ZA"/>
        </a:p>
      </dgm:t>
    </dgm:pt>
    <dgm:pt modelId="{BE3D5A84-98CE-4CF8-9CA3-336619933248}" type="pres">
      <dgm:prSet presAssocID="{9C3AC418-DE55-4AC5-B38E-53560372D5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0EE9A-2AC8-4B9D-8907-5448CC9BDF46}" type="pres">
      <dgm:prSet presAssocID="{9C3AC418-DE55-4AC5-B38E-53560372D545}" presName="descendantText" presStyleLbl="alignAccFollowNode1" presStyleIdx="2" presStyleCnt="3" custScaleY="106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12263-0231-4D7F-8988-A1D200C1741E}" type="presOf" srcId="{5B801382-479E-42BD-BE8B-5CFB58CA6B0B}" destId="{F1860341-8622-4A99-A6AE-E006021E0380}" srcOrd="0" destOrd="1" presId="urn:microsoft.com/office/officeart/2005/8/layout/vList5"/>
    <dgm:cxn modelId="{FBAEBF05-F09B-418D-8FC5-F00CE5E93E3A}" srcId="{6D54A310-1CEC-45CB-8E43-E93CBE1CD36F}" destId="{5B801382-479E-42BD-BE8B-5CFB58CA6B0B}" srcOrd="1" destOrd="0" parTransId="{6552C89D-2464-4418-AA7D-5D316AACB21E}" sibTransId="{ABBCBB87-D250-4444-B017-C901675415FB}"/>
    <dgm:cxn modelId="{02A92F7F-DCCE-425C-A8EF-96B14ECC4ED8}" srcId="{6D54A310-1CEC-45CB-8E43-E93CBE1CD36F}" destId="{7F5D5356-8977-4DC7-91C3-7465D5C0D672}" srcOrd="2" destOrd="0" parTransId="{706EB54D-A34F-456D-B1F9-B50E39F00A34}" sibTransId="{21198255-0D70-4DC8-A86A-E8544A44D039}"/>
    <dgm:cxn modelId="{B6718518-3E69-4483-B205-723288424263}" type="presOf" srcId="{5CDB3C8F-F437-4056-A267-7A3F2B37981E}" destId="{0239001D-51F8-4C5F-B141-9ED429D7AE25}" srcOrd="0" destOrd="1" presId="urn:microsoft.com/office/officeart/2005/8/layout/vList5"/>
    <dgm:cxn modelId="{46D4F662-C151-4EBA-BCDD-EC952DB45EC1}" srcId="{0A811B04-6F2C-4E3F-8A37-4924EAF6781E}" destId="{9C3AC418-DE55-4AC5-B38E-53560372D545}" srcOrd="2" destOrd="0" parTransId="{57BA0D41-58BD-4824-99E1-D77591B64C7F}" sibTransId="{34CA387D-7604-4498-9B95-276D0DD57391}"/>
    <dgm:cxn modelId="{9D286C01-8499-4080-A289-A199AEC003E6}" type="presOf" srcId="{700DD0CA-3BBD-4A35-B41C-75825CB0CACF}" destId="{1B366C00-AB5C-400C-9839-A2F54115F3C2}" srcOrd="0" destOrd="0" presId="urn:microsoft.com/office/officeart/2005/8/layout/vList5"/>
    <dgm:cxn modelId="{941D4D2C-383C-440C-8F98-093E39F12171}" type="presOf" srcId="{223AF31B-DC19-48BF-9D3C-4D3D6891C6D0}" destId="{8A90EE9A-2AC8-4B9D-8907-5448CC9BDF46}" srcOrd="0" destOrd="2" presId="urn:microsoft.com/office/officeart/2005/8/layout/vList5"/>
    <dgm:cxn modelId="{4D2875E1-50ED-416F-89BF-A4675FD51D91}" type="presOf" srcId="{0A811B04-6F2C-4E3F-8A37-4924EAF6781E}" destId="{2F64E471-83E7-41B4-BCB8-CD8F38390B97}" srcOrd="0" destOrd="0" presId="urn:microsoft.com/office/officeart/2005/8/layout/vList5"/>
    <dgm:cxn modelId="{3C37F0B5-F82D-4106-B608-DCB4D3FB7D12}" srcId="{9C3AC418-DE55-4AC5-B38E-53560372D545}" destId="{223AF31B-DC19-48BF-9D3C-4D3D6891C6D0}" srcOrd="2" destOrd="0" parTransId="{DBEAE9FB-BA07-4249-BB6C-12E30C15DB60}" sibTransId="{9F1A8E37-F198-46C3-8CB1-CC74F113D7D3}"/>
    <dgm:cxn modelId="{8117C5DA-D3CA-47B3-BA9F-41F9BC1C4DDE}" srcId="{700DD0CA-3BBD-4A35-B41C-75825CB0CACF}" destId="{6CF858DE-6856-435A-A61C-375FE260A7EF}" srcOrd="0" destOrd="0" parTransId="{61D69BED-A2EB-4066-AF14-4033729E2032}" sibTransId="{312400F0-5B5A-424C-A702-16691F78869B}"/>
    <dgm:cxn modelId="{1BCFD7D6-C27D-496C-AC9B-496E650C118E}" type="presOf" srcId="{B47B1CC5-B16C-4841-84C7-7F92E2FA1E85}" destId="{0239001D-51F8-4C5F-B141-9ED429D7AE25}" srcOrd="0" destOrd="2" presId="urn:microsoft.com/office/officeart/2005/8/layout/vList5"/>
    <dgm:cxn modelId="{95C8BAD2-83FC-4982-A4EB-25B63F885FDD}" srcId="{700DD0CA-3BBD-4A35-B41C-75825CB0CACF}" destId="{B47B1CC5-B16C-4841-84C7-7F92E2FA1E85}" srcOrd="2" destOrd="0" parTransId="{FD183C01-5D99-4F0E-A511-4F10C4F89873}" sibTransId="{C5695DA4-156A-494C-9C54-E4760EB216BC}"/>
    <dgm:cxn modelId="{1A6C03C4-F35F-4846-9DCA-B6D760C99E2C}" type="presOf" srcId="{6CF858DE-6856-435A-A61C-375FE260A7EF}" destId="{0239001D-51F8-4C5F-B141-9ED429D7AE25}" srcOrd="0" destOrd="0" presId="urn:microsoft.com/office/officeart/2005/8/layout/vList5"/>
    <dgm:cxn modelId="{84831FE4-7BDB-43F2-9C84-14251AB9A3A1}" type="presOf" srcId="{89F0D4C8-4B7F-45DD-A80B-92162375BD7F}" destId="{8A90EE9A-2AC8-4B9D-8907-5448CC9BDF46}" srcOrd="0" destOrd="1" presId="urn:microsoft.com/office/officeart/2005/8/layout/vList5"/>
    <dgm:cxn modelId="{D0010C3C-AB85-4BED-A695-F6DE34A7A644}" type="presOf" srcId="{631E426E-597F-45A5-86A3-DD67B28E92A3}" destId="{F1860341-8622-4A99-A6AE-E006021E0380}" srcOrd="0" destOrd="0" presId="urn:microsoft.com/office/officeart/2005/8/layout/vList5"/>
    <dgm:cxn modelId="{D92D3133-859A-4CD1-B8E8-B1657291C242}" srcId="{9C3AC418-DE55-4AC5-B38E-53560372D545}" destId="{89F0D4C8-4B7F-45DD-A80B-92162375BD7F}" srcOrd="1" destOrd="0" parTransId="{0857D563-2A0F-49E8-A1D5-AF741ABDBE46}" sibTransId="{565A02D7-A25C-43C1-9F13-D89B79FCF31F}"/>
    <dgm:cxn modelId="{B95A2ACD-FA97-4682-9CF6-D0085108E448}" srcId="{0A811B04-6F2C-4E3F-8A37-4924EAF6781E}" destId="{700DD0CA-3BBD-4A35-B41C-75825CB0CACF}" srcOrd="0" destOrd="0" parTransId="{61D3A788-E244-4A67-BDAB-E1761A1FF912}" sibTransId="{DDFA25FA-89D4-4C3F-8460-6A9C9BB4F8AB}"/>
    <dgm:cxn modelId="{CB50F152-9BFD-488A-8735-5800202F547B}" srcId="{700DD0CA-3BBD-4A35-B41C-75825CB0CACF}" destId="{5CDB3C8F-F437-4056-A267-7A3F2B37981E}" srcOrd="1" destOrd="0" parTransId="{BE8FC032-537D-4998-B69B-A3178A60A945}" sibTransId="{CF3DC03F-19E4-4E12-9FB4-84004224458D}"/>
    <dgm:cxn modelId="{C053BAB4-77B5-4D0F-8ED7-6C4EA24C6A73}" type="presOf" srcId="{9C3AC418-DE55-4AC5-B38E-53560372D545}" destId="{BE3D5A84-98CE-4CF8-9CA3-336619933248}" srcOrd="0" destOrd="0" presId="urn:microsoft.com/office/officeart/2005/8/layout/vList5"/>
    <dgm:cxn modelId="{69B3C603-0BF5-4E24-9861-D1F393C479BB}" type="presOf" srcId="{46264705-EAFF-444C-9C7A-E1E23E86E375}" destId="{8A90EE9A-2AC8-4B9D-8907-5448CC9BDF46}" srcOrd="0" destOrd="0" presId="urn:microsoft.com/office/officeart/2005/8/layout/vList5"/>
    <dgm:cxn modelId="{E40632A7-2C7D-4B44-BD7F-9652C74F7E14}" type="presOf" srcId="{6D54A310-1CEC-45CB-8E43-E93CBE1CD36F}" destId="{5194916C-2475-4306-8483-00D9BC279BEE}" srcOrd="0" destOrd="0" presId="urn:microsoft.com/office/officeart/2005/8/layout/vList5"/>
    <dgm:cxn modelId="{05105763-8674-47D5-9E89-0CB46AF28482}" srcId="{9C3AC418-DE55-4AC5-B38E-53560372D545}" destId="{46264705-EAFF-444C-9C7A-E1E23E86E375}" srcOrd="0" destOrd="0" parTransId="{08697483-CCCB-4F3C-B45E-5F0E50C471C0}" sibTransId="{F0414865-3202-4BFF-90D7-9F16725C3E17}"/>
    <dgm:cxn modelId="{DA46B35B-D563-413E-A898-50A9CD20D67A}" srcId="{6D54A310-1CEC-45CB-8E43-E93CBE1CD36F}" destId="{631E426E-597F-45A5-86A3-DD67B28E92A3}" srcOrd="0" destOrd="0" parTransId="{F589CCAA-3CF6-4F51-9561-9FC8F89CDB06}" sibTransId="{419100D2-3D4E-4E2B-82A8-36E7EDEFFC9B}"/>
    <dgm:cxn modelId="{97C2212F-6058-4BD7-B28C-EE55143D5D87}" srcId="{0A811B04-6F2C-4E3F-8A37-4924EAF6781E}" destId="{6D54A310-1CEC-45CB-8E43-E93CBE1CD36F}" srcOrd="1" destOrd="0" parTransId="{FECD1AB4-B669-4F8B-B357-C2769C3431ED}" sibTransId="{381928F2-E7F6-4975-94B4-388B663844D3}"/>
    <dgm:cxn modelId="{8EA98580-FDB2-429E-B75D-F2276AB3DAFB}" type="presOf" srcId="{7F5D5356-8977-4DC7-91C3-7465D5C0D672}" destId="{F1860341-8622-4A99-A6AE-E006021E0380}" srcOrd="0" destOrd="2" presId="urn:microsoft.com/office/officeart/2005/8/layout/vList5"/>
    <dgm:cxn modelId="{8E0A17CC-17FE-4D85-8D96-ADF915C5A986}" type="presParOf" srcId="{2F64E471-83E7-41B4-BCB8-CD8F38390B97}" destId="{189E8947-BE14-4999-AC8D-DD7C766AD86B}" srcOrd="0" destOrd="0" presId="urn:microsoft.com/office/officeart/2005/8/layout/vList5"/>
    <dgm:cxn modelId="{4DD75283-5DE7-40D2-840B-6B83658EC795}" type="presParOf" srcId="{189E8947-BE14-4999-AC8D-DD7C766AD86B}" destId="{1B366C00-AB5C-400C-9839-A2F54115F3C2}" srcOrd="0" destOrd="0" presId="urn:microsoft.com/office/officeart/2005/8/layout/vList5"/>
    <dgm:cxn modelId="{A38A1DB3-B4BA-4AC8-A796-6B56F973C40D}" type="presParOf" srcId="{189E8947-BE14-4999-AC8D-DD7C766AD86B}" destId="{0239001D-51F8-4C5F-B141-9ED429D7AE25}" srcOrd="1" destOrd="0" presId="urn:microsoft.com/office/officeart/2005/8/layout/vList5"/>
    <dgm:cxn modelId="{C239F42F-87B8-472C-B90B-A07B6CF15C63}" type="presParOf" srcId="{2F64E471-83E7-41B4-BCB8-CD8F38390B97}" destId="{DDE1384F-1152-4995-8CC3-FF5DE007D0E6}" srcOrd="1" destOrd="0" presId="urn:microsoft.com/office/officeart/2005/8/layout/vList5"/>
    <dgm:cxn modelId="{78D35CB1-8A49-4E70-B52C-4E366EFFD045}" type="presParOf" srcId="{2F64E471-83E7-41B4-BCB8-CD8F38390B97}" destId="{0EBDFACD-687C-48C4-8E5F-4785C15E7FA0}" srcOrd="2" destOrd="0" presId="urn:microsoft.com/office/officeart/2005/8/layout/vList5"/>
    <dgm:cxn modelId="{C37DADA5-5B17-4E11-A692-524E536C27FF}" type="presParOf" srcId="{0EBDFACD-687C-48C4-8E5F-4785C15E7FA0}" destId="{5194916C-2475-4306-8483-00D9BC279BEE}" srcOrd="0" destOrd="0" presId="urn:microsoft.com/office/officeart/2005/8/layout/vList5"/>
    <dgm:cxn modelId="{17438BE2-8BB3-485F-90B0-7E233C99C26A}" type="presParOf" srcId="{0EBDFACD-687C-48C4-8E5F-4785C15E7FA0}" destId="{F1860341-8622-4A99-A6AE-E006021E0380}" srcOrd="1" destOrd="0" presId="urn:microsoft.com/office/officeart/2005/8/layout/vList5"/>
    <dgm:cxn modelId="{85D2933B-6BC7-4143-8705-BFD1E42D3693}" type="presParOf" srcId="{2F64E471-83E7-41B4-BCB8-CD8F38390B97}" destId="{29E37D80-C439-410F-B1B4-54A500B95B74}" srcOrd="3" destOrd="0" presId="urn:microsoft.com/office/officeart/2005/8/layout/vList5"/>
    <dgm:cxn modelId="{DCEAC61B-3EE2-4861-AE1D-116485C8B0E2}" type="presParOf" srcId="{2F64E471-83E7-41B4-BCB8-CD8F38390B97}" destId="{BF26DC0D-5967-414C-8AF0-33DBF5D4274B}" srcOrd="4" destOrd="0" presId="urn:microsoft.com/office/officeart/2005/8/layout/vList5"/>
    <dgm:cxn modelId="{2A17D00B-35F6-4A35-A76D-71541C8ADE13}" type="presParOf" srcId="{BF26DC0D-5967-414C-8AF0-33DBF5D4274B}" destId="{BE3D5A84-98CE-4CF8-9CA3-336619933248}" srcOrd="0" destOrd="0" presId="urn:microsoft.com/office/officeart/2005/8/layout/vList5"/>
    <dgm:cxn modelId="{CA3C4E95-52F3-49AD-AAA3-964D215E8F2A}" type="presParOf" srcId="{BF26DC0D-5967-414C-8AF0-33DBF5D4274B}" destId="{8A90EE9A-2AC8-4B9D-8907-5448CC9BDF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6AE30-092F-4687-96FE-64BA73C91744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5676247-B9A8-49ED-A700-91865A781C97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Recruitment</a:t>
          </a: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b="1" dirty="0">
            <a:solidFill>
              <a:schemeClr val="tx2">
                <a:lumMod val="50000"/>
              </a:schemeClr>
            </a:solidFill>
          </a:endParaRPr>
        </a:p>
      </dgm:t>
    </dgm:pt>
    <dgm:pt modelId="{BC7CED0D-385F-455A-A02D-18F2172E95E8}" type="par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297F6E4-8097-4F12-8F23-6B926AFF010B}" type="sib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A83F625-D15E-4065-B827-F628C80772FE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Retention Adherence</a:t>
          </a: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b="1" dirty="0">
            <a:solidFill>
              <a:schemeClr val="tx2">
                <a:lumMod val="50000"/>
              </a:schemeClr>
            </a:solidFill>
          </a:endParaRPr>
        </a:p>
      </dgm:t>
    </dgm:pt>
    <dgm:pt modelId="{D5F3102A-EF46-4020-BDF7-5A49650675E3}" type="par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C8CD5D8A-AEF7-49E2-8C19-F16554A81A6A}" type="sib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FE630EAA-705E-4562-99B2-1080611BA71D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Data Quality</a:t>
          </a: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b="1" dirty="0">
            <a:solidFill>
              <a:schemeClr val="tx2">
                <a:lumMod val="50000"/>
              </a:schemeClr>
            </a:solidFill>
          </a:endParaRPr>
        </a:p>
      </dgm:t>
    </dgm:pt>
    <dgm:pt modelId="{BF073F44-02B5-4A53-A0FA-46EAD4B5C987}" type="par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601EF82-8545-4A4B-BFCC-E2AFB9CE21E1}" type="sib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641074DA-B500-431E-AC33-F80D92A25514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Community Engagement</a:t>
          </a:r>
        </a:p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Rumours</a:t>
          </a:r>
          <a:endParaRPr lang="en-US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b="1" dirty="0">
            <a:solidFill>
              <a:schemeClr val="tx2">
                <a:lumMod val="50000"/>
              </a:schemeClr>
            </a:solidFill>
          </a:endParaRPr>
        </a:p>
      </dgm:t>
    </dgm:pt>
    <dgm:pt modelId="{0CAA6D75-6423-4263-A75D-903CDB9E52E3}" type="par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97676EE-BCEF-4CA7-804E-0230A4010852}" type="sib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B9162ADD-5A90-4DCB-9CC4-5559B1C3B9AF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Research Centre Operations</a:t>
          </a:r>
        </a:p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b="1" dirty="0">
            <a:solidFill>
              <a:schemeClr val="tx2">
                <a:lumMod val="50000"/>
              </a:schemeClr>
            </a:solidFill>
          </a:endParaRPr>
        </a:p>
      </dgm:t>
    </dgm:pt>
    <dgm:pt modelId="{82216701-A88B-4964-A40F-2534F898B393}" type="par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F683BDD-25C5-49A8-BA37-3343551970D3}" type="sib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1B23A436-E97A-454C-B823-FB1123D37244}" type="pres">
      <dgm:prSet presAssocID="{75E6AE30-092F-4687-96FE-64BA73C91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CFBC64-4FB8-48DB-9655-A9CCC700C3FA}" type="pres">
      <dgm:prSet presAssocID="{85676247-B9A8-49ED-A700-91865A781C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5E1E6B-A5BA-4953-B545-EDAA1CDA1EAC}" type="pres">
      <dgm:prSet presAssocID="{85676247-B9A8-49ED-A700-91865A781C97}" presName="spNode" presStyleCnt="0"/>
      <dgm:spPr/>
      <dgm:t>
        <a:bodyPr/>
        <a:lstStyle/>
        <a:p>
          <a:endParaRPr lang="en-ZA"/>
        </a:p>
      </dgm:t>
    </dgm:pt>
    <dgm:pt modelId="{B0EDF148-8B89-4861-81B8-A9CE73070570}" type="pres">
      <dgm:prSet presAssocID="{E297F6E4-8097-4F12-8F23-6B926AFF010B}" presName="sibTrans" presStyleLbl="sibTrans1D1" presStyleIdx="0" presStyleCnt="5"/>
      <dgm:spPr/>
      <dgm:t>
        <a:bodyPr/>
        <a:lstStyle/>
        <a:p>
          <a:endParaRPr lang="en-ZA"/>
        </a:p>
      </dgm:t>
    </dgm:pt>
    <dgm:pt modelId="{1C84C02A-7A6F-4AAE-BF09-B647215D1337}" type="pres">
      <dgm:prSet presAssocID="{8A83F625-D15E-4065-B827-F628C8077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013181-9150-433B-A955-92FA8FA35E0C}" type="pres">
      <dgm:prSet presAssocID="{8A83F625-D15E-4065-B827-F628C80772FE}" presName="spNode" presStyleCnt="0"/>
      <dgm:spPr/>
      <dgm:t>
        <a:bodyPr/>
        <a:lstStyle/>
        <a:p>
          <a:endParaRPr lang="en-ZA"/>
        </a:p>
      </dgm:t>
    </dgm:pt>
    <dgm:pt modelId="{A7B7E00D-B5C1-461B-88BC-4F1E8E4D601F}" type="pres">
      <dgm:prSet presAssocID="{C8CD5D8A-AEF7-49E2-8C19-F16554A81A6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CABA9F61-CA1D-4945-8B7C-83C0D8210D46}" type="pres">
      <dgm:prSet presAssocID="{FE630EAA-705E-4562-99B2-1080611BA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2937E0-7B36-4C5D-853A-B03676EF2AB0}" type="pres">
      <dgm:prSet presAssocID="{FE630EAA-705E-4562-99B2-1080611BA71D}" presName="spNode" presStyleCnt="0"/>
      <dgm:spPr/>
      <dgm:t>
        <a:bodyPr/>
        <a:lstStyle/>
        <a:p>
          <a:endParaRPr lang="en-ZA"/>
        </a:p>
      </dgm:t>
    </dgm:pt>
    <dgm:pt modelId="{8405422F-9C1F-49EA-B03A-425325111B1D}" type="pres">
      <dgm:prSet presAssocID="{E601EF82-8545-4A4B-BFCC-E2AFB9CE21E1}" presName="sibTrans" presStyleLbl="sibTrans1D1" presStyleIdx="2" presStyleCnt="5"/>
      <dgm:spPr/>
      <dgm:t>
        <a:bodyPr/>
        <a:lstStyle/>
        <a:p>
          <a:endParaRPr lang="en-ZA"/>
        </a:p>
      </dgm:t>
    </dgm:pt>
    <dgm:pt modelId="{A72E79BE-4928-42D5-80D8-03637C984975}" type="pres">
      <dgm:prSet presAssocID="{641074DA-B500-431E-AC33-F80D92A25514}" presName="node" presStyleLbl="node1" presStyleIdx="3" presStyleCnt="5" custScaleX="1465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B3248E-E1EE-453D-8DAD-9EC6ED942CC1}" type="pres">
      <dgm:prSet presAssocID="{641074DA-B500-431E-AC33-F80D92A25514}" presName="spNode" presStyleCnt="0"/>
      <dgm:spPr/>
      <dgm:t>
        <a:bodyPr/>
        <a:lstStyle/>
        <a:p>
          <a:endParaRPr lang="en-ZA"/>
        </a:p>
      </dgm:t>
    </dgm:pt>
    <dgm:pt modelId="{04F0DE74-00CC-4F8D-804D-D1185EC78535}" type="pres">
      <dgm:prSet presAssocID="{E97676EE-BCEF-4CA7-804E-0230A4010852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B6501E2-384D-4AD4-9A23-E3EBA997549E}" type="pres">
      <dgm:prSet presAssocID="{B9162ADD-5A90-4DCB-9CC4-5559B1C3B9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5BF4C2-F976-4110-BF24-51F6CB967950}" type="pres">
      <dgm:prSet presAssocID="{B9162ADD-5A90-4DCB-9CC4-5559B1C3B9AF}" presName="spNode" presStyleCnt="0"/>
      <dgm:spPr/>
      <dgm:t>
        <a:bodyPr/>
        <a:lstStyle/>
        <a:p>
          <a:endParaRPr lang="en-ZA"/>
        </a:p>
      </dgm:t>
    </dgm:pt>
    <dgm:pt modelId="{F2830F44-365C-4D03-B0D7-C7CA1DCF7005}" type="pres">
      <dgm:prSet presAssocID="{EF683BDD-25C5-49A8-BA37-3343551970D3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6B3D1EC3-CD2C-43AD-993A-FDF3A847C0DF}" type="presOf" srcId="{E97676EE-BCEF-4CA7-804E-0230A4010852}" destId="{04F0DE74-00CC-4F8D-804D-D1185EC78535}" srcOrd="0" destOrd="0" presId="urn:microsoft.com/office/officeart/2005/8/layout/cycle6"/>
    <dgm:cxn modelId="{9C4DD61F-AC1C-4188-BE77-6A52CEC5FFD7}" srcId="{75E6AE30-092F-4687-96FE-64BA73C91744}" destId="{FE630EAA-705E-4562-99B2-1080611BA71D}" srcOrd="2" destOrd="0" parTransId="{BF073F44-02B5-4A53-A0FA-46EAD4B5C987}" sibTransId="{E601EF82-8545-4A4B-BFCC-E2AFB9CE21E1}"/>
    <dgm:cxn modelId="{E6BA33A9-0B7B-403C-BE2B-BFE51F7962D8}" type="presOf" srcId="{EF683BDD-25C5-49A8-BA37-3343551970D3}" destId="{F2830F44-365C-4D03-B0D7-C7CA1DCF7005}" srcOrd="0" destOrd="0" presId="urn:microsoft.com/office/officeart/2005/8/layout/cycle6"/>
    <dgm:cxn modelId="{C95F7733-7747-4399-A5C8-FCCA94118003}" type="presOf" srcId="{E297F6E4-8097-4F12-8F23-6B926AFF010B}" destId="{B0EDF148-8B89-4861-81B8-A9CE73070570}" srcOrd="0" destOrd="0" presId="urn:microsoft.com/office/officeart/2005/8/layout/cycle6"/>
    <dgm:cxn modelId="{0D82D6C5-9295-4CE4-AE6C-A61BCA83D827}" type="presOf" srcId="{75E6AE30-092F-4687-96FE-64BA73C91744}" destId="{1B23A436-E97A-454C-B823-FB1123D37244}" srcOrd="0" destOrd="0" presId="urn:microsoft.com/office/officeart/2005/8/layout/cycle6"/>
    <dgm:cxn modelId="{857E102B-85C3-4757-B914-AA00EC147E0F}" srcId="{75E6AE30-092F-4687-96FE-64BA73C91744}" destId="{8A83F625-D15E-4065-B827-F628C80772FE}" srcOrd="1" destOrd="0" parTransId="{D5F3102A-EF46-4020-BDF7-5A49650675E3}" sibTransId="{C8CD5D8A-AEF7-49E2-8C19-F16554A81A6A}"/>
    <dgm:cxn modelId="{34435E71-D5A2-4944-AABD-113DF4C2B4BC}" type="presOf" srcId="{8A83F625-D15E-4065-B827-F628C80772FE}" destId="{1C84C02A-7A6F-4AAE-BF09-B647215D1337}" srcOrd="0" destOrd="0" presId="urn:microsoft.com/office/officeart/2005/8/layout/cycle6"/>
    <dgm:cxn modelId="{70478493-5858-4CF3-AB8F-C1D5176BD1A3}" srcId="{75E6AE30-092F-4687-96FE-64BA73C91744}" destId="{85676247-B9A8-49ED-A700-91865A781C97}" srcOrd="0" destOrd="0" parTransId="{BC7CED0D-385F-455A-A02D-18F2172E95E8}" sibTransId="{E297F6E4-8097-4F12-8F23-6B926AFF010B}"/>
    <dgm:cxn modelId="{74CAE3CA-6F40-4112-A808-092554E24DB6}" type="presOf" srcId="{E601EF82-8545-4A4B-BFCC-E2AFB9CE21E1}" destId="{8405422F-9C1F-49EA-B03A-425325111B1D}" srcOrd="0" destOrd="0" presId="urn:microsoft.com/office/officeart/2005/8/layout/cycle6"/>
    <dgm:cxn modelId="{351DC8DC-4334-4D47-A6D0-AC0F92F50E6F}" type="presOf" srcId="{FE630EAA-705E-4562-99B2-1080611BA71D}" destId="{CABA9F61-CA1D-4945-8B7C-83C0D8210D46}" srcOrd="0" destOrd="0" presId="urn:microsoft.com/office/officeart/2005/8/layout/cycle6"/>
    <dgm:cxn modelId="{343A9832-CC48-4C3A-8D23-2909A345B0B8}" type="presOf" srcId="{85676247-B9A8-49ED-A700-91865A781C97}" destId="{A1CFBC64-4FB8-48DB-9655-A9CCC700C3FA}" srcOrd="0" destOrd="0" presId="urn:microsoft.com/office/officeart/2005/8/layout/cycle6"/>
    <dgm:cxn modelId="{00CB5987-BC96-4FBF-AAD6-D338C5B8AE93}" type="presOf" srcId="{C8CD5D8A-AEF7-49E2-8C19-F16554A81A6A}" destId="{A7B7E00D-B5C1-461B-88BC-4F1E8E4D601F}" srcOrd="0" destOrd="0" presId="urn:microsoft.com/office/officeart/2005/8/layout/cycle6"/>
    <dgm:cxn modelId="{429D6590-B337-49EE-A977-A224EFC6D3AC}" srcId="{75E6AE30-092F-4687-96FE-64BA73C91744}" destId="{B9162ADD-5A90-4DCB-9CC4-5559B1C3B9AF}" srcOrd="4" destOrd="0" parTransId="{82216701-A88B-4964-A40F-2534F898B393}" sibTransId="{EF683BDD-25C5-49A8-BA37-3343551970D3}"/>
    <dgm:cxn modelId="{C3969EC6-4E55-47D6-905F-286E8E8CF65E}" type="presOf" srcId="{B9162ADD-5A90-4DCB-9CC4-5559B1C3B9AF}" destId="{0B6501E2-384D-4AD4-9A23-E3EBA997549E}" srcOrd="0" destOrd="0" presId="urn:microsoft.com/office/officeart/2005/8/layout/cycle6"/>
    <dgm:cxn modelId="{8173F2F8-FED2-4503-80EC-05AF29C0BED9}" srcId="{75E6AE30-092F-4687-96FE-64BA73C91744}" destId="{641074DA-B500-431E-AC33-F80D92A25514}" srcOrd="3" destOrd="0" parTransId="{0CAA6D75-6423-4263-A75D-903CDB9E52E3}" sibTransId="{E97676EE-BCEF-4CA7-804E-0230A4010852}"/>
    <dgm:cxn modelId="{876E4795-52FD-4AB8-B1EB-4D72EA9EB138}" type="presOf" srcId="{641074DA-B500-431E-AC33-F80D92A25514}" destId="{A72E79BE-4928-42D5-80D8-03637C984975}" srcOrd="0" destOrd="0" presId="urn:microsoft.com/office/officeart/2005/8/layout/cycle6"/>
    <dgm:cxn modelId="{CE75C449-F1B8-4578-A66F-59B2D9FCB83D}" type="presParOf" srcId="{1B23A436-E97A-454C-B823-FB1123D37244}" destId="{A1CFBC64-4FB8-48DB-9655-A9CCC700C3FA}" srcOrd="0" destOrd="0" presId="urn:microsoft.com/office/officeart/2005/8/layout/cycle6"/>
    <dgm:cxn modelId="{0861AA82-15AA-43FB-A5FB-F2FCE1BB51F1}" type="presParOf" srcId="{1B23A436-E97A-454C-B823-FB1123D37244}" destId="{3A5E1E6B-A5BA-4953-B545-EDAA1CDA1EAC}" srcOrd="1" destOrd="0" presId="urn:microsoft.com/office/officeart/2005/8/layout/cycle6"/>
    <dgm:cxn modelId="{9F3CA129-6D87-422B-AB9D-B0B2EBFF29DD}" type="presParOf" srcId="{1B23A436-E97A-454C-B823-FB1123D37244}" destId="{B0EDF148-8B89-4861-81B8-A9CE73070570}" srcOrd="2" destOrd="0" presId="urn:microsoft.com/office/officeart/2005/8/layout/cycle6"/>
    <dgm:cxn modelId="{05280FB7-8A09-4DD5-ABE4-A9BECDFEDC8D}" type="presParOf" srcId="{1B23A436-E97A-454C-B823-FB1123D37244}" destId="{1C84C02A-7A6F-4AAE-BF09-B647215D1337}" srcOrd="3" destOrd="0" presId="urn:microsoft.com/office/officeart/2005/8/layout/cycle6"/>
    <dgm:cxn modelId="{FE84C093-DD11-4A20-B2FC-FBBCF8807E84}" type="presParOf" srcId="{1B23A436-E97A-454C-B823-FB1123D37244}" destId="{D4013181-9150-433B-A955-92FA8FA35E0C}" srcOrd="4" destOrd="0" presId="urn:microsoft.com/office/officeart/2005/8/layout/cycle6"/>
    <dgm:cxn modelId="{41AB0873-C522-4A77-880E-4891B9BE7C54}" type="presParOf" srcId="{1B23A436-E97A-454C-B823-FB1123D37244}" destId="{A7B7E00D-B5C1-461B-88BC-4F1E8E4D601F}" srcOrd="5" destOrd="0" presId="urn:microsoft.com/office/officeart/2005/8/layout/cycle6"/>
    <dgm:cxn modelId="{F89790F1-ECF9-496C-B5D6-2264D0C13930}" type="presParOf" srcId="{1B23A436-E97A-454C-B823-FB1123D37244}" destId="{CABA9F61-CA1D-4945-8B7C-83C0D8210D46}" srcOrd="6" destOrd="0" presId="urn:microsoft.com/office/officeart/2005/8/layout/cycle6"/>
    <dgm:cxn modelId="{93FA7977-A18F-447D-91C4-485AC8A4CB7D}" type="presParOf" srcId="{1B23A436-E97A-454C-B823-FB1123D37244}" destId="{672937E0-7B36-4C5D-853A-B03676EF2AB0}" srcOrd="7" destOrd="0" presId="urn:microsoft.com/office/officeart/2005/8/layout/cycle6"/>
    <dgm:cxn modelId="{449481D4-5D5D-4D8B-9386-8906516E3CCB}" type="presParOf" srcId="{1B23A436-E97A-454C-B823-FB1123D37244}" destId="{8405422F-9C1F-49EA-B03A-425325111B1D}" srcOrd="8" destOrd="0" presId="urn:microsoft.com/office/officeart/2005/8/layout/cycle6"/>
    <dgm:cxn modelId="{E2CFC439-DC26-433A-94ED-ACB6ED88542B}" type="presParOf" srcId="{1B23A436-E97A-454C-B823-FB1123D37244}" destId="{A72E79BE-4928-42D5-80D8-03637C984975}" srcOrd="9" destOrd="0" presId="urn:microsoft.com/office/officeart/2005/8/layout/cycle6"/>
    <dgm:cxn modelId="{90444FCB-8D4B-4855-B236-A71351FCA708}" type="presParOf" srcId="{1B23A436-E97A-454C-B823-FB1123D37244}" destId="{7BB3248E-E1EE-453D-8DAD-9EC6ED942CC1}" srcOrd="10" destOrd="0" presId="urn:microsoft.com/office/officeart/2005/8/layout/cycle6"/>
    <dgm:cxn modelId="{32262E16-DA38-4F5E-9EEC-D0B52CA0A269}" type="presParOf" srcId="{1B23A436-E97A-454C-B823-FB1123D37244}" destId="{04F0DE74-00CC-4F8D-804D-D1185EC78535}" srcOrd="11" destOrd="0" presId="urn:microsoft.com/office/officeart/2005/8/layout/cycle6"/>
    <dgm:cxn modelId="{03AB3FF7-26D1-4C97-9D51-556CB8B969F4}" type="presParOf" srcId="{1B23A436-E97A-454C-B823-FB1123D37244}" destId="{0B6501E2-384D-4AD4-9A23-E3EBA997549E}" srcOrd="12" destOrd="0" presId="urn:microsoft.com/office/officeart/2005/8/layout/cycle6"/>
    <dgm:cxn modelId="{24D1EACB-F049-4B2D-9065-B6FFA5F63265}" type="presParOf" srcId="{1B23A436-E97A-454C-B823-FB1123D37244}" destId="{885BF4C2-F976-4110-BF24-51F6CB967950}" srcOrd="13" destOrd="0" presId="urn:microsoft.com/office/officeart/2005/8/layout/cycle6"/>
    <dgm:cxn modelId="{26A4A58A-1DDE-445F-BD26-0ACC599DF846}" type="presParOf" srcId="{1B23A436-E97A-454C-B823-FB1123D37244}" destId="{F2830F44-365C-4D03-B0D7-C7CA1DCF700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6AE30-092F-4687-96FE-64BA73C91744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5676247-B9A8-49ED-A700-91865A781C9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Recruitment</a:t>
          </a:r>
        </a:p>
      </dgm:t>
    </dgm:pt>
    <dgm:pt modelId="{BC7CED0D-385F-455A-A02D-18F2172E95E8}" type="par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297F6E4-8097-4F12-8F23-6B926AFF010B}" type="sib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A83F625-D15E-4065-B827-F628C80772FE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Retention Adherence</a:t>
          </a:r>
        </a:p>
      </dgm:t>
    </dgm:pt>
    <dgm:pt modelId="{D5F3102A-EF46-4020-BDF7-5A49650675E3}" type="par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C8CD5D8A-AEF7-49E2-8C19-F16554A81A6A}" type="sib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FE630EAA-705E-4562-99B2-1080611BA71D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Data Quality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BF073F44-02B5-4A53-A0FA-46EAD4B5C987}" type="par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601EF82-8545-4A4B-BFCC-E2AFB9CE21E1}" type="sib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641074DA-B500-431E-AC33-F80D92A2551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Community Engagement</a:t>
          </a:r>
        </a:p>
        <a:p>
          <a:r>
            <a:rPr lang="en-US" b="1" dirty="0" err="1" smtClean="0">
              <a:solidFill>
                <a:schemeClr val="bg1">
                  <a:lumMod val="85000"/>
                </a:schemeClr>
              </a:solidFill>
            </a:rPr>
            <a:t>Rumours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0CAA6D75-6423-4263-A75D-903CDB9E52E3}" type="par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97676EE-BCEF-4CA7-804E-0230A4010852}" type="sib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B9162ADD-5A90-4DCB-9CC4-5559B1C3B9A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Research Centre Operations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EF683BDD-25C5-49A8-BA37-3343551970D3}" type="sib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2216701-A88B-4964-A40F-2534F898B393}" type="par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1B23A436-E97A-454C-B823-FB1123D37244}" type="pres">
      <dgm:prSet presAssocID="{75E6AE30-092F-4687-96FE-64BA73C91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CFBC64-4FB8-48DB-9655-A9CCC700C3FA}" type="pres">
      <dgm:prSet presAssocID="{85676247-B9A8-49ED-A700-91865A781C97}" presName="node" presStyleLbl="node1" presStyleIdx="0" presStyleCnt="5" custScaleX="12714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5E1E6B-A5BA-4953-B545-EDAA1CDA1EAC}" type="pres">
      <dgm:prSet presAssocID="{85676247-B9A8-49ED-A700-91865A781C97}" presName="spNode" presStyleCnt="0"/>
      <dgm:spPr/>
      <dgm:t>
        <a:bodyPr/>
        <a:lstStyle/>
        <a:p>
          <a:endParaRPr lang="en-ZA"/>
        </a:p>
      </dgm:t>
    </dgm:pt>
    <dgm:pt modelId="{B0EDF148-8B89-4861-81B8-A9CE73070570}" type="pres">
      <dgm:prSet presAssocID="{E297F6E4-8097-4F12-8F23-6B926AFF010B}" presName="sibTrans" presStyleLbl="sibTrans1D1" presStyleIdx="0" presStyleCnt="5"/>
      <dgm:spPr/>
      <dgm:t>
        <a:bodyPr/>
        <a:lstStyle/>
        <a:p>
          <a:endParaRPr lang="en-ZA"/>
        </a:p>
      </dgm:t>
    </dgm:pt>
    <dgm:pt modelId="{1C84C02A-7A6F-4AAE-BF09-B647215D1337}" type="pres">
      <dgm:prSet presAssocID="{8A83F625-D15E-4065-B827-F628C8077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013181-9150-433B-A955-92FA8FA35E0C}" type="pres">
      <dgm:prSet presAssocID="{8A83F625-D15E-4065-B827-F628C80772FE}" presName="spNode" presStyleCnt="0"/>
      <dgm:spPr/>
      <dgm:t>
        <a:bodyPr/>
        <a:lstStyle/>
        <a:p>
          <a:endParaRPr lang="en-ZA"/>
        </a:p>
      </dgm:t>
    </dgm:pt>
    <dgm:pt modelId="{A7B7E00D-B5C1-461B-88BC-4F1E8E4D601F}" type="pres">
      <dgm:prSet presAssocID="{C8CD5D8A-AEF7-49E2-8C19-F16554A81A6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CABA9F61-CA1D-4945-8B7C-83C0D8210D46}" type="pres">
      <dgm:prSet presAssocID="{FE630EAA-705E-4562-99B2-1080611BA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2937E0-7B36-4C5D-853A-B03676EF2AB0}" type="pres">
      <dgm:prSet presAssocID="{FE630EAA-705E-4562-99B2-1080611BA71D}" presName="spNode" presStyleCnt="0"/>
      <dgm:spPr/>
      <dgm:t>
        <a:bodyPr/>
        <a:lstStyle/>
        <a:p>
          <a:endParaRPr lang="en-ZA"/>
        </a:p>
      </dgm:t>
    </dgm:pt>
    <dgm:pt modelId="{8405422F-9C1F-49EA-B03A-425325111B1D}" type="pres">
      <dgm:prSet presAssocID="{E601EF82-8545-4A4B-BFCC-E2AFB9CE21E1}" presName="sibTrans" presStyleLbl="sibTrans1D1" presStyleIdx="2" presStyleCnt="5"/>
      <dgm:spPr/>
      <dgm:t>
        <a:bodyPr/>
        <a:lstStyle/>
        <a:p>
          <a:endParaRPr lang="en-ZA"/>
        </a:p>
      </dgm:t>
    </dgm:pt>
    <dgm:pt modelId="{A72E79BE-4928-42D5-80D8-03637C984975}" type="pres">
      <dgm:prSet presAssocID="{641074DA-B500-431E-AC33-F80D92A255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B3248E-E1EE-453D-8DAD-9EC6ED942CC1}" type="pres">
      <dgm:prSet presAssocID="{641074DA-B500-431E-AC33-F80D92A25514}" presName="spNode" presStyleCnt="0"/>
      <dgm:spPr/>
      <dgm:t>
        <a:bodyPr/>
        <a:lstStyle/>
        <a:p>
          <a:endParaRPr lang="en-ZA"/>
        </a:p>
      </dgm:t>
    </dgm:pt>
    <dgm:pt modelId="{04F0DE74-00CC-4F8D-804D-D1185EC78535}" type="pres">
      <dgm:prSet presAssocID="{E97676EE-BCEF-4CA7-804E-0230A4010852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B6501E2-384D-4AD4-9A23-E3EBA997549E}" type="pres">
      <dgm:prSet presAssocID="{B9162ADD-5A90-4DCB-9CC4-5559B1C3B9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5BF4C2-F976-4110-BF24-51F6CB967950}" type="pres">
      <dgm:prSet presAssocID="{B9162ADD-5A90-4DCB-9CC4-5559B1C3B9AF}" presName="spNode" presStyleCnt="0"/>
      <dgm:spPr/>
      <dgm:t>
        <a:bodyPr/>
        <a:lstStyle/>
        <a:p>
          <a:endParaRPr lang="en-ZA"/>
        </a:p>
      </dgm:t>
    </dgm:pt>
    <dgm:pt modelId="{F2830F44-365C-4D03-B0D7-C7CA1DCF7005}" type="pres">
      <dgm:prSet presAssocID="{EF683BDD-25C5-49A8-BA37-3343551970D3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70478493-5858-4CF3-AB8F-C1D5176BD1A3}" srcId="{75E6AE30-092F-4687-96FE-64BA73C91744}" destId="{85676247-B9A8-49ED-A700-91865A781C97}" srcOrd="0" destOrd="0" parTransId="{BC7CED0D-385F-455A-A02D-18F2172E95E8}" sibTransId="{E297F6E4-8097-4F12-8F23-6B926AFF010B}"/>
    <dgm:cxn modelId="{C3D859BD-41FF-4D40-8A5D-114F608C7F88}" type="presOf" srcId="{75E6AE30-092F-4687-96FE-64BA73C91744}" destId="{1B23A436-E97A-454C-B823-FB1123D37244}" srcOrd="0" destOrd="0" presId="urn:microsoft.com/office/officeart/2005/8/layout/cycle6"/>
    <dgm:cxn modelId="{D3120221-E0B9-4410-9FC4-3790835F17F0}" type="presOf" srcId="{C8CD5D8A-AEF7-49E2-8C19-F16554A81A6A}" destId="{A7B7E00D-B5C1-461B-88BC-4F1E8E4D601F}" srcOrd="0" destOrd="0" presId="urn:microsoft.com/office/officeart/2005/8/layout/cycle6"/>
    <dgm:cxn modelId="{0A4CE395-6A17-4F48-9593-9E09227D8C91}" type="presOf" srcId="{EF683BDD-25C5-49A8-BA37-3343551970D3}" destId="{F2830F44-365C-4D03-B0D7-C7CA1DCF7005}" srcOrd="0" destOrd="0" presId="urn:microsoft.com/office/officeart/2005/8/layout/cycle6"/>
    <dgm:cxn modelId="{3426E986-FBF0-4207-8500-5EF88B88E542}" type="presOf" srcId="{E297F6E4-8097-4F12-8F23-6B926AFF010B}" destId="{B0EDF148-8B89-4861-81B8-A9CE73070570}" srcOrd="0" destOrd="0" presId="urn:microsoft.com/office/officeart/2005/8/layout/cycle6"/>
    <dgm:cxn modelId="{2667AC9C-0211-4904-B754-198E2742669A}" type="presOf" srcId="{641074DA-B500-431E-AC33-F80D92A25514}" destId="{A72E79BE-4928-42D5-80D8-03637C984975}" srcOrd="0" destOrd="0" presId="urn:microsoft.com/office/officeart/2005/8/layout/cycle6"/>
    <dgm:cxn modelId="{296A4FF1-FD81-4106-A0B8-AE3315C0A6A8}" type="presOf" srcId="{85676247-B9A8-49ED-A700-91865A781C97}" destId="{A1CFBC64-4FB8-48DB-9655-A9CCC700C3FA}" srcOrd="0" destOrd="0" presId="urn:microsoft.com/office/officeart/2005/8/layout/cycle6"/>
    <dgm:cxn modelId="{8173F2F8-FED2-4503-80EC-05AF29C0BED9}" srcId="{75E6AE30-092F-4687-96FE-64BA73C91744}" destId="{641074DA-B500-431E-AC33-F80D92A25514}" srcOrd="3" destOrd="0" parTransId="{0CAA6D75-6423-4263-A75D-903CDB9E52E3}" sibTransId="{E97676EE-BCEF-4CA7-804E-0230A4010852}"/>
    <dgm:cxn modelId="{857E102B-85C3-4757-B914-AA00EC147E0F}" srcId="{75E6AE30-092F-4687-96FE-64BA73C91744}" destId="{8A83F625-D15E-4065-B827-F628C80772FE}" srcOrd="1" destOrd="0" parTransId="{D5F3102A-EF46-4020-BDF7-5A49650675E3}" sibTransId="{C8CD5D8A-AEF7-49E2-8C19-F16554A81A6A}"/>
    <dgm:cxn modelId="{AB577BB1-B5E9-47E2-B455-EC8D58DAE574}" type="presOf" srcId="{E97676EE-BCEF-4CA7-804E-0230A4010852}" destId="{04F0DE74-00CC-4F8D-804D-D1185EC78535}" srcOrd="0" destOrd="0" presId="urn:microsoft.com/office/officeart/2005/8/layout/cycle6"/>
    <dgm:cxn modelId="{FB46BB9B-BC05-40B8-9A88-B59D83220CCD}" type="presOf" srcId="{E601EF82-8545-4A4B-BFCC-E2AFB9CE21E1}" destId="{8405422F-9C1F-49EA-B03A-425325111B1D}" srcOrd="0" destOrd="0" presId="urn:microsoft.com/office/officeart/2005/8/layout/cycle6"/>
    <dgm:cxn modelId="{822A1D12-EE9D-49A7-95A4-11B9B734B9ED}" type="presOf" srcId="{B9162ADD-5A90-4DCB-9CC4-5559B1C3B9AF}" destId="{0B6501E2-384D-4AD4-9A23-E3EBA997549E}" srcOrd="0" destOrd="0" presId="urn:microsoft.com/office/officeart/2005/8/layout/cycle6"/>
    <dgm:cxn modelId="{A186FB56-2979-413E-A37C-CDDE292E96E3}" type="presOf" srcId="{FE630EAA-705E-4562-99B2-1080611BA71D}" destId="{CABA9F61-CA1D-4945-8B7C-83C0D8210D46}" srcOrd="0" destOrd="0" presId="urn:microsoft.com/office/officeart/2005/8/layout/cycle6"/>
    <dgm:cxn modelId="{AD719946-1E30-4B4B-826A-75E8EC3076DD}" type="presOf" srcId="{8A83F625-D15E-4065-B827-F628C80772FE}" destId="{1C84C02A-7A6F-4AAE-BF09-B647215D1337}" srcOrd="0" destOrd="0" presId="urn:microsoft.com/office/officeart/2005/8/layout/cycle6"/>
    <dgm:cxn modelId="{9C4DD61F-AC1C-4188-BE77-6A52CEC5FFD7}" srcId="{75E6AE30-092F-4687-96FE-64BA73C91744}" destId="{FE630EAA-705E-4562-99B2-1080611BA71D}" srcOrd="2" destOrd="0" parTransId="{BF073F44-02B5-4A53-A0FA-46EAD4B5C987}" sibTransId="{E601EF82-8545-4A4B-BFCC-E2AFB9CE21E1}"/>
    <dgm:cxn modelId="{429D6590-B337-49EE-A977-A224EFC6D3AC}" srcId="{75E6AE30-092F-4687-96FE-64BA73C91744}" destId="{B9162ADD-5A90-4DCB-9CC4-5559B1C3B9AF}" srcOrd="4" destOrd="0" parTransId="{82216701-A88B-4964-A40F-2534F898B393}" sibTransId="{EF683BDD-25C5-49A8-BA37-3343551970D3}"/>
    <dgm:cxn modelId="{C49FF1B5-4F96-46A9-8662-A230C0B9552E}" type="presParOf" srcId="{1B23A436-E97A-454C-B823-FB1123D37244}" destId="{A1CFBC64-4FB8-48DB-9655-A9CCC700C3FA}" srcOrd="0" destOrd="0" presId="urn:microsoft.com/office/officeart/2005/8/layout/cycle6"/>
    <dgm:cxn modelId="{2D48685F-D0B5-4283-9FE5-2D2B586F242B}" type="presParOf" srcId="{1B23A436-E97A-454C-B823-FB1123D37244}" destId="{3A5E1E6B-A5BA-4953-B545-EDAA1CDA1EAC}" srcOrd="1" destOrd="0" presId="urn:microsoft.com/office/officeart/2005/8/layout/cycle6"/>
    <dgm:cxn modelId="{220F1727-B0A8-431D-8750-4346BCF25CC1}" type="presParOf" srcId="{1B23A436-E97A-454C-B823-FB1123D37244}" destId="{B0EDF148-8B89-4861-81B8-A9CE73070570}" srcOrd="2" destOrd="0" presId="urn:microsoft.com/office/officeart/2005/8/layout/cycle6"/>
    <dgm:cxn modelId="{603465A8-1820-49FB-81AC-868F84D573F4}" type="presParOf" srcId="{1B23A436-E97A-454C-B823-FB1123D37244}" destId="{1C84C02A-7A6F-4AAE-BF09-B647215D1337}" srcOrd="3" destOrd="0" presId="urn:microsoft.com/office/officeart/2005/8/layout/cycle6"/>
    <dgm:cxn modelId="{C257730C-9F2A-4E62-ACD7-D37D08145C64}" type="presParOf" srcId="{1B23A436-E97A-454C-B823-FB1123D37244}" destId="{D4013181-9150-433B-A955-92FA8FA35E0C}" srcOrd="4" destOrd="0" presId="urn:microsoft.com/office/officeart/2005/8/layout/cycle6"/>
    <dgm:cxn modelId="{D6378D0C-12EB-4991-8D11-C6058688B558}" type="presParOf" srcId="{1B23A436-E97A-454C-B823-FB1123D37244}" destId="{A7B7E00D-B5C1-461B-88BC-4F1E8E4D601F}" srcOrd="5" destOrd="0" presId="urn:microsoft.com/office/officeart/2005/8/layout/cycle6"/>
    <dgm:cxn modelId="{ED9948C5-CAFB-47E9-8B00-8BB8C2CB98CA}" type="presParOf" srcId="{1B23A436-E97A-454C-B823-FB1123D37244}" destId="{CABA9F61-CA1D-4945-8B7C-83C0D8210D46}" srcOrd="6" destOrd="0" presId="urn:microsoft.com/office/officeart/2005/8/layout/cycle6"/>
    <dgm:cxn modelId="{0D2073D3-1C37-4080-ADF3-78E538BEFDB2}" type="presParOf" srcId="{1B23A436-E97A-454C-B823-FB1123D37244}" destId="{672937E0-7B36-4C5D-853A-B03676EF2AB0}" srcOrd="7" destOrd="0" presId="urn:microsoft.com/office/officeart/2005/8/layout/cycle6"/>
    <dgm:cxn modelId="{093B4BC5-1EC6-4975-8BDC-992442E753EF}" type="presParOf" srcId="{1B23A436-E97A-454C-B823-FB1123D37244}" destId="{8405422F-9C1F-49EA-B03A-425325111B1D}" srcOrd="8" destOrd="0" presId="urn:microsoft.com/office/officeart/2005/8/layout/cycle6"/>
    <dgm:cxn modelId="{6B5430C7-1F94-42BA-B1DD-C1D8E8B287E6}" type="presParOf" srcId="{1B23A436-E97A-454C-B823-FB1123D37244}" destId="{A72E79BE-4928-42D5-80D8-03637C984975}" srcOrd="9" destOrd="0" presId="urn:microsoft.com/office/officeart/2005/8/layout/cycle6"/>
    <dgm:cxn modelId="{430137B7-05FD-48D2-97EE-AE760B5765DE}" type="presParOf" srcId="{1B23A436-E97A-454C-B823-FB1123D37244}" destId="{7BB3248E-E1EE-453D-8DAD-9EC6ED942CC1}" srcOrd="10" destOrd="0" presId="urn:microsoft.com/office/officeart/2005/8/layout/cycle6"/>
    <dgm:cxn modelId="{EF3FE15D-7CF0-4B2C-A898-50AF1A255B78}" type="presParOf" srcId="{1B23A436-E97A-454C-B823-FB1123D37244}" destId="{04F0DE74-00CC-4F8D-804D-D1185EC78535}" srcOrd="11" destOrd="0" presId="urn:microsoft.com/office/officeart/2005/8/layout/cycle6"/>
    <dgm:cxn modelId="{FC030682-E3C4-4BEB-B6E1-79C810D66D0B}" type="presParOf" srcId="{1B23A436-E97A-454C-B823-FB1123D37244}" destId="{0B6501E2-384D-4AD4-9A23-E3EBA997549E}" srcOrd="12" destOrd="0" presId="urn:microsoft.com/office/officeart/2005/8/layout/cycle6"/>
    <dgm:cxn modelId="{AFF1A137-01AB-47F3-BF2D-8421396CFF30}" type="presParOf" srcId="{1B23A436-E97A-454C-B823-FB1123D37244}" destId="{885BF4C2-F976-4110-BF24-51F6CB967950}" srcOrd="13" destOrd="0" presId="urn:microsoft.com/office/officeart/2005/8/layout/cycle6"/>
    <dgm:cxn modelId="{2F2A91EB-D29E-442A-B6BC-F151760C7779}" type="presParOf" srcId="{1B23A436-E97A-454C-B823-FB1123D37244}" destId="{F2830F44-365C-4D03-B0D7-C7CA1DCF700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6AE30-092F-4687-96FE-64BA73C91744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5676247-B9A8-49ED-A700-91865A781C97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>
                  <a:lumMod val="85000"/>
                </a:schemeClr>
              </a:solidFill>
            </a:rPr>
            <a:t>Recruitment</a:t>
          </a:r>
          <a:endParaRPr lang="en-ZA" sz="1500" b="1" dirty="0">
            <a:solidFill>
              <a:schemeClr val="bg1">
                <a:lumMod val="85000"/>
              </a:schemeClr>
            </a:solidFill>
          </a:endParaRPr>
        </a:p>
      </dgm:t>
    </dgm:pt>
    <dgm:pt modelId="{BC7CED0D-385F-455A-A02D-18F2172E95E8}" type="par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297F6E4-8097-4F12-8F23-6B926AFF010B}" type="sib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A83F625-D15E-4065-B827-F628C80772F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Retention Adherence</a:t>
          </a:r>
          <a:endParaRPr lang="en-ZA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F3102A-EF46-4020-BDF7-5A49650675E3}" type="par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C8CD5D8A-AEF7-49E2-8C19-F16554A81A6A}" type="sib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FE630EAA-705E-4562-99B2-1080611BA71D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Data Quality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BF073F44-02B5-4A53-A0FA-46EAD4B5C987}" type="par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601EF82-8545-4A4B-BFCC-E2AFB9CE21E1}" type="sib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641074DA-B500-431E-AC33-F80D92A2551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Community Engagement</a:t>
          </a:r>
        </a:p>
        <a:p>
          <a:r>
            <a:rPr lang="en-US" b="1" dirty="0" err="1" smtClean="0">
              <a:solidFill>
                <a:schemeClr val="bg1">
                  <a:lumMod val="85000"/>
                </a:schemeClr>
              </a:solidFill>
            </a:rPr>
            <a:t>Rumours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0CAA6D75-6423-4263-A75D-903CDB9E52E3}" type="par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97676EE-BCEF-4CA7-804E-0230A4010852}" type="sib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B9162ADD-5A90-4DCB-9CC4-5559B1C3B9A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Research Centre Operations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EF683BDD-25C5-49A8-BA37-3343551970D3}" type="sib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2216701-A88B-4964-A40F-2534F898B393}" type="par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1B23A436-E97A-454C-B823-FB1123D37244}" type="pres">
      <dgm:prSet presAssocID="{75E6AE30-092F-4687-96FE-64BA73C91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CFBC64-4FB8-48DB-9655-A9CCC700C3FA}" type="pres">
      <dgm:prSet presAssocID="{85676247-B9A8-49ED-A700-91865A781C97}" presName="node" presStyleLbl="node1" presStyleIdx="0" presStyleCnt="5" custScaleX="99570" custScaleY="10828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5E1E6B-A5BA-4953-B545-EDAA1CDA1EAC}" type="pres">
      <dgm:prSet presAssocID="{85676247-B9A8-49ED-A700-91865A781C97}" presName="spNode" presStyleCnt="0"/>
      <dgm:spPr/>
      <dgm:t>
        <a:bodyPr/>
        <a:lstStyle/>
        <a:p>
          <a:endParaRPr lang="en-ZA"/>
        </a:p>
      </dgm:t>
    </dgm:pt>
    <dgm:pt modelId="{B0EDF148-8B89-4861-81B8-A9CE73070570}" type="pres">
      <dgm:prSet presAssocID="{E297F6E4-8097-4F12-8F23-6B926AFF010B}" presName="sibTrans" presStyleLbl="sibTrans1D1" presStyleIdx="0" presStyleCnt="5"/>
      <dgm:spPr/>
      <dgm:t>
        <a:bodyPr/>
        <a:lstStyle/>
        <a:p>
          <a:endParaRPr lang="en-ZA"/>
        </a:p>
      </dgm:t>
    </dgm:pt>
    <dgm:pt modelId="{1C84C02A-7A6F-4AAE-BF09-B647215D1337}" type="pres">
      <dgm:prSet presAssocID="{8A83F625-D15E-4065-B827-F628C80772FE}" presName="node" presStyleLbl="node1" presStyleIdx="1" presStyleCnt="5" custScaleX="1611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013181-9150-433B-A955-92FA8FA35E0C}" type="pres">
      <dgm:prSet presAssocID="{8A83F625-D15E-4065-B827-F628C80772FE}" presName="spNode" presStyleCnt="0"/>
      <dgm:spPr/>
      <dgm:t>
        <a:bodyPr/>
        <a:lstStyle/>
        <a:p>
          <a:endParaRPr lang="en-ZA"/>
        </a:p>
      </dgm:t>
    </dgm:pt>
    <dgm:pt modelId="{A7B7E00D-B5C1-461B-88BC-4F1E8E4D601F}" type="pres">
      <dgm:prSet presAssocID="{C8CD5D8A-AEF7-49E2-8C19-F16554A81A6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CABA9F61-CA1D-4945-8B7C-83C0D8210D46}" type="pres">
      <dgm:prSet presAssocID="{FE630EAA-705E-4562-99B2-1080611BA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2937E0-7B36-4C5D-853A-B03676EF2AB0}" type="pres">
      <dgm:prSet presAssocID="{FE630EAA-705E-4562-99B2-1080611BA71D}" presName="spNode" presStyleCnt="0"/>
      <dgm:spPr/>
      <dgm:t>
        <a:bodyPr/>
        <a:lstStyle/>
        <a:p>
          <a:endParaRPr lang="en-ZA"/>
        </a:p>
      </dgm:t>
    </dgm:pt>
    <dgm:pt modelId="{8405422F-9C1F-49EA-B03A-425325111B1D}" type="pres">
      <dgm:prSet presAssocID="{E601EF82-8545-4A4B-BFCC-E2AFB9CE21E1}" presName="sibTrans" presStyleLbl="sibTrans1D1" presStyleIdx="2" presStyleCnt="5"/>
      <dgm:spPr/>
      <dgm:t>
        <a:bodyPr/>
        <a:lstStyle/>
        <a:p>
          <a:endParaRPr lang="en-ZA"/>
        </a:p>
      </dgm:t>
    </dgm:pt>
    <dgm:pt modelId="{A72E79BE-4928-42D5-80D8-03637C984975}" type="pres">
      <dgm:prSet presAssocID="{641074DA-B500-431E-AC33-F80D92A255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B3248E-E1EE-453D-8DAD-9EC6ED942CC1}" type="pres">
      <dgm:prSet presAssocID="{641074DA-B500-431E-AC33-F80D92A25514}" presName="spNode" presStyleCnt="0"/>
      <dgm:spPr/>
      <dgm:t>
        <a:bodyPr/>
        <a:lstStyle/>
        <a:p>
          <a:endParaRPr lang="en-ZA"/>
        </a:p>
      </dgm:t>
    </dgm:pt>
    <dgm:pt modelId="{04F0DE74-00CC-4F8D-804D-D1185EC78535}" type="pres">
      <dgm:prSet presAssocID="{E97676EE-BCEF-4CA7-804E-0230A4010852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B6501E2-384D-4AD4-9A23-E3EBA997549E}" type="pres">
      <dgm:prSet presAssocID="{B9162ADD-5A90-4DCB-9CC4-5559B1C3B9AF}" presName="node" presStyleLbl="node1" presStyleIdx="4" presStyleCnt="5" custRadScaleRad="102824" custRadScaleInc="-212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5BF4C2-F976-4110-BF24-51F6CB967950}" type="pres">
      <dgm:prSet presAssocID="{B9162ADD-5A90-4DCB-9CC4-5559B1C3B9AF}" presName="spNode" presStyleCnt="0"/>
      <dgm:spPr/>
      <dgm:t>
        <a:bodyPr/>
        <a:lstStyle/>
        <a:p>
          <a:endParaRPr lang="en-ZA"/>
        </a:p>
      </dgm:t>
    </dgm:pt>
    <dgm:pt modelId="{F2830F44-365C-4D03-B0D7-C7CA1DCF7005}" type="pres">
      <dgm:prSet presAssocID="{EF683BDD-25C5-49A8-BA37-3343551970D3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1950E4B3-F60F-4804-8995-FB0DACFBDDB9}" type="presOf" srcId="{FE630EAA-705E-4562-99B2-1080611BA71D}" destId="{CABA9F61-CA1D-4945-8B7C-83C0D8210D46}" srcOrd="0" destOrd="0" presId="urn:microsoft.com/office/officeart/2005/8/layout/cycle6"/>
    <dgm:cxn modelId="{9C4DD61F-AC1C-4188-BE77-6A52CEC5FFD7}" srcId="{75E6AE30-092F-4687-96FE-64BA73C91744}" destId="{FE630EAA-705E-4562-99B2-1080611BA71D}" srcOrd="2" destOrd="0" parTransId="{BF073F44-02B5-4A53-A0FA-46EAD4B5C987}" sibTransId="{E601EF82-8545-4A4B-BFCC-E2AFB9CE21E1}"/>
    <dgm:cxn modelId="{857E102B-85C3-4757-B914-AA00EC147E0F}" srcId="{75E6AE30-092F-4687-96FE-64BA73C91744}" destId="{8A83F625-D15E-4065-B827-F628C80772FE}" srcOrd="1" destOrd="0" parTransId="{D5F3102A-EF46-4020-BDF7-5A49650675E3}" sibTransId="{C8CD5D8A-AEF7-49E2-8C19-F16554A81A6A}"/>
    <dgm:cxn modelId="{E78198E4-2C20-49EB-8E0A-34B4A12D8B1D}" type="presOf" srcId="{B9162ADD-5A90-4DCB-9CC4-5559B1C3B9AF}" destId="{0B6501E2-384D-4AD4-9A23-E3EBA997549E}" srcOrd="0" destOrd="0" presId="urn:microsoft.com/office/officeart/2005/8/layout/cycle6"/>
    <dgm:cxn modelId="{A760F1F1-72EB-4950-9689-E7B17142C284}" type="presOf" srcId="{EF683BDD-25C5-49A8-BA37-3343551970D3}" destId="{F2830F44-365C-4D03-B0D7-C7CA1DCF7005}" srcOrd="0" destOrd="0" presId="urn:microsoft.com/office/officeart/2005/8/layout/cycle6"/>
    <dgm:cxn modelId="{70478493-5858-4CF3-AB8F-C1D5176BD1A3}" srcId="{75E6AE30-092F-4687-96FE-64BA73C91744}" destId="{85676247-B9A8-49ED-A700-91865A781C97}" srcOrd="0" destOrd="0" parTransId="{BC7CED0D-385F-455A-A02D-18F2172E95E8}" sibTransId="{E297F6E4-8097-4F12-8F23-6B926AFF010B}"/>
    <dgm:cxn modelId="{F62CB4B5-A295-4537-B66C-C6E20D246A9E}" type="presOf" srcId="{E601EF82-8545-4A4B-BFCC-E2AFB9CE21E1}" destId="{8405422F-9C1F-49EA-B03A-425325111B1D}" srcOrd="0" destOrd="0" presId="urn:microsoft.com/office/officeart/2005/8/layout/cycle6"/>
    <dgm:cxn modelId="{A5F867EF-39FD-46DE-9A39-B10A45B126BD}" type="presOf" srcId="{85676247-B9A8-49ED-A700-91865A781C97}" destId="{A1CFBC64-4FB8-48DB-9655-A9CCC700C3FA}" srcOrd="0" destOrd="0" presId="urn:microsoft.com/office/officeart/2005/8/layout/cycle6"/>
    <dgm:cxn modelId="{5FFB9712-0E97-40B8-863A-2D4FDEC961B1}" type="presOf" srcId="{75E6AE30-092F-4687-96FE-64BA73C91744}" destId="{1B23A436-E97A-454C-B823-FB1123D37244}" srcOrd="0" destOrd="0" presId="urn:microsoft.com/office/officeart/2005/8/layout/cycle6"/>
    <dgm:cxn modelId="{429D6590-B337-49EE-A977-A224EFC6D3AC}" srcId="{75E6AE30-092F-4687-96FE-64BA73C91744}" destId="{B9162ADD-5A90-4DCB-9CC4-5559B1C3B9AF}" srcOrd="4" destOrd="0" parTransId="{82216701-A88B-4964-A40F-2534F898B393}" sibTransId="{EF683BDD-25C5-49A8-BA37-3343551970D3}"/>
    <dgm:cxn modelId="{3E8C2173-2892-4501-877A-7500B5902936}" type="presOf" srcId="{E297F6E4-8097-4F12-8F23-6B926AFF010B}" destId="{B0EDF148-8B89-4861-81B8-A9CE73070570}" srcOrd="0" destOrd="0" presId="urn:microsoft.com/office/officeart/2005/8/layout/cycle6"/>
    <dgm:cxn modelId="{B9F6B3FF-13AF-404E-BFF2-D74C368D3256}" type="presOf" srcId="{8A83F625-D15E-4065-B827-F628C80772FE}" destId="{1C84C02A-7A6F-4AAE-BF09-B647215D1337}" srcOrd="0" destOrd="0" presId="urn:microsoft.com/office/officeart/2005/8/layout/cycle6"/>
    <dgm:cxn modelId="{967C2845-E60E-446B-BBDF-3ECA286B6B22}" type="presOf" srcId="{641074DA-B500-431E-AC33-F80D92A25514}" destId="{A72E79BE-4928-42D5-80D8-03637C984975}" srcOrd="0" destOrd="0" presId="urn:microsoft.com/office/officeart/2005/8/layout/cycle6"/>
    <dgm:cxn modelId="{E5725490-861B-425C-A414-A911F8748FF7}" type="presOf" srcId="{E97676EE-BCEF-4CA7-804E-0230A4010852}" destId="{04F0DE74-00CC-4F8D-804D-D1185EC78535}" srcOrd="0" destOrd="0" presId="urn:microsoft.com/office/officeart/2005/8/layout/cycle6"/>
    <dgm:cxn modelId="{54C06288-E855-4740-993C-4B49F71114F7}" type="presOf" srcId="{C8CD5D8A-AEF7-49E2-8C19-F16554A81A6A}" destId="{A7B7E00D-B5C1-461B-88BC-4F1E8E4D601F}" srcOrd="0" destOrd="0" presId="urn:microsoft.com/office/officeart/2005/8/layout/cycle6"/>
    <dgm:cxn modelId="{8173F2F8-FED2-4503-80EC-05AF29C0BED9}" srcId="{75E6AE30-092F-4687-96FE-64BA73C91744}" destId="{641074DA-B500-431E-AC33-F80D92A25514}" srcOrd="3" destOrd="0" parTransId="{0CAA6D75-6423-4263-A75D-903CDB9E52E3}" sibTransId="{E97676EE-BCEF-4CA7-804E-0230A4010852}"/>
    <dgm:cxn modelId="{DB076E5B-BBE3-46C1-9D49-95F280047DD8}" type="presParOf" srcId="{1B23A436-E97A-454C-B823-FB1123D37244}" destId="{A1CFBC64-4FB8-48DB-9655-A9CCC700C3FA}" srcOrd="0" destOrd="0" presId="urn:microsoft.com/office/officeart/2005/8/layout/cycle6"/>
    <dgm:cxn modelId="{1CE7045C-3D00-4BD7-A5B6-5CCC54B99131}" type="presParOf" srcId="{1B23A436-E97A-454C-B823-FB1123D37244}" destId="{3A5E1E6B-A5BA-4953-B545-EDAA1CDA1EAC}" srcOrd="1" destOrd="0" presId="urn:microsoft.com/office/officeart/2005/8/layout/cycle6"/>
    <dgm:cxn modelId="{5A85E8E6-96DE-4410-83DF-7BBB95830D58}" type="presParOf" srcId="{1B23A436-E97A-454C-B823-FB1123D37244}" destId="{B0EDF148-8B89-4861-81B8-A9CE73070570}" srcOrd="2" destOrd="0" presId="urn:microsoft.com/office/officeart/2005/8/layout/cycle6"/>
    <dgm:cxn modelId="{5ECE6B14-14F2-48EC-BF55-A92D0DF44F9E}" type="presParOf" srcId="{1B23A436-E97A-454C-B823-FB1123D37244}" destId="{1C84C02A-7A6F-4AAE-BF09-B647215D1337}" srcOrd="3" destOrd="0" presId="urn:microsoft.com/office/officeart/2005/8/layout/cycle6"/>
    <dgm:cxn modelId="{7132CAC0-2599-4DF1-833E-B4B12DA7F5C4}" type="presParOf" srcId="{1B23A436-E97A-454C-B823-FB1123D37244}" destId="{D4013181-9150-433B-A955-92FA8FA35E0C}" srcOrd="4" destOrd="0" presId="urn:microsoft.com/office/officeart/2005/8/layout/cycle6"/>
    <dgm:cxn modelId="{ED7A8884-D88C-4418-AD85-8980C7B04CBF}" type="presParOf" srcId="{1B23A436-E97A-454C-B823-FB1123D37244}" destId="{A7B7E00D-B5C1-461B-88BC-4F1E8E4D601F}" srcOrd="5" destOrd="0" presId="urn:microsoft.com/office/officeart/2005/8/layout/cycle6"/>
    <dgm:cxn modelId="{1C5DC0F7-3401-4594-A404-B5A7082643C6}" type="presParOf" srcId="{1B23A436-E97A-454C-B823-FB1123D37244}" destId="{CABA9F61-CA1D-4945-8B7C-83C0D8210D46}" srcOrd="6" destOrd="0" presId="urn:microsoft.com/office/officeart/2005/8/layout/cycle6"/>
    <dgm:cxn modelId="{482C7847-78A7-4F96-A91F-877A10D0A06D}" type="presParOf" srcId="{1B23A436-E97A-454C-B823-FB1123D37244}" destId="{672937E0-7B36-4C5D-853A-B03676EF2AB0}" srcOrd="7" destOrd="0" presId="urn:microsoft.com/office/officeart/2005/8/layout/cycle6"/>
    <dgm:cxn modelId="{029F9E44-C339-49A1-878B-9E35115E3843}" type="presParOf" srcId="{1B23A436-E97A-454C-B823-FB1123D37244}" destId="{8405422F-9C1F-49EA-B03A-425325111B1D}" srcOrd="8" destOrd="0" presId="urn:microsoft.com/office/officeart/2005/8/layout/cycle6"/>
    <dgm:cxn modelId="{9CC2C733-ACDC-4011-9508-D1EE40CE2A53}" type="presParOf" srcId="{1B23A436-E97A-454C-B823-FB1123D37244}" destId="{A72E79BE-4928-42D5-80D8-03637C984975}" srcOrd="9" destOrd="0" presId="urn:microsoft.com/office/officeart/2005/8/layout/cycle6"/>
    <dgm:cxn modelId="{55B0B28C-C2D4-4F9A-967A-3821E0D97AD0}" type="presParOf" srcId="{1B23A436-E97A-454C-B823-FB1123D37244}" destId="{7BB3248E-E1EE-453D-8DAD-9EC6ED942CC1}" srcOrd="10" destOrd="0" presId="urn:microsoft.com/office/officeart/2005/8/layout/cycle6"/>
    <dgm:cxn modelId="{3F29809D-4305-4EC4-814C-B2FBBBAA4240}" type="presParOf" srcId="{1B23A436-E97A-454C-B823-FB1123D37244}" destId="{04F0DE74-00CC-4F8D-804D-D1185EC78535}" srcOrd="11" destOrd="0" presId="urn:microsoft.com/office/officeart/2005/8/layout/cycle6"/>
    <dgm:cxn modelId="{1CE24495-8D43-4058-971F-DA0870A627E7}" type="presParOf" srcId="{1B23A436-E97A-454C-B823-FB1123D37244}" destId="{0B6501E2-384D-4AD4-9A23-E3EBA997549E}" srcOrd="12" destOrd="0" presId="urn:microsoft.com/office/officeart/2005/8/layout/cycle6"/>
    <dgm:cxn modelId="{4F425A8A-6EDE-4D4B-B945-04A676FE1681}" type="presParOf" srcId="{1B23A436-E97A-454C-B823-FB1123D37244}" destId="{885BF4C2-F976-4110-BF24-51F6CB967950}" srcOrd="13" destOrd="0" presId="urn:microsoft.com/office/officeart/2005/8/layout/cycle6"/>
    <dgm:cxn modelId="{6AC58195-DDF5-4CAD-B285-B22736AB2F8F}" type="presParOf" srcId="{1B23A436-E97A-454C-B823-FB1123D37244}" destId="{F2830F44-365C-4D03-B0D7-C7CA1DCF700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6AE30-092F-4687-96FE-64BA73C91744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5676247-B9A8-49ED-A700-91865A781C97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>
                  <a:lumMod val="85000"/>
                </a:schemeClr>
              </a:solidFill>
            </a:rPr>
            <a:t>Recruitment</a:t>
          </a:r>
          <a:endParaRPr lang="en-ZA" sz="1500" b="1" dirty="0">
            <a:solidFill>
              <a:schemeClr val="bg1">
                <a:lumMod val="85000"/>
              </a:schemeClr>
            </a:solidFill>
          </a:endParaRPr>
        </a:p>
      </dgm:t>
    </dgm:pt>
    <dgm:pt modelId="{BC7CED0D-385F-455A-A02D-18F2172E95E8}" type="par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297F6E4-8097-4F12-8F23-6B926AFF010B}" type="sib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A83F625-D15E-4065-B827-F628C80772FE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Retention Adherence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D5F3102A-EF46-4020-BDF7-5A49650675E3}" type="par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C8CD5D8A-AEF7-49E2-8C19-F16554A81A6A}" type="sib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FE630EAA-705E-4562-99B2-1080611BA71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Data Quality</a:t>
          </a:r>
          <a:endParaRPr lang="en-ZA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073F44-02B5-4A53-A0FA-46EAD4B5C987}" type="par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601EF82-8545-4A4B-BFCC-E2AFB9CE21E1}" type="sib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641074DA-B500-431E-AC33-F80D92A2551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Community Engagement </a:t>
          </a:r>
          <a:r>
            <a:rPr lang="en-US" b="1" dirty="0" err="1" smtClean="0">
              <a:solidFill>
                <a:schemeClr val="bg1">
                  <a:lumMod val="85000"/>
                </a:schemeClr>
              </a:solidFill>
            </a:rPr>
            <a:t>Rumours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0CAA6D75-6423-4263-A75D-903CDB9E52E3}" type="par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97676EE-BCEF-4CA7-804E-0230A4010852}" type="sib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B9162ADD-5A90-4DCB-9CC4-5559B1C3B9A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Research Centre Operations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EF683BDD-25C5-49A8-BA37-3343551970D3}" type="sib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2216701-A88B-4964-A40F-2534F898B393}" type="par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1B23A436-E97A-454C-B823-FB1123D37244}" type="pres">
      <dgm:prSet presAssocID="{75E6AE30-092F-4687-96FE-64BA73C91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CFBC64-4FB8-48DB-9655-A9CCC700C3FA}" type="pres">
      <dgm:prSet presAssocID="{85676247-B9A8-49ED-A700-91865A781C97}" presName="node" presStyleLbl="node1" presStyleIdx="0" presStyleCnt="5" custScaleX="107771" custScaleY="7847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5E1E6B-A5BA-4953-B545-EDAA1CDA1EAC}" type="pres">
      <dgm:prSet presAssocID="{85676247-B9A8-49ED-A700-91865A781C97}" presName="spNode" presStyleCnt="0"/>
      <dgm:spPr/>
      <dgm:t>
        <a:bodyPr/>
        <a:lstStyle/>
        <a:p>
          <a:endParaRPr lang="en-ZA"/>
        </a:p>
      </dgm:t>
    </dgm:pt>
    <dgm:pt modelId="{B0EDF148-8B89-4861-81B8-A9CE73070570}" type="pres">
      <dgm:prSet presAssocID="{E297F6E4-8097-4F12-8F23-6B926AFF010B}" presName="sibTrans" presStyleLbl="sibTrans1D1" presStyleIdx="0" presStyleCnt="5"/>
      <dgm:spPr/>
      <dgm:t>
        <a:bodyPr/>
        <a:lstStyle/>
        <a:p>
          <a:endParaRPr lang="en-ZA"/>
        </a:p>
      </dgm:t>
    </dgm:pt>
    <dgm:pt modelId="{1C84C02A-7A6F-4AAE-BF09-B647215D1337}" type="pres">
      <dgm:prSet presAssocID="{8A83F625-D15E-4065-B827-F628C8077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013181-9150-433B-A955-92FA8FA35E0C}" type="pres">
      <dgm:prSet presAssocID="{8A83F625-D15E-4065-B827-F628C80772FE}" presName="spNode" presStyleCnt="0"/>
      <dgm:spPr/>
      <dgm:t>
        <a:bodyPr/>
        <a:lstStyle/>
        <a:p>
          <a:endParaRPr lang="en-ZA"/>
        </a:p>
      </dgm:t>
    </dgm:pt>
    <dgm:pt modelId="{A7B7E00D-B5C1-461B-88BC-4F1E8E4D601F}" type="pres">
      <dgm:prSet presAssocID="{C8CD5D8A-AEF7-49E2-8C19-F16554A81A6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CABA9F61-CA1D-4945-8B7C-83C0D8210D46}" type="pres">
      <dgm:prSet presAssocID="{FE630EAA-705E-4562-99B2-1080611BA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2937E0-7B36-4C5D-853A-B03676EF2AB0}" type="pres">
      <dgm:prSet presAssocID="{FE630EAA-705E-4562-99B2-1080611BA71D}" presName="spNode" presStyleCnt="0"/>
      <dgm:spPr/>
      <dgm:t>
        <a:bodyPr/>
        <a:lstStyle/>
        <a:p>
          <a:endParaRPr lang="en-ZA"/>
        </a:p>
      </dgm:t>
    </dgm:pt>
    <dgm:pt modelId="{8405422F-9C1F-49EA-B03A-425325111B1D}" type="pres">
      <dgm:prSet presAssocID="{E601EF82-8545-4A4B-BFCC-E2AFB9CE21E1}" presName="sibTrans" presStyleLbl="sibTrans1D1" presStyleIdx="2" presStyleCnt="5"/>
      <dgm:spPr/>
      <dgm:t>
        <a:bodyPr/>
        <a:lstStyle/>
        <a:p>
          <a:endParaRPr lang="en-ZA"/>
        </a:p>
      </dgm:t>
    </dgm:pt>
    <dgm:pt modelId="{A72E79BE-4928-42D5-80D8-03637C984975}" type="pres">
      <dgm:prSet presAssocID="{641074DA-B500-431E-AC33-F80D92A255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B3248E-E1EE-453D-8DAD-9EC6ED942CC1}" type="pres">
      <dgm:prSet presAssocID="{641074DA-B500-431E-AC33-F80D92A25514}" presName="spNode" presStyleCnt="0"/>
      <dgm:spPr/>
      <dgm:t>
        <a:bodyPr/>
        <a:lstStyle/>
        <a:p>
          <a:endParaRPr lang="en-ZA"/>
        </a:p>
      </dgm:t>
    </dgm:pt>
    <dgm:pt modelId="{04F0DE74-00CC-4F8D-804D-D1185EC78535}" type="pres">
      <dgm:prSet presAssocID="{E97676EE-BCEF-4CA7-804E-0230A4010852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B6501E2-384D-4AD4-9A23-E3EBA997549E}" type="pres">
      <dgm:prSet presAssocID="{B9162ADD-5A90-4DCB-9CC4-5559B1C3B9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5BF4C2-F976-4110-BF24-51F6CB967950}" type="pres">
      <dgm:prSet presAssocID="{B9162ADD-5A90-4DCB-9CC4-5559B1C3B9AF}" presName="spNode" presStyleCnt="0"/>
      <dgm:spPr/>
      <dgm:t>
        <a:bodyPr/>
        <a:lstStyle/>
        <a:p>
          <a:endParaRPr lang="en-ZA"/>
        </a:p>
      </dgm:t>
    </dgm:pt>
    <dgm:pt modelId="{F2830F44-365C-4D03-B0D7-C7CA1DCF7005}" type="pres">
      <dgm:prSet presAssocID="{EF683BDD-25C5-49A8-BA37-3343551970D3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70478493-5858-4CF3-AB8F-C1D5176BD1A3}" srcId="{75E6AE30-092F-4687-96FE-64BA73C91744}" destId="{85676247-B9A8-49ED-A700-91865A781C97}" srcOrd="0" destOrd="0" parTransId="{BC7CED0D-385F-455A-A02D-18F2172E95E8}" sibTransId="{E297F6E4-8097-4F12-8F23-6B926AFF010B}"/>
    <dgm:cxn modelId="{8173F2F8-FED2-4503-80EC-05AF29C0BED9}" srcId="{75E6AE30-092F-4687-96FE-64BA73C91744}" destId="{641074DA-B500-431E-AC33-F80D92A25514}" srcOrd="3" destOrd="0" parTransId="{0CAA6D75-6423-4263-A75D-903CDB9E52E3}" sibTransId="{E97676EE-BCEF-4CA7-804E-0230A4010852}"/>
    <dgm:cxn modelId="{857E102B-85C3-4757-B914-AA00EC147E0F}" srcId="{75E6AE30-092F-4687-96FE-64BA73C91744}" destId="{8A83F625-D15E-4065-B827-F628C80772FE}" srcOrd="1" destOrd="0" parTransId="{D5F3102A-EF46-4020-BDF7-5A49650675E3}" sibTransId="{C8CD5D8A-AEF7-49E2-8C19-F16554A81A6A}"/>
    <dgm:cxn modelId="{2207EC26-AAA8-489C-8E99-036DED5CFB95}" type="presOf" srcId="{8A83F625-D15E-4065-B827-F628C80772FE}" destId="{1C84C02A-7A6F-4AAE-BF09-B647215D1337}" srcOrd="0" destOrd="0" presId="urn:microsoft.com/office/officeart/2005/8/layout/cycle6"/>
    <dgm:cxn modelId="{86EDB03A-E2F1-41B4-BC31-6241644D2F12}" type="presOf" srcId="{85676247-B9A8-49ED-A700-91865A781C97}" destId="{A1CFBC64-4FB8-48DB-9655-A9CCC700C3FA}" srcOrd="0" destOrd="0" presId="urn:microsoft.com/office/officeart/2005/8/layout/cycle6"/>
    <dgm:cxn modelId="{6B1D332A-298B-4A05-A31C-FE593A70CE20}" type="presOf" srcId="{C8CD5D8A-AEF7-49E2-8C19-F16554A81A6A}" destId="{A7B7E00D-B5C1-461B-88BC-4F1E8E4D601F}" srcOrd="0" destOrd="0" presId="urn:microsoft.com/office/officeart/2005/8/layout/cycle6"/>
    <dgm:cxn modelId="{A2D85B9F-D5DE-420D-ADB0-2F3540055034}" type="presOf" srcId="{B9162ADD-5A90-4DCB-9CC4-5559B1C3B9AF}" destId="{0B6501E2-384D-4AD4-9A23-E3EBA997549E}" srcOrd="0" destOrd="0" presId="urn:microsoft.com/office/officeart/2005/8/layout/cycle6"/>
    <dgm:cxn modelId="{57ED0DB5-6C68-45E9-B500-7A8BD73CDE96}" type="presOf" srcId="{75E6AE30-092F-4687-96FE-64BA73C91744}" destId="{1B23A436-E97A-454C-B823-FB1123D37244}" srcOrd="0" destOrd="0" presId="urn:microsoft.com/office/officeart/2005/8/layout/cycle6"/>
    <dgm:cxn modelId="{6A6CD2A9-7AF5-486D-A5DF-106E6F035D96}" type="presOf" srcId="{E97676EE-BCEF-4CA7-804E-0230A4010852}" destId="{04F0DE74-00CC-4F8D-804D-D1185EC78535}" srcOrd="0" destOrd="0" presId="urn:microsoft.com/office/officeart/2005/8/layout/cycle6"/>
    <dgm:cxn modelId="{B9920B57-6F61-43DB-A2DA-A9D0080844F2}" type="presOf" srcId="{641074DA-B500-431E-AC33-F80D92A25514}" destId="{A72E79BE-4928-42D5-80D8-03637C984975}" srcOrd="0" destOrd="0" presId="urn:microsoft.com/office/officeart/2005/8/layout/cycle6"/>
    <dgm:cxn modelId="{1431972C-0E89-4D87-803D-D47DDEFC66FE}" type="presOf" srcId="{FE630EAA-705E-4562-99B2-1080611BA71D}" destId="{CABA9F61-CA1D-4945-8B7C-83C0D8210D46}" srcOrd="0" destOrd="0" presId="urn:microsoft.com/office/officeart/2005/8/layout/cycle6"/>
    <dgm:cxn modelId="{C06CFFE9-D083-4CE7-A505-2BEA238838F7}" type="presOf" srcId="{E297F6E4-8097-4F12-8F23-6B926AFF010B}" destId="{B0EDF148-8B89-4861-81B8-A9CE73070570}" srcOrd="0" destOrd="0" presId="urn:microsoft.com/office/officeart/2005/8/layout/cycle6"/>
    <dgm:cxn modelId="{9C4DD61F-AC1C-4188-BE77-6A52CEC5FFD7}" srcId="{75E6AE30-092F-4687-96FE-64BA73C91744}" destId="{FE630EAA-705E-4562-99B2-1080611BA71D}" srcOrd="2" destOrd="0" parTransId="{BF073F44-02B5-4A53-A0FA-46EAD4B5C987}" sibTransId="{E601EF82-8545-4A4B-BFCC-E2AFB9CE21E1}"/>
    <dgm:cxn modelId="{C1B18C7B-F0D7-4DD7-980E-13278D4D5887}" type="presOf" srcId="{E601EF82-8545-4A4B-BFCC-E2AFB9CE21E1}" destId="{8405422F-9C1F-49EA-B03A-425325111B1D}" srcOrd="0" destOrd="0" presId="urn:microsoft.com/office/officeart/2005/8/layout/cycle6"/>
    <dgm:cxn modelId="{191F467E-8874-482A-B516-0895D4526947}" type="presOf" srcId="{EF683BDD-25C5-49A8-BA37-3343551970D3}" destId="{F2830F44-365C-4D03-B0D7-C7CA1DCF7005}" srcOrd="0" destOrd="0" presId="urn:microsoft.com/office/officeart/2005/8/layout/cycle6"/>
    <dgm:cxn modelId="{429D6590-B337-49EE-A977-A224EFC6D3AC}" srcId="{75E6AE30-092F-4687-96FE-64BA73C91744}" destId="{B9162ADD-5A90-4DCB-9CC4-5559B1C3B9AF}" srcOrd="4" destOrd="0" parTransId="{82216701-A88B-4964-A40F-2534F898B393}" sibTransId="{EF683BDD-25C5-49A8-BA37-3343551970D3}"/>
    <dgm:cxn modelId="{75B67EC7-B771-4679-A278-8E7DE4E49EFE}" type="presParOf" srcId="{1B23A436-E97A-454C-B823-FB1123D37244}" destId="{A1CFBC64-4FB8-48DB-9655-A9CCC700C3FA}" srcOrd="0" destOrd="0" presId="urn:microsoft.com/office/officeart/2005/8/layout/cycle6"/>
    <dgm:cxn modelId="{8BEB444F-E87F-4386-9FFA-FCC09389F532}" type="presParOf" srcId="{1B23A436-E97A-454C-B823-FB1123D37244}" destId="{3A5E1E6B-A5BA-4953-B545-EDAA1CDA1EAC}" srcOrd="1" destOrd="0" presId="urn:microsoft.com/office/officeart/2005/8/layout/cycle6"/>
    <dgm:cxn modelId="{5373E180-7FB4-477D-AA87-C0FB7CD6EE43}" type="presParOf" srcId="{1B23A436-E97A-454C-B823-FB1123D37244}" destId="{B0EDF148-8B89-4861-81B8-A9CE73070570}" srcOrd="2" destOrd="0" presId="urn:microsoft.com/office/officeart/2005/8/layout/cycle6"/>
    <dgm:cxn modelId="{BF4DB8A6-928D-4783-B245-96B2CCD5708A}" type="presParOf" srcId="{1B23A436-E97A-454C-B823-FB1123D37244}" destId="{1C84C02A-7A6F-4AAE-BF09-B647215D1337}" srcOrd="3" destOrd="0" presId="urn:microsoft.com/office/officeart/2005/8/layout/cycle6"/>
    <dgm:cxn modelId="{2615E08F-EC6F-4D65-92FE-3F5C1F936C48}" type="presParOf" srcId="{1B23A436-E97A-454C-B823-FB1123D37244}" destId="{D4013181-9150-433B-A955-92FA8FA35E0C}" srcOrd="4" destOrd="0" presId="urn:microsoft.com/office/officeart/2005/8/layout/cycle6"/>
    <dgm:cxn modelId="{6447A7B6-CB77-4C19-8A10-98E41CD2CDF3}" type="presParOf" srcId="{1B23A436-E97A-454C-B823-FB1123D37244}" destId="{A7B7E00D-B5C1-461B-88BC-4F1E8E4D601F}" srcOrd="5" destOrd="0" presId="urn:microsoft.com/office/officeart/2005/8/layout/cycle6"/>
    <dgm:cxn modelId="{DD48E66E-E2CC-48D0-83F9-30D440804137}" type="presParOf" srcId="{1B23A436-E97A-454C-B823-FB1123D37244}" destId="{CABA9F61-CA1D-4945-8B7C-83C0D8210D46}" srcOrd="6" destOrd="0" presId="urn:microsoft.com/office/officeart/2005/8/layout/cycle6"/>
    <dgm:cxn modelId="{59CBFAC2-2C71-464C-966B-DDA0E3557397}" type="presParOf" srcId="{1B23A436-E97A-454C-B823-FB1123D37244}" destId="{672937E0-7B36-4C5D-853A-B03676EF2AB0}" srcOrd="7" destOrd="0" presId="urn:microsoft.com/office/officeart/2005/8/layout/cycle6"/>
    <dgm:cxn modelId="{282A488B-B1EA-4CEF-958B-851F8E0A60C3}" type="presParOf" srcId="{1B23A436-E97A-454C-B823-FB1123D37244}" destId="{8405422F-9C1F-49EA-B03A-425325111B1D}" srcOrd="8" destOrd="0" presId="urn:microsoft.com/office/officeart/2005/8/layout/cycle6"/>
    <dgm:cxn modelId="{C6498523-A99B-42CF-8E64-2E6A2E6DB804}" type="presParOf" srcId="{1B23A436-E97A-454C-B823-FB1123D37244}" destId="{A72E79BE-4928-42D5-80D8-03637C984975}" srcOrd="9" destOrd="0" presId="urn:microsoft.com/office/officeart/2005/8/layout/cycle6"/>
    <dgm:cxn modelId="{344B75F4-B1A6-4D77-A0C6-456388A9A78E}" type="presParOf" srcId="{1B23A436-E97A-454C-B823-FB1123D37244}" destId="{7BB3248E-E1EE-453D-8DAD-9EC6ED942CC1}" srcOrd="10" destOrd="0" presId="urn:microsoft.com/office/officeart/2005/8/layout/cycle6"/>
    <dgm:cxn modelId="{63B666FF-C4B2-4C50-856E-5160EF7EEB81}" type="presParOf" srcId="{1B23A436-E97A-454C-B823-FB1123D37244}" destId="{04F0DE74-00CC-4F8D-804D-D1185EC78535}" srcOrd="11" destOrd="0" presId="urn:microsoft.com/office/officeart/2005/8/layout/cycle6"/>
    <dgm:cxn modelId="{8F6C2925-2FB6-486E-B805-D1AA5C2C8AF1}" type="presParOf" srcId="{1B23A436-E97A-454C-B823-FB1123D37244}" destId="{0B6501E2-384D-4AD4-9A23-E3EBA997549E}" srcOrd="12" destOrd="0" presId="urn:microsoft.com/office/officeart/2005/8/layout/cycle6"/>
    <dgm:cxn modelId="{1A4761F0-9E34-4847-B156-EEAC7DBBB257}" type="presParOf" srcId="{1B23A436-E97A-454C-B823-FB1123D37244}" destId="{885BF4C2-F976-4110-BF24-51F6CB967950}" srcOrd="13" destOrd="0" presId="urn:microsoft.com/office/officeart/2005/8/layout/cycle6"/>
    <dgm:cxn modelId="{E75EE1F7-6D09-4326-B078-528D398EDD05}" type="presParOf" srcId="{1B23A436-E97A-454C-B823-FB1123D37244}" destId="{F2830F44-365C-4D03-B0D7-C7CA1DCF700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E6AE30-092F-4687-96FE-64BA73C91744}" type="doc">
      <dgm:prSet loTypeId="urn:microsoft.com/office/officeart/2005/8/layout/cycle6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5676247-B9A8-49ED-A700-91865A781C97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>
                  <a:lumMod val="85000"/>
                </a:schemeClr>
              </a:solidFill>
            </a:rPr>
            <a:t>Recruitment</a:t>
          </a:r>
          <a:endParaRPr lang="en-ZA" sz="1500" b="1" dirty="0">
            <a:solidFill>
              <a:schemeClr val="bg1">
                <a:lumMod val="85000"/>
              </a:schemeClr>
            </a:solidFill>
          </a:endParaRPr>
        </a:p>
      </dgm:t>
    </dgm:pt>
    <dgm:pt modelId="{BC7CED0D-385F-455A-A02D-18F2172E95E8}" type="par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297F6E4-8097-4F12-8F23-6B926AFF010B}" type="sibTrans" cxnId="{70478493-5858-4CF3-AB8F-C1D5176BD1A3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A83F625-D15E-4065-B827-F628C80772FE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85000"/>
                </a:schemeClr>
              </a:solidFill>
            </a:rPr>
            <a:t>Retention Adherence</a:t>
          </a:r>
          <a:endParaRPr lang="en-ZA" b="1" dirty="0">
            <a:solidFill>
              <a:schemeClr val="bg1">
                <a:lumMod val="85000"/>
              </a:schemeClr>
            </a:solidFill>
          </a:endParaRPr>
        </a:p>
      </dgm:t>
    </dgm:pt>
    <dgm:pt modelId="{D5F3102A-EF46-4020-BDF7-5A49650675E3}" type="par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C8CD5D8A-AEF7-49E2-8C19-F16554A81A6A}" type="sibTrans" cxnId="{857E102B-85C3-4757-B914-AA00EC147E0F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FE630EAA-705E-4562-99B2-1080611BA71D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>
                  <a:lumMod val="85000"/>
                </a:schemeClr>
              </a:solidFill>
            </a:rPr>
            <a:t>Data Quality</a:t>
          </a:r>
          <a:endParaRPr lang="en-ZA" sz="1500" b="1" dirty="0">
            <a:solidFill>
              <a:schemeClr val="bg1">
                <a:lumMod val="85000"/>
              </a:schemeClr>
            </a:solidFill>
          </a:endParaRPr>
        </a:p>
      </dgm:t>
    </dgm:pt>
    <dgm:pt modelId="{BF073F44-02B5-4A53-A0FA-46EAD4B5C987}" type="par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601EF82-8545-4A4B-BFCC-E2AFB9CE21E1}" type="sibTrans" cxnId="{9C4DD61F-AC1C-4188-BE77-6A52CEC5FFD7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641074DA-B500-431E-AC33-F80D92A2551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Community Engagement</a:t>
          </a:r>
        </a:p>
        <a:p>
          <a:r>
            <a:rPr lang="en-US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Rumours</a:t>
          </a:r>
          <a:endParaRPr lang="en-ZA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CAA6D75-6423-4263-A75D-903CDB9E52E3}" type="par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E97676EE-BCEF-4CA7-804E-0230A4010852}" type="sibTrans" cxnId="{8173F2F8-FED2-4503-80EC-05AF29C0BED9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B9162ADD-5A90-4DCB-9CC4-5559B1C3B9A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2">
                  <a:lumMod val="10000"/>
                </a:schemeClr>
              </a:solidFill>
            </a:rPr>
            <a:t>Research Centre Operations</a:t>
          </a:r>
          <a:endParaRPr lang="en-ZA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F683BDD-25C5-49A8-BA37-3343551970D3}" type="sib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82216701-A88B-4964-A40F-2534F898B393}" type="parTrans" cxnId="{429D6590-B337-49EE-A977-A224EFC6D3AC}">
      <dgm:prSet/>
      <dgm:spPr/>
      <dgm:t>
        <a:bodyPr/>
        <a:lstStyle/>
        <a:p>
          <a:endParaRPr lang="en-ZA">
            <a:solidFill>
              <a:schemeClr val="tx2">
                <a:lumMod val="50000"/>
              </a:schemeClr>
            </a:solidFill>
          </a:endParaRPr>
        </a:p>
      </dgm:t>
    </dgm:pt>
    <dgm:pt modelId="{1B23A436-E97A-454C-B823-FB1123D37244}" type="pres">
      <dgm:prSet presAssocID="{75E6AE30-092F-4687-96FE-64BA73C917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1CFBC64-4FB8-48DB-9655-A9CCC700C3FA}" type="pres">
      <dgm:prSet presAssocID="{85676247-B9A8-49ED-A700-91865A781C97}" presName="node" presStyleLbl="node1" presStyleIdx="0" presStyleCnt="5" custScaleX="107771" custScaleY="7847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5E1E6B-A5BA-4953-B545-EDAA1CDA1EAC}" type="pres">
      <dgm:prSet presAssocID="{85676247-B9A8-49ED-A700-91865A781C97}" presName="spNode" presStyleCnt="0"/>
      <dgm:spPr/>
      <dgm:t>
        <a:bodyPr/>
        <a:lstStyle/>
        <a:p>
          <a:endParaRPr lang="en-ZA"/>
        </a:p>
      </dgm:t>
    </dgm:pt>
    <dgm:pt modelId="{B0EDF148-8B89-4861-81B8-A9CE73070570}" type="pres">
      <dgm:prSet presAssocID="{E297F6E4-8097-4F12-8F23-6B926AFF010B}" presName="sibTrans" presStyleLbl="sibTrans1D1" presStyleIdx="0" presStyleCnt="5"/>
      <dgm:spPr/>
      <dgm:t>
        <a:bodyPr/>
        <a:lstStyle/>
        <a:p>
          <a:endParaRPr lang="en-ZA"/>
        </a:p>
      </dgm:t>
    </dgm:pt>
    <dgm:pt modelId="{1C84C02A-7A6F-4AAE-BF09-B647215D1337}" type="pres">
      <dgm:prSet presAssocID="{8A83F625-D15E-4065-B827-F628C80772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4013181-9150-433B-A955-92FA8FA35E0C}" type="pres">
      <dgm:prSet presAssocID="{8A83F625-D15E-4065-B827-F628C80772FE}" presName="spNode" presStyleCnt="0"/>
      <dgm:spPr/>
      <dgm:t>
        <a:bodyPr/>
        <a:lstStyle/>
        <a:p>
          <a:endParaRPr lang="en-ZA"/>
        </a:p>
      </dgm:t>
    </dgm:pt>
    <dgm:pt modelId="{A7B7E00D-B5C1-461B-88BC-4F1E8E4D601F}" type="pres">
      <dgm:prSet presAssocID="{C8CD5D8A-AEF7-49E2-8C19-F16554A81A6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CABA9F61-CA1D-4945-8B7C-83C0D8210D46}" type="pres">
      <dgm:prSet presAssocID="{FE630EAA-705E-4562-99B2-1080611BA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2937E0-7B36-4C5D-853A-B03676EF2AB0}" type="pres">
      <dgm:prSet presAssocID="{FE630EAA-705E-4562-99B2-1080611BA71D}" presName="spNode" presStyleCnt="0"/>
      <dgm:spPr/>
      <dgm:t>
        <a:bodyPr/>
        <a:lstStyle/>
        <a:p>
          <a:endParaRPr lang="en-ZA"/>
        </a:p>
      </dgm:t>
    </dgm:pt>
    <dgm:pt modelId="{8405422F-9C1F-49EA-B03A-425325111B1D}" type="pres">
      <dgm:prSet presAssocID="{E601EF82-8545-4A4B-BFCC-E2AFB9CE21E1}" presName="sibTrans" presStyleLbl="sibTrans1D1" presStyleIdx="2" presStyleCnt="5"/>
      <dgm:spPr/>
      <dgm:t>
        <a:bodyPr/>
        <a:lstStyle/>
        <a:p>
          <a:endParaRPr lang="en-ZA"/>
        </a:p>
      </dgm:t>
    </dgm:pt>
    <dgm:pt modelId="{A72E79BE-4928-42D5-80D8-03637C984975}" type="pres">
      <dgm:prSet presAssocID="{641074DA-B500-431E-AC33-F80D92A25514}" presName="node" presStyleLbl="node1" presStyleIdx="3" presStyleCnt="5" custScaleX="243703" custRadScaleRad="115502" custRadScaleInc="779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B3248E-E1EE-453D-8DAD-9EC6ED942CC1}" type="pres">
      <dgm:prSet presAssocID="{641074DA-B500-431E-AC33-F80D92A25514}" presName="spNode" presStyleCnt="0"/>
      <dgm:spPr/>
      <dgm:t>
        <a:bodyPr/>
        <a:lstStyle/>
        <a:p>
          <a:endParaRPr lang="en-ZA"/>
        </a:p>
      </dgm:t>
    </dgm:pt>
    <dgm:pt modelId="{04F0DE74-00CC-4F8D-804D-D1185EC78535}" type="pres">
      <dgm:prSet presAssocID="{E97676EE-BCEF-4CA7-804E-0230A4010852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B6501E2-384D-4AD4-9A23-E3EBA997549E}" type="pres">
      <dgm:prSet presAssocID="{B9162ADD-5A90-4DCB-9CC4-5559B1C3B9AF}" presName="node" presStyleLbl="node1" presStyleIdx="4" presStyleCnt="5" custScaleX="2282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5BF4C2-F976-4110-BF24-51F6CB967950}" type="pres">
      <dgm:prSet presAssocID="{B9162ADD-5A90-4DCB-9CC4-5559B1C3B9AF}" presName="spNode" presStyleCnt="0"/>
      <dgm:spPr/>
      <dgm:t>
        <a:bodyPr/>
        <a:lstStyle/>
        <a:p>
          <a:endParaRPr lang="en-ZA"/>
        </a:p>
      </dgm:t>
    </dgm:pt>
    <dgm:pt modelId="{F2830F44-365C-4D03-B0D7-C7CA1DCF7005}" type="pres">
      <dgm:prSet presAssocID="{EF683BDD-25C5-49A8-BA37-3343551970D3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70478493-5858-4CF3-AB8F-C1D5176BD1A3}" srcId="{75E6AE30-092F-4687-96FE-64BA73C91744}" destId="{85676247-B9A8-49ED-A700-91865A781C97}" srcOrd="0" destOrd="0" parTransId="{BC7CED0D-385F-455A-A02D-18F2172E95E8}" sibTransId="{E297F6E4-8097-4F12-8F23-6B926AFF010B}"/>
    <dgm:cxn modelId="{C6040C05-9443-4D6F-9AFF-B43C3C4F68C9}" type="presOf" srcId="{EF683BDD-25C5-49A8-BA37-3343551970D3}" destId="{F2830F44-365C-4D03-B0D7-C7CA1DCF7005}" srcOrd="0" destOrd="0" presId="urn:microsoft.com/office/officeart/2005/8/layout/cycle6"/>
    <dgm:cxn modelId="{8173F2F8-FED2-4503-80EC-05AF29C0BED9}" srcId="{75E6AE30-092F-4687-96FE-64BA73C91744}" destId="{641074DA-B500-431E-AC33-F80D92A25514}" srcOrd="3" destOrd="0" parTransId="{0CAA6D75-6423-4263-A75D-903CDB9E52E3}" sibTransId="{E97676EE-BCEF-4CA7-804E-0230A4010852}"/>
    <dgm:cxn modelId="{857E102B-85C3-4757-B914-AA00EC147E0F}" srcId="{75E6AE30-092F-4687-96FE-64BA73C91744}" destId="{8A83F625-D15E-4065-B827-F628C80772FE}" srcOrd="1" destOrd="0" parTransId="{D5F3102A-EF46-4020-BDF7-5A49650675E3}" sibTransId="{C8CD5D8A-AEF7-49E2-8C19-F16554A81A6A}"/>
    <dgm:cxn modelId="{11B3F7B9-1A20-4E0F-92AD-5BA578E70333}" type="presOf" srcId="{E601EF82-8545-4A4B-BFCC-E2AFB9CE21E1}" destId="{8405422F-9C1F-49EA-B03A-425325111B1D}" srcOrd="0" destOrd="0" presId="urn:microsoft.com/office/officeart/2005/8/layout/cycle6"/>
    <dgm:cxn modelId="{109A3B21-5D4D-48F5-9275-7665F1B602BF}" type="presOf" srcId="{641074DA-B500-431E-AC33-F80D92A25514}" destId="{A72E79BE-4928-42D5-80D8-03637C984975}" srcOrd="0" destOrd="0" presId="urn:microsoft.com/office/officeart/2005/8/layout/cycle6"/>
    <dgm:cxn modelId="{78224A89-28FE-4772-AAB5-E721EE1BCB5A}" type="presOf" srcId="{E97676EE-BCEF-4CA7-804E-0230A4010852}" destId="{04F0DE74-00CC-4F8D-804D-D1185EC78535}" srcOrd="0" destOrd="0" presId="urn:microsoft.com/office/officeart/2005/8/layout/cycle6"/>
    <dgm:cxn modelId="{F27B4694-AB0F-4978-87C7-7C21146D89D1}" type="presOf" srcId="{C8CD5D8A-AEF7-49E2-8C19-F16554A81A6A}" destId="{A7B7E00D-B5C1-461B-88BC-4F1E8E4D601F}" srcOrd="0" destOrd="0" presId="urn:microsoft.com/office/officeart/2005/8/layout/cycle6"/>
    <dgm:cxn modelId="{9BA04ADD-4AF0-42F8-B743-181E8FA2DC00}" type="presOf" srcId="{FE630EAA-705E-4562-99B2-1080611BA71D}" destId="{CABA9F61-CA1D-4945-8B7C-83C0D8210D46}" srcOrd="0" destOrd="0" presId="urn:microsoft.com/office/officeart/2005/8/layout/cycle6"/>
    <dgm:cxn modelId="{3C17B5B6-0925-40A5-8A07-20930EB1A99D}" type="presOf" srcId="{E297F6E4-8097-4F12-8F23-6B926AFF010B}" destId="{B0EDF148-8B89-4861-81B8-A9CE73070570}" srcOrd="0" destOrd="0" presId="urn:microsoft.com/office/officeart/2005/8/layout/cycle6"/>
    <dgm:cxn modelId="{52CFBCC4-BB9F-47B7-A9EA-41F475400E37}" type="presOf" srcId="{75E6AE30-092F-4687-96FE-64BA73C91744}" destId="{1B23A436-E97A-454C-B823-FB1123D37244}" srcOrd="0" destOrd="0" presId="urn:microsoft.com/office/officeart/2005/8/layout/cycle6"/>
    <dgm:cxn modelId="{56AE228B-83C3-4301-80EC-83EB4099E80D}" type="presOf" srcId="{8A83F625-D15E-4065-B827-F628C80772FE}" destId="{1C84C02A-7A6F-4AAE-BF09-B647215D1337}" srcOrd="0" destOrd="0" presId="urn:microsoft.com/office/officeart/2005/8/layout/cycle6"/>
    <dgm:cxn modelId="{9C4DD61F-AC1C-4188-BE77-6A52CEC5FFD7}" srcId="{75E6AE30-092F-4687-96FE-64BA73C91744}" destId="{FE630EAA-705E-4562-99B2-1080611BA71D}" srcOrd="2" destOrd="0" parTransId="{BF073F44-02B5-4A53-A0FA-46EAD4B5C987}" sibTransId="{E601EF82-8545-4A4B-BFCC-E2AFB9CE21E1}"/>
    <dgm:cxn modelId="{B54670B9-D2CB-4003-88A5-5DB0C3F2F7E7}" type="presOf" srcId="{85676247-B9A8-49ED-A700-91865A781C97}" destId="{A1CFBC64-4FB8-48DB-9655-A9CCC700C3FA}" srcOrd="0" destOrd="0" presId="urn:microsoft.com/office/officeart/2005/8/layout/cycle6"/>
    <dgm:cxn modelId="{30FD993F-F655-461E-A7CB-C89402037371}" type="presOf" srcId="{B9162ADD-5A90-4DCB-9CC4-5559B1C3B9AF}" destId="{0B6501E2-384D-4AD4-9A23-E3EBA997549E}" srcOrd="0" destOrd="0" presId="urn:microsoft.com/office/officeart/2005/8/layout/cycle6"/>
    <dgm:cxn modelId="{429D6590-B337-49EE-A977-A224EFC6D3AC}" srcId="{75E6AE30-092F-4687-96FE-64BA73C91744}" destId="{B9162ADD-5A90-4DCB-9CC4-5559B1C3B9AF}" srcOrd="4" destOrd="0" parTransId="{82216701-A88B-4964-A40F-2534F898B393}" sibTransId="{EF683BDD-25C5-49A8-BA37-3343551970D3}"/>
    <dgm:cxn modelId="{2C66F2CE-6FAD-4F32-B446-B56C3DAA733E}" type="presParOf" srcId="{1B23A436-E97A-454C-B823-FB1123D37244}" destId="{A1CFBC64-4FB8-48DB-9655-A9CCC700C3FA}" srcOrd="0" destOrd="0" presId="urn:microsoft.com/office/officeart/2005/8/layout/cycle6"/>
    <dgm:cxn modelId="{84C54B70-9111-4A47-92D0-B64BD98CA97C}" type="presParOf" srcId="{1B23A436-E97A-454C-B823-FB1123D37244}" destId="{3A5E1E6B-A5BA-4953-B545-EDAA1CDA1EAC}" srcOrd="1" destOrd="0" presId="urn:microsoft.com/office/officeart/2005/8/layout/cycle6"/>
    <dgm:cxn modelId="{2D58E97A-2B5B-4173-8DC1-C406D83DD016}" type="presParOf" srcId="{1B23A436-E97A-454C-B823-FB1123D37244}" destId="{B0EDF148-8B89-4861-81B8-A9CE73070570}" srcOrd="2" destOrd="0" presId="urn:microsoft.com/office/officeart/2005/8/layout/cycle6"/>
    <dgm:cxn modelId="{12E66EDC-1E45-4089-8298-AED02C1B5597}" type="presParOf" srcId="{1B23A436-E97A-454C-B823-FB1123D37244}" destId="{1C84C02A-7A6F-4AAE-BF09-B647215D1337}" srcOrd="3" destOrd="0" presId="urn:microsoft.com/office/officeart/2005/8/layout/cycle6"/>
    <dgm:cxn modelId="{4EA91CBE-E753-4151-ADFE-89F852E87766}" type="presParOf" srcId="{1B23A436-E97A-454C-B823-FB1123D37244}" destId="{D4013181-9150-433B-A955-92FA8FA35E0C}" srcOrd="4" destOrd="0" presId="urn:microsoft.com/office/officeart/2005/8/layout/cycle6"/>
    <dgm:cxn modelId="{AF24154C-A516-451A-BCA4-E134A2252797}" type="presParOf" srcId="{1B23A436-E97A-454C-B823-FB1123D37244}" destId="{A7B7E00D-B5C1-461B-88BC-4F1E8E4D601F}" srcOrd="5" destOrd="0" presId="urn:microsoft.com/office/officeart/2005/8/layout/cycle6"/>
    <dgm:cxn modelId="{26B13146-AD93-4A23-8532-969A546EE672}" type="presParOf" srcId="{1B23A436-E97A-454C-B823-FB1123D37244}" destId="{CABA9F61-CA1D-4945-8B7C-83C0D8210D46}" srcOrd="6" destOrd="0" presId="urn:microsoft.com/office/officeart/2005/8/layout/cycle6"/>
    <dgm:cxn modelId="{5531AF9A-64A7-4B54-B2F7-ADD509B4B9DA}" type="presParOf" srcId="{1B23A436-E97A-454C-B823-FB1123D37244}" destId="{672937E0-7B36-4C5D-853A-B03676EF2AB0}" srcOrd="7" destOrd="0" presId="urn:microsoft.com/office/officeart/2005/8/layout/cycle6"/>
    <dgm:cxn modelId="{9A87A8EF-957A-45C3-B5F1-A8FC812D9786}" type="presParOf" srcId="{1B23A436-E97A-454C-B823-FB1123D37244}" destId="{8405422F-9C1F-49EA-B03A-425325111B1D}" srcOrd="8" destOrd="0" presId="urn:microsoft.com/office/officeart/2005/8/layout/cycle6"/>
    <dgm:cxn modelId="{E7B9E297-E7B1-44F7-8BC4-F9590EBFBC73}" type="presParOf" srcId="{1B23A436-E97A-454C-B823-FB1123D37244}" destId="{A72E79BE-4928-42D5-80D8-03637C984975}" srcOrd="9" destOrd="0" presId="urn:microsoft.com/office/officeart/2005/8/layout/cycle6"/>
    <dgm:cxn modelId="{D6F5C348-3443-47E2-BCDB-6D480E862366}" type="presParOf" srcId="{1B23A436-E97A-454C-B823-FB1123D37244}" destId="{7BB3248E-E1EE-453D-8DAD-9EC6ED942CC1}" srcOrd="10" destOrd="0" presId="urn:microsoft.com/office/officeart/2005/8/layout/cycle6"/>
    <dgm:cxn modelId="{57A4E1ED-51AA-44E9-9F7A-4B225B5325B4}" type="presParOf" srcId="{1B23A436-E97A-454C-B823-FB1123D37244}" destId="{04F0DE74-00CC-4F8D-804D-D1185EC78535}" srcOrd="11" destOrd="0" presId="urn:microsoft.com/office/officeart/2005/8/layout/cycle6"/>
    <dgm:cxn modelId="{3E3E44D8-7554-4AE9-9E9F-24AFBA74B811}" type="presParOf" srcId="{1B23A436-E97A-454C-B823-FB1123D37244}" destId="{0B6501E2-384D-4AD4-9A23-E3EBA997549E}" srcOrd="12" destOrd="0" presId="urn:microsoft.com/office/officeart/2005/8/layout/cycle6"/>
    <dgm:cxn modelId="{700DDD08-AE31-4E18-B3E2-EFC4A599AA29}" type="presParOf" srcId="{1B23A436-E97A-454C-B823-FB1123D37244}" destId="{885BF4C2-F976-4110-BF24-51F6CB967950}" srcOrd="13" destOrd="0" presId="urn:microsoft.com/office/officeart/2005/8/layout/cycle6"/>
    <dgm:cxn modelId="{6489403C-75D4-4C8B-A0D8-58B74FAF6D22}" type="presParOf" srcId="{1B23A436-E97A-454C-B823-FB1123D37244}" destId="{F2830F44-365C-4D03-B0D7-C7CA1DCF700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9001D-51F8-4C5F-B141-9ED429D7AE25}">
      <dsp:nvSpPr>
        <dsp:cNvPr id="0" name=""/>
        <dsp:cNvSpPr/>
      </dsp:nvSpPr>
      <dsp:spPr>
        <a:xfrm rot="5400000">
          <a:off x="5123884" y="-2041379"/>
          <a:ext cx="944486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Long-term safety and efficacy study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1650 participants, ongoing (2012-2015) in Africa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1100 participants on Ring-004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962655" y="165956"/>
        <a:ext cx="5220838" cy="852274"/>
      </dsp:txXfrm>
    </dsp:sp>
    <dsp:sp modelId="{1B366C00-AB5C-400C-9839-A2F54115F3C2}">
      <dsp:nvSpPr>
        <dsp:cNvPr id="0" name=""/>
        <dsp:cNvSpPr/>
      </dsp:nvSpPr>
      <dsp:spPr>
        <a:xfrm>
          <a:off x="0" y="1788"/>
          <a:ext cx="2962656" cy="11806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/>
            <a:t>IPM 027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i="1" kern="1200" dirty="0" smtClean="0"/>
            <a:t>The Ring Study</a:t>
          </a:r>
          <a:endParaRPr lang="en-US" sz="2800" b="0" i="1" kern="1200" dirty="0"/>
        </a:p>
      </dsp:txBody>
      <dsp:txXfrm>
        <a:off x="57632" y="59420"/>
        <a:ext cx="2847392" cy="1065343"/>
      </dsp:txXfrm>
    </dsp:sp>
    <dsp:sp modelId="{F1860341-8622-4A99-A6AE-E006021E0380}">
      <dsp:nvSpPr>
        <dsp:cNvPr id="0" name=""/>
        <dsp:cNvSpPr/>
      </dsp:nvSpPr>
      <dsp:spPr>
        <a:xfrm rot="5400000">
          <a:off x="5123884" y="-801741"/>
          <a:ext cx="944486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Safety and effectiveness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study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3476 participants, planned (2012-2014) in Africa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~1738 participants on Ring-004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962655" y="1405594"/>
        <a:ext cx="5220838" cy="852274"/>
      </dsp:txXfrm>
    </dsp:sp>
    <dsp:sp modelId="{5194916C-2475-4306-8483-00D9BC279BEE}">
      <dsp:nvSpPr>
        <dsp:cNvPr id="0" name=""/>
        <dsp:cNvSpPr/>
      </dsp:nvSpPr>
      <dsp:spPr>
        <a:xfrm>
          <a:off x="0" y="1241427"/>
          <a:ext cx="2962656" cy="11806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/>
            <a:t>MTN-020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0" i="1" kern="1200" dirty="0" smtClean="0"/>
            <a:t>ASPIRE</a:t>
          </a:r>
          <a:endParaRPr lang="en-US" sz="2800" b="0" i="1" kern="1200" dirty="0"/>
        </a:p>
      </dsp:txBody>
      <dsp:txXfrm>
        <a:off x="57632" y="1299059"/>
        <a:ext cx="2847392" cy="1065343"/>
      </dsp:txXfrm>
    </dsp:sp>
    <dsp:sp modelId="{8A90EE9A-2AC8-4B9D-8907-5448CC9BDF46}">
      <dsp:nvSpPr>
        <dsp:cNvPr id="0" name=""/>
        <dsp:cNvSpPr/>
      </dsp:nvSpPr>
      <dsp:spPr>
        <a:xfrm rot="5400000">
          <a:off x="5094601" y="437897"/>
          <a:ext cx="1003053" cy="52669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Drug-Drug interactions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Condom compatibility: Male and Female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Safety in Adolescents and Post-menopausal women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2962656" y="2618808"/>
        <a:ext cx="5217979" cy="905123"/>
      </dsp:txXfrm>
    </dsp:sp>
    <dsp:sp modelId="{BE3D5A84-98CE-4CF8-9CA3-336619933248}">
      <dsp:nvSpPr>
        <dsp:cNvPr id="0" name=""/>
        <dsp:cNvSpPr/>
      </dsp:nvSpPr>
      <dsp:spPr>
        <a:xfrm>
          <a:off x="0" y="2481065"/>
          <a:ext cx="2962656" cy="11806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Additional planned safety studies</a:t>
          </a:r>
          <a:endParaRPr lang="en-US" sz="2500" kern="1200" dirty="0"/>
        </a:p>
      </dsp:txBody>
      <dsp:txXfrm>
        <a:off x="57632" y="2538697"/>
        <a:ext cx="2847392" cy="1065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BC64-4FB8-48DB-9655-A9CCC700C3FA}">
      <dsp:nvSpPr>
        <dsp:cNvPr id="0" name=""/>
        <dsp:cNvSpPr/>
      </dsp:nvSpPr>
      <dsp:spPr>
        <a:xfrm>
          <a:off x="3568479" y="1970"/>
          <a:ext cx="1486340" cy="966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Recruitment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15641" y="49132"/>
        <a:ext cx="1392016" cy="871797"/>
      </dsp:txXfrm>
    </dsp:sp>
    <dsp:sp modelId="{B0EDF148-8B89-4861-81B8-A9CE73070570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683681" y="153090"/>
              </a:moveTo>
              <a:arcTo wR="1930300" hR="1930300" stAng="17578363" swAng="196159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C02A-7A6F-4AAE-BF09-B647215D1337}">
      <dsp:nvSpPr>
        <dsp:cNvPr id="0" name=""/>
        <dsp:cNvSpPr/>
      </dsp:nvSpPr>
      <dsp:spPr>
        <a:xfrm>
          <a:off x="5404304" y="1335775"/>
          <a:ext cx="1486340" cy="96612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Retention Adherence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451466" y="1382937"/>
        <a:ext cx="1392016" cy="871797"/>
      </dsp:txXfrm>
    </dsp:sp>
    <dsp:sp modelId="{A7B7E00D-B5C1-461B-88BC-4F1E8E4D601F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857950" y="1829204"/>
              </a:moveTo>
              <a:arcTo wR="1930300" hR="1930300" stAng="21419872" swAng="2196346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A9F61-CA1D-4945-8B7C-83C0D8210D46}">
      <dsp:nvSpPr>
        <dsp:cNvPr id="0" name=""/>
        <dsp:cNvSpPr/>
      </dsp:nvSpPr>
      <dsp:spPr>
        <a:xfrm>
          <a:off x="4703081" y="3493916"/>
          <a:ext cx="1486340" cy="96612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Data Quality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50243" y="3541078"/>
        <a:ext cx="1392016" cy="871797"/>
      </dsp:txXfrm>
    </dsp:sp>
    <dsp:sp modelId="{8405422F-9C1F-49EA-B03A-425325111B1D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317431" y="3821380"/>
              </a:moveTo>
              <a:arcTo wR="1930300" hR="1930300" stAng="4705834" swAng="767893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E79BE-4928-42D5-80D8-03637C984975}">
      <dsp:nvSpPr>
        <dsp:cNvPr id="0" name=""/>
        <dsp:cNvSpPr/>
      </dsp:nvSpPr>
      <dsp:spPr>
        <a:xfrm>
          <a:off x="2088229" y="3493916"/>
          <a:ext cx="2177637" cy="96612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Community Engagement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2">
                  <a:lumMod val="50000"/>
                </a:schemeClr>
              </a:solidFill>
            </a:rPr>
            <a:t>Rumours</a:t>
          </a:r>
          <a:endParaRPr lang="en-US" sz="14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35391" y="3541078"/>
        <a:ext cx="2083313" cy="871797"/>
      </dsp:txXfrm>
    </dsp:sp>
    <dsp:sp modelId="{04F0DE74-00CC-4F8D-804D-D1185EC78535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22580" y="2998613"/>
              </a:moveTo>
              <a:arcTo wR="1930300" hR="1930300" stAng="8783782" swAng="2196346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501E2-384D-4AD4-9A23-E3EBA997549E}">
      <dsp:nvSpPr>
        <dsp:cNvPr id="0" name=""/>
        <dsp:cNvSpPr/>
      </dsp:nvSpPr>
      <dsp:spPr>
        <a:xfrm>
          <a:off x="1732655" y="1335775"/>
          <a:ext cx="1486340" cy="9661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Research Centre Operations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50000"/>
                </a:schemeClr>
              </a:solidFill>
            </a:rPr>
            <a:t>“Safety”</a:t>
          </a:r>
          <a:endParaRPr lang="en-ZA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79817" y="1382937"/>
        <a:ext cx="1392016" cy="871797"/>
      </dsp:txXfrm>
    </dsp:sp>
    <dsp:sp modelId="{F2830F44-365C-4D03-B0D7-C7CA1DCF7005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36329" y="841578"/>
              </a:moveTo>
              <a:arcTo wR="1930300" hR="1930300" stAng="12860043" swAng="196159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BC64-4FB8-48DB-9655-A9CCC700C3FA}">
      <dsp:nvSpPr>
        <dsp:cNvPr id="0" name=""/>
        <dsp:cNvSpPr/>
      </dsp:nvSpPr>
      <dsp:spPr>
        <a:xfrm>
          <a:off x="3366716" y="1970"/>
          <a:ext cx="1889866" cy="966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Recruitment</a:t>
          </a:r>
        </a:p>
      </dsp:txBody>
      <dsp:txXfrm>
        <a:off x="3413878" y="49132"/>
        <a:ext cx="1795542" cy="871797"/>
      </dsp:txXfrm>
    </dsp:sp>
    <dsp:sp modelId="{B0EDF148-8B89-4861-81B8-A9CE73070570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882992" y="251480"/>
              </a:moveTo>
              <a:arcTo wR="1930300" hR="1930300" stAng="17974435" swAng="156938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C02A-7A6F-4AAE-BF09-B647215D1337}">
      <dsp:nvSpPr>
        <dsp:cNvPr id="0" name=""/>
        <dsp:cNvSpPr/>
      </dsp:nvSpPr>
      <dsp:spPr>
        <a:xfrm>
          <a:off x="5404304" y="1335775"/>
          <a:ext cx="1486340" cy="96612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Retention Adherence</a:t>
          </a:r>
        </a:p>
      </dsp:txBody>
      <dsp:txXfrm>
        <a:off x="5451466" y="1382937"/>
        <a:ext cx="1392016" cy="871797"/>
      </dsp:txXfrm>
    </dsp:sp>
    <dsp:sp modelId="{A7B7E00D-B5C1-461B-88BC-4F1E8E4D601F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857950" y="1829204"/>
              </a:moveTo>
              <a:arcTo wR="1930300" hR="1930300" stAng="21419872" swAng="2196346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A9F61-CA1D-4945-8B7C-83C0D8210D46}">
      <dsp:nvSpPr>
        <dsp:cNvPr id="0" name=""/>
        <dsp:cNvSpPr/>
      </dsp:nvSpPr>
      <dsp:spPr>
        <a:xfrm>
          <a:off x="4703081" y="3493916"/>
          <a:ext cx="1486340" cy="96612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Data Quality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750243" y="3541078"/>
        <a:ext cx="1392016" cy="871797"/>
      </dsp:txXfrm>
    </dsp:sp>
    <dsp:sp modelId="{8405422F-9C1F-49EA-B03A-425325111B1D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314062" y="3822067"/>
              </a:moveTo>
              <a:arcTo wR="1930300" hR="1930300" stAng="4711958" swAng="137608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E79BE-4928-42D5-80D8-03637C984975}">
      <dsp:nvSpPr>
        <dsp:cNvPr id="0" name=""/>
        <dsp:cNvSpPr/>
      </dsp:nvSpPr>
      <dsp:spPr>
        <a:xfrm>
          <a:off x="2433877" y="3493916"/>
          <a:ext cx="1486340" cy="96612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Community Engagement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>
                  <a:lumMod val="85000"/>
                </a:schemeClr>
              </a:solidFill>
            </a:rPr>
            <a:t>Rumours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81039" y="3541078"/>
        <a:ext cx="1392016" cy="871797"/>
      </dsp:txXfrm>
    </dsp:sp>
    <dsp:sp modelId="{04F0DE74-00CC-4F8D-804D-D1185EC78535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22580" y="2998613"/>
              </a:moveTo>
              <a:arcTo wR="1930300" hR="1930300" stAng="8783782" swAng="2196346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501E2-384D-4AD4-9A23-E3EBA997549E}">
      <dsp:nvSpPr>
        <dsp:cNvPr id="0" name=""/>
        <dsp:cNvSpPr/>
      </dsp:nvSpPr>
      <dsp:spPr>
        <a:xfrm>
          <a:off x="1732655" y="1335775"/>
          <a:ext cx="1486340" cy="9661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Research Centre Operations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779817" y="1382937"/>
        <a:ext cx="1392016" cy="871797"/>
      </dsp:txXfrm>
    </dsp:sp>
    <dsp:sp modelId="{F2830F44-365C-4D03-B0D7-C7CA1DCF7005}">
      <dsp:nvSpPr>
        <dsp:cNvPr id="0" name=""/>
        <dsp:cNvSpPr/>
      </dsp:nvSpPr>
      <dsp:spPr>
        <a:xfrm>
          <a:off x="2381349" y="485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35106" y="843369"/>
              </a:moveTo>
              <a:arcTo wR="1930300" hR="1930300" stAng="12856181" swAng="156938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BC64-4FB8-48DB-9655-A9CCC700C3FA}">
      <dsp:nvSpPr>
        <dsp:cNvPr id="0" name=""/>
        <dsp:cNvSpPr/>
      </dsp:nvSpPr>
      <dsp:spPr>
        <a:xfrm>
          <a:off x="3344588" y="-18040"/>
          <a:ext cx="1479949" cy="10461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Recruitment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3395658" y="33030"/>
        <a:ext cx="1377809" cy="944024"/>
      </dsp:txXfrm>
    </dsp:sp>
    <dsp:sp modelId="{B0EDF148-8B89-4861-81B8-A9CE73070570}">
      <dsp:nvSpPr>
        <dsp:cNvPr id="0" name=""/>
        <dsp:cNvSpPr/>
      </dsp:nvSpPr>
      <dsp:spPr>
        <a:xfrm>
          <a:off x="2154263" y="505042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680524" y="151755"/>
              </a:moveTo>
              <a:arcTo wR="1930300" hR="1930300" stAng="17572257" swAng="196764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C02A-7A6F-4AAE-BF09-B647215D1337}">
      <dsp:nvSpPr>
        <dsp:cNvPr id="0" name=""/>
        <dsp:cNvSpPr/>
      </dsp:nvSpPr>
      <dsp:spPr>
        <a:xfrm>
          <a:off x="4723043" y="1355786"/>
          <a:ext cx="2394687" cy="96612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Retention Adherence</a:t>
          </a:r>
          <a:endParaRPr lang="en-ZA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70205" y="1402948"/>
        <a:ext cx="2300363" cy="871797"/>
      </dsp:txXfrm>
    </dsp:sp>
    <dsp:sp modelId="{A7B7E00D-B5C1-461B-88BC-4F1E8E4D601F}">
      <dsp:nvSpPr>
        <dsp:cNvPr id="0" name=""/>
        <dsp:cNvSpPr/>
      </dsp:nvSpPr>
      <dsp:spPr>
        <a:xfrm>
          <a:off x="2154263" y="505042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857950" y="1829204"/>
              </a:moveTo>
              <a:arcTo wR="1930300" hR="1930300" stAng="21419872" swAng="2196346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A9F61-CA1D-4945-8B7C-83C0D8210D46}">
      <dsp:nvSpPr>
        <dsp:cNvPr id="0" name=""/>
        <dsp:cNvSpPr/>
      </dsp:nvSpPr>
      <dsp:spPr>
        <a:xfrm>
          <a:off x="4475994" y="3513927"/>
          <a:ext cx="1486340" cy="96612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Data Quality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523156" y="3561089"/>
        <a:ext cx="1392016" cy="871797"/>
      </dsp:txXfrm>
    </dsp:sp>
    <dsp:sp modelId="{8405422F-9C1F-49EA-B03A-425325111B1D}">
      <dsp:nvSpPr>
        <dsp:cNvPr id="0" name=""/>
        <dsp:cNvSpPr/>
      </dsp:nvSpPr>
      <dsp:spPr>
        <a:xfrm>
          <a:off x="2154263" y="505042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2314062" y="3822067"/>
              </a:moveTo>
              <a:arcTo wR="1930300" hR="1930300" stAng="4711958" swAng="137608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E79BE-4928-42D5-80D8-03637C984975}">
      <dsp:nvSpPr>
        <dsp:cNvPr id="0" name=""/>
        <dsp:cNvSpPr/>
      </dsp:nvSpPr>
      <dsp:spPr>
        <a:xfrm>
          <a:off x="2206791" y="3513927"/>
          <a:ext cx="1486340" cy="96612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Community Engagement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bg1">
                  <a:lumMod val="85000"/>
                </a:schemeClr>
              </a:solidFill>
            </a:rPr>
            <a:t>Rumours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253953" y="3561089"/>
        <a:ext cx="1392016" cy="871797"/>
      </dsp:txXfrm>
    </dsp:sp>
    <dsp:sp modelId="{04F0DE74-00CC-4F8D-804D-D1185EC78535}">
      <dsp:nvSpPr>
        <dsp:cNvPr id="0" name=""/>
        <dsp:cNvSpPr/>
      </dsp:nvSpPr>
      <dsp:spPr>
        <a:xfrm>
          <a:off x="2102572" y="432031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73710" y="3071828"/>
              </a:moveTo>
              <a:arcTo wR="1930300" hR="1930300" stAng="8624726" swAng="2224977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501E2-384D-4AD4-9A23-E3EBA997549E}">
      <dsp:nvSpPr>
        <dsp:cNvPr id="0" name=""/>
        <dsp:cNvSpPr/>
      </dsp:nvSpPr>
      <dsp:spPr>
        <a:xfrm>
          <a:off x="1448332" y="1355791"/>
          <a:ext cx="1486340" cy="9661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85000"/>
                </a:schemeClr>
              </a:solidFill>
            </a:rPr>
            <a:t>Research Centre Operations</a:t>
          </a:r>
          <a:endParaRPr lang="en-ZA" sz="1500" b="1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495494" y="1402953"/>
        <a:ext cx="1392016" cy="871797"/>
      </dsp:txXfrm>
    </dsp:sp>
    <dsp:sp modelId="{F2830F44-365C-4D03-B0D7-C7CA1DCF7005}">
      <dsp:nvSpPr>
        <dsp:cNvPr id="0" name=""/>
        <dsp:cNvSpPr/>
      </dsp:nvSpPr>
      <dsp:spPr>
        <a:xfrm>
          <a:off x="2065135" y="539474"/>
          <a:ext cx="3860600" cy="3860600"/>
        </a:xfrm>
        <a:custGeom>
          <a:avLst/>
          <a:gdLst/>
          <a:ahLst/>
          <a:cxnLst/>
          <a:rect l="0" t="0" r="0" b="0"/>
          <a:pathLst>
            <a:path>
              <a:moveTo>
                <a:pt x="360617" y="806843"/>
              </a:moveTo>
              <a:arcTo wR="1930300" hR="1930300" stAng="12935528" swAng="206148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0.75482</cdr:x>
      <cdr:y>0.93599</cdr:y>
    </cdr:from>
    <cdr:to>
      <cdr:x>0.97281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499448" y="4009999"/>
          <a:ext cx="1877031" cy="27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200" b="1" dirty="0" smtClean="0">
              <a:solidFill>
                <a:schemeClr val="bg1">
                  <a:lumMod val="95000"/>
                </a:schemeClr>
              </a:solidFill>
            </a:rPr>
            <a:t>Snapshot 31 </a:t>
          </a:r>
          <a:r>
            <a:rPr lang="en-ZA" sz="1200" b="1" dirty="0">
              <a:solidFill>
                <a:schemeClr val="bg1">
                  <a:lumMod val="95000"/>
                </a:schemeClr>
              </a:solidFill>
            </a:rPr>
            <a:t>January 2013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4708-FE47-4334-865C-49B627861C4F}" type="datetimeFigureOut">
              <a:rPr lang="en-ZA" smtClean="0"/>
              <a:t>2013/02/10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F4D7-1B1C-4100-9B03-A925E5C21F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707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1" y="4343400"/>
            <a:ext cx="6400800" cy="4114800"/>
          </a:xfrm>
        </p:spPr>
        <p:txBody>
          <a:bodyPr/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6F40-8151-40DA-94EF-2FB20C7861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2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A415C80-C37B-4627-8C9A-E739AE6D66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en-US" sz="2000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F3D7F-C1A5-41E3-96D7-5DFC52EFADE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FC73303-812C-495A-AD0D-E821C33CCF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458B9-BAD7-4E53-BD9A-0D6BC1EAE57F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u="none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41355A6-5AE2-4358-9A7A-BA6AA2F181AE}" type="slidenum">
              <a:rPr lang="en-US" sz="1200"/>
              <a:pPr algn="r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5590"/>
            <a:ext cx="8229600" cy="201136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904999"/>
            <a:ext cx="9144000" cy="12192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37160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2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PM\Slide-Master-interior-background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b="88730"/>
          <a:stretch>
            <a:fillRect/>
          </a:stretch>
        </p:blipFill>
        <p:spPr bwMode="auto">
          <a:xfrm>
            <a:off x="0" y="6084888"/>
            <a:ext cx="9144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81725"/>
            <a:ext cx="2298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IPM\Slide-Master-interior-background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0" r="12108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5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38F4-C79B-41CE-A00E-A77C607ED04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E293-FFCA-4C31-BE6D-39E25EB5D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3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B4F-367D-4A82-B054-B1145902F17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6CEA-0E1E-4B05-BD49-D3997BC939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DF68-87E7-4E70-AE9C-A8CF1603F27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0B36-D1D4-4A6A-A2CA-DE23FF1B49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5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1E46-D8E0-4B03-AEB8-A7DE7BF2E0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3253-DC85-46AC-97CA-DDD51BAE86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3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DDBF-C32B-4EA6-9F34-9D156E8DAA7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1A72-9ED9-4704-A740-F070B5B617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EF9E-0706-496E-A138-D870241434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E51B-1450-4FAD-B46C-12F6E82F2C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4BEF-0F45-4125-9505-519C6EBD918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398F-6EC1-4939-84E7-D38553C4B7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4441-9741-4A6A-B82D-F0B665D510B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8F91-F630-4A19-8FB2-1C4B40647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5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F358-5F18-41FB-911A-6B2BF944A3F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FACF-EDA5-4FDD-A07A-315571B23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37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4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1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19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38F4-C79B-41CE-A00E-A77C607ED046}" type="datetime1">
              <a:rPr lang="en-US">
                <a:solidFill>
                  <a:prstClr val="black"/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E293-FFCA-4C31-BE6D-39E25EB5DF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91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22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11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5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38F4-C79B-41CE-A00E-A77C607ED046}" type="datetime1">
              <a:rPr lang="en-US"/>
              <a:pPr>
                <a:defRPr/>
              </a:pPr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E293-FFCA-4C31-BE6D-39E25EB5D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6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38F4-C79B-41CE-A00E-A77C607ED046}" type="datetime1">
              <a:rPr lang="en-US">
                <a:solidFill>
                  <a:prstClr val="black"/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E293-FFCA-4C31-BE6D-39E25EB5DF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6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1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91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A38F4-C79B-41CE-A00E-A77C607ED046}" type="datetime1">
              <a:rPr lang="en-US">
                <a:solidFill>
                  <a:prstClr val="black"/>
                </a:solidFill>
              </a:rPr>
              <a:pPr>
                <a:defRPr/>
              </a:pPr>
              <a:t>2/10/2013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E293-FFCA-4C31-BE6D-39E25EB5DF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96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1219200"/>
            <a:ext cx="8622602" cy="4525963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/>
            </a:lvl1pPr>
            <a:lvl2pPr marL="742950" indent="-285750">
              <a:buClrTx/>
              <a:buFont typeface="Courier New" pitchFamily="49" charset="0"/>
              <a:buChar char="o"/>
              <a:defRPr/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91F47-6245-459E-A925-B3879E16F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6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8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emf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emf"/><Relationship Id="rId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backgrounds template_5J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01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smtClean="0"/>
              <a:t>Presentation Title Slide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457200" y="3001962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Subheading of presentation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9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4J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1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4J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4JH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4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4J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E3F57-4D19-EF46-BBE1-D9EB0FD7943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backgrounds template_3J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E3F57-4D19-EF46-BBE1-D9EB0FD7943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E3F57-4D19-EF46-BBE1-D9EB0FD7943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E3F57-4D19-EF46-BBE1-D9EB0FD7943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E3F57-4D19-EF46-BBE1-D9EB0FD7943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s template_3J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3900"/>
            <a:ext cx="5562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dirty="0" smtClean="0">
                <a:solidFill>
                  <a:srgbClr val="4A99A7"/>
                </a:solidFill>
              </a:rPr>
              <a:t>Presentation Title – September 2012</a:t>
            </a:r>
            <a:endParaRPr lang="en-US" sz="1000" dirty="0">
              <a:solidFill>
                <a:srgbClr val="4A99A7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C7FA9E39-FD81-47BB-A52A-CB7325132D3A}" type="datetime1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E0C896E-BBE9-4E50-A955-73469001364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 template_4J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Risdolit</a:t>
            </a:r>
            <a:r>
              <a:rPr lang="en-GB" dirty="0" smtClean="0"/>
              <a:t> </a:t>
            </a:r>
            <a:r>
              <a:rPr lang="en-GB" dirty="0" err="1" smtClean="0"/>
              <a:t>vergo</a:t>
            </a:r>
            <a:r>
              <a:rPr lang="en-GB" dirty="0" smtClean="0"/>
              <a:t> </a:t>
            </a:r>
            <a:r>
              <a:rPr lang="en-GB" dirty="0" err="1" smtClean="0"/>
              <a:t>transibitu</a:t>
            </a:r>
            <a:endParaRPr lang="en-GB" dirty="0" smtClean="0"/>
          </a:p>
          <a:p>
            <a:pPr lvl="0"/>
            <a:r>
              <a:rPr lang="en-GB" dirty="0" err="1" smtClean="0"/>
              <a:t>Ordo</a:t>
            </a:r>
            <a:r>
              <a:rPr lang="en-GB" dirty="0" smtClean="0"/>
              <a:t> </a:t>
            </a:r>
            <a:r>
              <a:rPr lang="en-GB" dirty="0" err="1" smtClean="0"/>
              <a:t>transeaculum</a:t>
            </a:r>
            <a:r>
              <a:rPr lang="en-GB" dirty="0" smtClean="0"/>
              <a:t> per </a:t>
            </a:r>
            <a:r>
              <a:rPr lang="en-GB" dirty="0" err="1" smtClean="0"/>
              <a:t>ignem</a:t>
            </a:r>
            <a:endParaRPr lang="en-GB" dirty="0" smtClean="0"/>
          </a:p>
          <a:p>
            <a:pPr lvl="0"/>
            <a:r>
              <a:rPr lang="en-GB" dirty="0" err="1" smtClean="0"/>
              <a:t>Didit</a:t>
            </a:r>
            <a:r>
              <a:rPr lang="en-GB" dirty="0" smtClean="0"/>
              <a:t> </a:t>
            </a:r>
            <a:r>
              <a:rPr lang="en-GB" dirty="0" err="1" smtClean="0"/>
              <a:t>memastrem</a:t>
            </a:r>
            <a:r>
              <a:rPr lang="en-GB" dirty="0" smtClean="0"/>
              <a:t> </a:t>
            </a:r>
            <a:r>
              <a:rPr lang="en-GB" dirty="0" err="1" smtClean="0"/>
              <a:t>regulo</a:t>
            </a:r>
            <a:r>
              <a:rPr lang="en-GB" dirty="0" smtClean="0"/>
              <a:t> </a:t>
            </a:r>
            <a:r>
              <a:rPr lang="en-GB" dirty="0" err="1" smtClean="0"/>
              <a:t>sapit</a:t>
            </a:r>
            <a:r>
              <a:rPr lang="en-GB" dirty="0" smtClean="0"/>
              <a:t> non </a:t>
            </a:r>
            <a:r>
              <a:rPr lang="en-GB" dirty="0" err="1" smtClean="0"/>
              <a:t>ino</a:t>
            </a:r>
            <a:endParaRPr lang="en-GB" dirty="0" smtClean="0"/>
          </a:p>
          <a:p>
            <a:pPr lvl="0"/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6172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5CE3F57-4D19-EF46-BBE1-D9EB0FD79430}" type="slidenum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429" y="4472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 baseline="0">
          <a:solidFill>
            <a:srgbClr val="4A99A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://www.niaid.nih.gov/" TargetMode="Externa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microsoft.com/office/2007/relationships/diagramDrawing" Target="../diagrams/drawing1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PPT_cvr.tif                                                    00029DFDPowerMac G5 HD                 BB70378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464"/>
            <a:ext cx="9180512" cy="6888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itle 1"/>
          <p:cNvSpPr>
            <a:spLocks/>
          </p:cNvSpPr>
          <p:nvPr/>
        </p:nvSpPr>
        <p:spPr bwMode="auto">
          <a:xfrm>
            <a:off x="0" y="908720"/>
            <a:ext cx="9144000" cy="28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Dapivirine Vaginal Ring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Licensure Program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762000" y="3573017"/>
            <a:ext cx="769619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i="1" dirty="0" err="1" smtClean="0">
                <a:solidFill>
                  <a:srgbClr val="A6A6A6"/>
                </a:solidFill>
              </a:rPr>
              <a:t>Annaléne</a:t>
            </a:r>
            <a:r>
              <a:rPr lang="en-US" sz="2800" b="1" i="1" dirty="0" smtClean="0">
                <a:solidFill>
                  <a:srgbClr val="A6A6A6"/>
                </a:solidFill>
              </a:rPr>
              <a:t> </a:t>
            </a:r>
            <a:r>
              <a:rPr lang="en-US" sz="2800" b="1" i="1" dirty="0">
                <a:solidFill>
                  <a:srgbClr val="A6A6A6"/>
                </a:solidFill>
              </a:rPr>
              <a:t>Nel, </a:t>
            </a:r>
            <a:r>
              <a:rPr lang="en-US" sz="2800" b="1" i="1" dirty="0" smtClean="0">
                <a:solidFill>
                  <a:srgbClr val="A6A6A6"/>
                </a:solidFill>
              </a:rPr>
              <a:t>CMO</a:t>
            </a:r>
            <a:br>
              <a:rPr lang="en-US" sz="2800" b="1" i="1" dirty="0" smtClean="0">
                <a:solidFill>
                  <a:srgbClr val="A6A6A6"/>
                </a:solidFill>
              </a:rPr>
            </a:br>
            <a:endParaRPr lang="en-US" sz="1200" b="1" i="1" dirty="0" smtClean="0">
              <a:solidFill>
                <a:srgbClr val="A6A6A6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ASPIRE Protocol Team Meeting</a:t>
            </a: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10 Feb 2013, Bethesda, USA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575" y="209350"/>
            <a:ext cx="933450" cy="987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6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49069269"/>
              </p:ext>
            </p:extLst>
          </p:nvPr>
        </p:nvGraphicFramePr>
        <p:xfrm>
          <a:off x="269180" y="1063277"/>
          <a:ext cx="862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16632"/>
            <a:ext cx="8229600" cy="854968"/>
          </a:xfrm>
        </p:spPr>
        <p:txBody>
          <a:bodyPr>
            <a:normAutofit/>
          </a:bodyPr>
          <a:lstStyle/>
          <a:p>
            <a:r>
              <a:rPr lang="en-ZA" sz="3600" dirty="0" smtClean="0"/>
              <a:t>IPM 027: Monthly Enrollment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13704"/>
              </p:ext>
            </p:extLst>
          </p:nvPr>
        </p:nvGraphicFramePr>
        <p:xfrm>
          <a:off x="2411760" y="6309320"/>
          <a:ext cx="3528392" cy="453026"/>
        </p:xfrm>
        <a:graphic>
          <a:graphicData uri="http://schemas.openxmlformats.org/drawingml/2006/table">
            <a:tbl>
              <a:tblPr firstRow="1" firstCol="1" bandRow="1"/>
              <a:tblGrid>
                <a:gridCol w="1064147"/>
                <a:gridCol w="1461331"/>
                <a:gridCol w="1002914"/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7 Feb ‘13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Screened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1834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Enrolled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961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14515" r="2754"/>
          <a:stretch/>
        </p:blipFill>
        <p:spPr bwMode="auto">
          <a:xfrm>
            <a:off x="683568" y="1215115"/>
            <a:ext cx="7848872" cy="492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0192" y="5733256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rgbClr val="7F7F7F"/>
                </a:solidFill>
              </a:rPr>
              <a:t>Snapshot:  7 February 2013</a:t>
            </a:r>
            <a:endParaRPr lang="en-US" sz="1200" kern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2000" y="116632"/>
            <a:ext cx="8229600" cy="854968"/>
          </a:xfrm>
        </p:spPr>
        <p:txBody>
          <a:bodyPr>
            <a:noAutofit/>
          </a:bodyPr>
          <a:lstStyle/>
          <a:p>
            <a:r>
              <a:rPr lang="en-ZA" sz="3600" dirty="0" smtClean="0"/>
              <a:t>IPM 027: Screening &amp; Enrolment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58219"/>
              </p:ext>
            </p:extLst>
          </p:nvPr>
        </p:nvGraphicFramePr>
        <p:xfrm>
          <a:off x="6444208" y="2083264"/>
          <a:ext cx="2387570" cy="2713888"/>
        </p:xfrm>
        <a:graphic>
          <a:graphicData uri="http://schemas.openxmlformats.org/drawingml/2006/table">
            <a:tbl>
              <a:tblPr firstRow="1" firstCol="1" bandRow="1"/>
              <a:tblGrid>
                <a:gridCol w="1004464"/>
                <a:gridCol w="704460"/>
                <a:gridCol w="678646"/>
              </a:tblGrid>
              <a:tr h="364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Screened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Enrolled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</a:tr>
              <a:tr h="364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MCR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483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273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852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MatCH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452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260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364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QM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486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</a:tr>
              <a:tr h="3552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PHIVA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413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 smtClean="0">
                          <a:effectLst/>
                        </a:rPr>
                        <a:t>225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20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MRC,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Uganda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Expected FPI May ‘13</a:t>
                      </a:r>
                      <a:endParaRPr lang="en-US" sz="1050" i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DD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87265" marR="87265" marT="43633" marB="43633"/>
                </a:tc>
              </a:tr>
              <a:tr h="3648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1834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961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65" marR="87265" marT="43633" marB="436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69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8224" y="4869160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rgbClr val="7F7F7F"/>
                </a:solidFill>
              </a:rPr>
              <a:t>Snapshot:  7 February 2013</a:t>
            </a:r>
            <a:endParaRPr lang="en-US" sz="1200" kern="0" dirty="0">
              <a:solidFill>
                <a:srgbClr val="7F7F7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23321396"/>
              </p:ext>
            </p:extLst>
          </p:nvPr>
        </p:nvGraphicFramePr>
        <p:xfrm>
          <a:off x="304800" y="1447800"/>
          <a:ext cx="6067425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58772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kern="0" dirty="0" smtClean="0">
                <a:solidFill>
                  <a:schemeClr val="bg1">
                    <a:lumMod val="50000"/>
                  </a:schemeClr>
                </a:solidFill>
              </a:rPr>
              <a:t>Screening : Enrolment   2:1</a:t>
            </a:r>
            <a:endParaRPr lang="en-US" sz="20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Screen Failures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87624" y="1628800"/>
            <a:ext cx="6947690" cy="4525963"/>
          </a:xfrm>
        </p:spPr>
        <p:txBody>
          <a:bodyPr>
            <a:normAutofit/>
          </a:bodyPr>
          <a:lstStyle/>
          <a:p>
            <a:r>
              <a:rPr lang="en-ZA" sz="2800" b="1" dirty="0" smtClean="0"/>
              <a:t>HIV positive at Screening</a:t>
            </a:r>
          </a:p>
          <a:p>
            <a:r>
              <a:rPr lang="en-ZA" sz="2800" b="1" dirty="0" smtClean="0"/>
              <a:t>Cervical Cytology Abnormalities</a:t>
            </a:r>
          </a:p>
          <a:p>
            <a:r>
              <a:rPr lang="en-ZA" sz="2800" b="1" dirty="0" smtClean="0"/>
              <a:t>Symptomatic for Genital Infections</a:t>
            </a:r>
          </a:p>
          <a:p>
            <a:r>
              <a:rPr lang="en-ZA" sz="2800" dirty="0" smtClean="0"/>
              <a:t>Unstable </a:t>
            </a:r>
            <a:r>
              <a:rPr lang="en-ZA" sz="2800" dirty="0"/>
              <a:t>form of </a:t>
            </a:r>
            <a:r>
              <a:rPr lang="en-ZA" sz="2800" dirty="0" smtClean="0"/>
              <a:t>Contraception</a:t>
            </a:r>
            <a:endParaRPr lang="en-ZA" sz="2800" dirty="0"/>
          </a:p>
          <a:p>
            <a:r>
              <a:rPr lang="en-ZA" sz="2800" dirty="0"/>
              <a:t>Grade 2 or higher abnormal lab values</a:t>
            </a:r>
          </a:p>
          <a:p>
            <a:r>
              <a:rPr lang="en-ZA" sz="2800" dirty="0" smtClean="0"/>
              <a:t>Pregnant or Breastfeeding</a:t>
            </a:r>
          </a:p>
          <a:p>
            <a:r>
              <a:rPr lang="en-ZA" sz="2800" dirty="0" smtClean="0"/>
              <a:t>Non-stable chronic diseases</a:t>
            </a:r>
          </a:p>
          <a:p>
            <a:r>
              <a:rPr lang="en-ZA" sz="2800" dirty="0" smtClean="0"/>
              <a:t>Investigator Opinion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349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510480" y="721296"/>
            <a:ext cx="8382000" cy="691480"/>
          </a:xfrm>
        </p:spPr>
        <p:txBody>
          <a:bodyPr>
            <a:noAutofit/>
          </a:bodyPr>
          <a:lstStyle/>
          <a:p>
            <a:r>
              <a:rPr lang="en-ZA" sz="3600" dirty="0" smtClean="0">
                <a:latin typeface="+mn-lt"/>
              </a:rPr>
              <a:t>Accumulative Participant Enrolment/Month</a:t>
            </a:r>
            <a:endParaRPr lang="en-ZA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9278" r="1235" b="5903"/>
          <a:stretch/>
        </p:blipFill>
        <p:spPr bwMode="auto">
          <a:xfrm>
            <a:off x="107504" y="1412776"/>
            <a:ext cx="885512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5952" y="5641503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chemeClr val="bg1">
                    <a:lumMod val="85000"/>
                  </a:schemeClr>
                </a:solidFill>
              </a:rPr>
              <a:t>Snapshot:  7 February 2013</a:t>
            </a:r>
            <a:endParaRPr lang="en-US" sz="1200" kern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61569996"/>
              </p:ext>
            </p:extLst>
          </p:nvPr>
        </p:nvGraphicFramePr>
        <p:xfrm>
          <a:off x="467544" y="908720"/>
          <a:ext cx="862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2000" y="197768"/>
            <a:ext cx="8229600" cy="782960"/>
          </a:xfrm>
        </p:spPr>
        <p:txBody>
          <a:bodyPr>
            <a:noAutofit/>
          </a:bodyPr>
          <a:lstStyle/>
          <a:p>
            <a:r>
              <a:rPr lang="en-ZA" sz="3600" dirty="0" smtClean="0"/>
              <a:t>IPM 027: Protocol Visit Adherence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1936" y="5559623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rgbClr val="7F7F7F"/>
                </a:solidFill>
              </a:rPr>
              <a:t>Snapshot:  7 February 2013</a:t>
            </a:r>
            <a:endParaRPr lang="en-US" sz="1200" kern="0" dirty="0">
              <a:solidFill>
                <a:srgbClr val="7F7F7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72336"/>
              </p:ext>
            </p:extLst>
          </p:nvPr>
        </p:nvGraphicFramePr>
        <p:xfrm>
          <a:off x="323528" y="1412775"/>
          <a:ext cx="8468072" cy="414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35731"/>
              </p:ext>
            </p:extLst>
          </p:nvPr>
        </p:nvGraphicFramePr>
        <p:xfrm>
          <a:off x="827584" y="1772816"/>
          <a:ext cx="720080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91%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94%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94%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93%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92%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92%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91%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92%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>
                          <a:effectLst/>
                        </a:rPr>
                        <a:t>99%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</a:rPr>
                        <a:t>100%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24030"/>
              </p:ext>
            </p:extLst>
          </p:nvPr>
        </p:nvGraphicFramePr>
        <p:xfrm>
          <a:off x="2267744" y="5949280"/>
          <a:ext cx="4104456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Average </a:t>
                      </a:r>
                      <a:r>
                        <a:rPr lang="en-ZA" sz="1800" b="1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Monthly Visit Retention </a:t>
                      </a:r>
                      <a:r>
                        <a:rPr lang="en-ZA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r>
                        <a:rPr lang="en-ZA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ZA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334656" y="1196752"/>
            <a:ext cx="141000" cy="432048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938612" y="3212976"/>
            <a:ext cx="792088" cy="330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73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2000" y="260648"/>
            <a:ext cx="8229600" cy="782960"/>
          </a:xfrm>
        </p:spPr>
        <p:txBody>
          <a:bodyPr>
            <a:noAutofit/>
          </a:bodyPr>
          <a:lstStyle/>
          <a:p>
            <a:r>
              <a:rPr lang="en-ZA" sz="3600" dirty="0" smtClean="0"/>
              <a:t>IPM 027: Visit Adherence per Month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1936" y="5559623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200" kern="0" dirty="0" smtClean="0">
                <a:solidFill>
                  <a:srgbClr val="7F7F7F"/>
                </a:solidFill>
              </a:rPr>
              <a:t>Snapshot:  7 February 2013</a:t>
            </a:r>
            <a:endParaRPr lang="en-US" sz="1200" kern="0" dirty="0">
              <a:solidFill>
                <a:srgbClr val="7F7F7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865095"/>
              </p:ext>
            </p:extLst>
          </p:nvPr>
        </p:nvGraphicFramePr>
        <p:xfrm>
          <a:off x="683568" y="1556791"/>
          <a:ext cx="8280920" cy="400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17131"/>
              </p:ext>
            </p:extLst>
          </p:nvPr>
        </p:nvGraphicFramePr>
        <p:xfrm>
          <a:off x="1115614" y="1772816"/>
          <a:ext cx="727281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  <a:gridCol w="727281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100%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  99%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99%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98%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95%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     93%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92%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88%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</a:rPr>
                        <a:t>91%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95274"/>
              </p:ext>
            </p:extLst>
          </p:nvPr>
        </p:nvGraphicFramePr>
        <p:xfrm>
          <a:off x="2267744" y="5949280"/>
          <a:ext cx="4104456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Average </a:t>
                      </a:r>
                      <a:r>
                        <a:rPr lang="en-ZA" sz="1800" b="1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Monthly Visit Retention </a:t>
                      </a:r>
                      <a:r>
                        <a:rPr lang="en-ZA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r>
                        <a:rPr lang="en-ZA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ZA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6732240" y="1268760"/>
            <a:ext cx="141000" cy="432048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6516216" y="5229200"/>
            <a:ext cx="792088" cy="330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60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770384"/>
          </a:xfrm>
        </p:spPr>
        <p:txBody>
          <a:bodyPr/>
          <a:lstStyle/>
          <a:p>
            <a:r>
              <a:rPr lang="en-ZA" sz="3200" b="1" dirty="0" smtClean="0"/>
              <a:t>Early Discontinuations</a:t>
            </a:r>
            <a:endParaRPr lang="en-ZA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DBDE7F0-579B-4E38-A09A-CF75D6202749}" type="slidenum">
              <a:rPr lang="en-US">
                <a:solidFill>
                  <a:prstClr val="white"/>
                </a:solidFill>
              </a:rPr>
              <a:pPr defTabSz="457200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78904" y="1740768"/>
            <a:ext cx="6573416" cy="32004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HIV-1 infections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Relocation out of district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Partner pressure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Withdrawal of informed consent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ZA" sz="2400" dirty="0" smtClean="0">
                <a:cs typeface="Arial" pitchFamily="34" charset="0"/>
              </a:rPr>
              <a:t>Other medical reasons</a:t>
            </a:r>
          </a:p>
        </p:txBody>
      </p:sp>
    </p:spTree>
    <p:extLst>
      <p:ext uri="{BB962C8B-B14F-4D97-AF65-F5344CB8AC3E}">
        <p14:creationId xmlns:p14="http://schemas.microsoft.com/office/powerpoint/2010/main" val="23158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319874194"/>
              </p:ext>
            </p:extLst>
          </p:nvPr>
        </p:nvGraphicFramePr>
        <p:xfrm>
          <a:off x="251520" y="1063277"/>
          <a:ext cx="862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1813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Dapivirine Ring Program Timelines</a:t>
            </a:r>
            <a:endParaRPr lang="en-US" sz="3200" b="1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80112" y="1607403"/>
            <a:ext cx="3411488" cy="584775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/>
              <a:t>Regulatory submissions f</a:t>
            </a:r>
            <a:r>
              <a:rPr lang="en-GB" sz="1600" dirty="0" smtClean="0"/>
              <a:t>or </a:t>
            </a:r>
            <a:r>
              <a:rPr lang="en-GB" sz="1600" dirty="0"/>
              <a:t>product approval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6199" y="1607403"/>
            <a:ext cx="3147585" cy="584775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/>
              <a:t>DPV </a:t>
            </a:r>
            <a:r>
              <a:rPr lang="en-GB" sz="1600" dirty="0" smtClean="0"/>
              <a:t>Ring Regulatory </a:t>
            </a:r>
            <a:r>
              <a:rPr lang="en-GB" sz="1600" dirty="0"/>
              <a:t>Consultations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9188" y="2651760"/>
            <a:ext cx="65151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white"/>
                </a:solidFill>
                <a:latin typeface="Verdana" pitchFamily="34" charset="0"/>
                <a:cs typeface="Arial" charset="0"/>
              </a:rPr>
              <a:t>The Ring Study</a:t>
            </a:r>
            <a:endParaRPr lang="en-GB" sz="1600" b="1" dirty="0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123220" y="4221628"/>
            <a:ext cx="178351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prstClr val="white"/>
                </a:solidFill>
              </a:rPr>
              <a:t>Male condom compatibility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451901" y="3064312"/>
            <a:ext cx="528033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prstClr val="white"/>
                </a:solidFill>
              </a:rPr>
              <a:t>ASPIRE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2021209" y="3534549"/>
            <a:ext cx="1568054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>
                <a:solidFill>
                  <a:prstClr val="white"/>
                </a:solidFill>
              </a:rPr>
              <a:t>Drug-drug </a:t>
            </a:r>
            <a:r>
              <a:rPr lang="en-GB" sz="1600" dirty="0" smtClean="0">
                <a:solidFill>
                  <a:prstClr val="white"/>
                </a:solidFill>
              </a:rPr>
              <a:t>interaction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692348" y="3534549"/>
            <a:ext cx="231981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prstClr val="white"/>
                </a:solidFill>
              </a:rPr>
              <a:t>Women &gt; 45 safety</a:t>
            </a:r>
            <a:endParaRPr lang="en-GB" sz="1600" dirty="0">
              <a:solidFill>
                <a:prstClr val="white"/>
              </a:solidFill>
            </a:endParaRPr>
          </a:p>
        </p:txBody>
      </p:sp>
      <p:grpSp>
        <p:nvGrpSpPr>
          <p:cNvPr id="114" name="Group 20"/>
          <p:cNvGrpSpPr/>
          <p:nvPr/>
        </p:nvGrpSpPr>
        <p:grpSpPr>
          <a:xfrm>
            <a:off x="195965" y="1174777"/>
            <a:ext cx="7015117" cy="267563"/>
            <a:chOff x="2200275" y="2065338"/>
            <a:chExt cx="6773863" cy="1547812"/>
          </a:xfrm>
          <a:gradFill flip="none" rotWithShape="1">
            <a:gsLst>
              <a:gs pos="0">
                <a:srgbClr val="FFFFE2">
                  <a:lumMod val="90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50800" dir="5400000" algn="ctr" rotWithShape="0">
              <a:srgbClr val="FFFFCC">
                <a:lumMod val="90000"/>
              </a:srgbClr>
            </a:outerShdw>
          </a:effectLst>
        </p:grpSpPr>
        <p:sp>
          <p:nvSpPr>
            <p:cNvPr id="116" name="AutoShape 6"/>
            <p:cNvSpPr>
              <a:spLocks noChangeArrowheads="1"/>
            </p:cNvSpPr>
            <p:nvPr/>
          </p:nvSpPr>
          <p:spPr bwMode="auto">
            <a:xfrm>
              <a:off x="2200275" y="2065338"/>
              <a:ext cx="1600200" cy="1539875"/>
            </a:xfrm>
            <a:prstGeom prst="chevron">
              <a:avLst>
                <a:gd name="adj" fmla="val 30350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576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cs typeface="Arial" charset="0"/>
                </a:rPr>
                <a:t>2012</a:t>
              </a:r>
              <a:endParaRPr lang="en-US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7" name="AutoShape 7"/>
            <p:cNvSpPr>
              <a:spLocks noChangeArrowheads="1"/>
            </p:cNvSpPr>
            <p:nvPr/>
          </p:nvSpPr>
          <p:spPr bwMode="auto">
            <a:xfrm>
              <a:off x="3876675" y="2065338"/>
              <a:ext cx="1600200" cy="1539875"/>
            </a:xfrm>
            <a:prstGeom prst="chevron">
              <a:avLst>
                <a:gd name="adj" fmla="val 30575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576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cs typeface="Arial" charset="0"/>
                </a:rPr>
                <a:t>2013</a:t>
              </a:r>
              <a:endParaRPr lang="en-US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" name="AutoShape 9"/>
            <p:cNvSpPr>
              <a:spLocks noChangeArrowheads="1"/>
            </p:cNvSpPr>
            <p:nvPr/>
          </p:nvSpPr>
          <p:spPr bwMode="auto">
            <a:xfrm>
              <a:off x="5553075" y="2073275"/>
              <a:ext cx="1676400" cy="1539875"/>
            </a:xfrm>
            <a:prstGeom prst="chevron">
              <a:avLst>
                <a:gd name="adj" fmla="val 30575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576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cs typeface="Arial" charset="0"/>
                </a:rPr>
                <a:t>2014</a:t>
              </a:r>
              <a:endParaRPr lang="en-US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AutoShape 11"/>
            <p:cNvSpPr>
              <a:spLocks noChangeArrowheads="1"/>
            </p:cNvSpPr>
            <p:nvPr/>
          </p:nvSpPr>
          <p:spPr bwMode="auto">
            <a:xfrm>
              <a:off x="7305675" y="2070099"/>
              <a:ext cx="1668463" cy="1539875"/>
            </a:xfrm>
            <a:prstGeom prst="chevron">
              <a:avLst>
                <a:gd name="adj" fmla="val 30575"/>
              </a:avLst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576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cs typeface="Arial" charset="0"/>
                </a:rPr>
                <a:t>2015</a:t>
              </a:r>
              <a:endParaRPr lang="en-US" b="1" kern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575740" y="5206425"/>
            <a:ext cx="2263460" cy="830997"/>
          </a:xfrm>
          <a:prstGeom prst="rect">
            <a:avLst/>
          </a:prstGeom>
          <a:gradFill flip="none" rotWithShape="1">
            <a:gsLst>
              <a:gs pos="6400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schemeClr val="tx1"/>
                </a:solidFill>
              </a:rPr>
              <a:t>Open-label / post-marketing studies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7263714" y="1181609"/>
            <a:ext cx="1727886" cy="266191"/>
          </a:xfrm>
          <a:prstGeom prst="chevron">
            <a:avLst>
              <a:gd name="adj" fmla="val 30575"/>
            </a:avLst>
          </a:prstGeom>
          <a:gradFill flip="none" rotWithShape="1">
            <a:gsLst>
              <a:gs pos="0">
                <a:srgbClr val="FFFFE2">
                  <a:lumMod val="90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36576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  <a:cs typeface="Arial" charset="0"/>
              </a:rPr>
              <a:t>2016</a:t>
            </a:r>
            <a:endParaRPr lang="en-US" b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3059832" y="4901625"/>
            <a:ext cx="2016224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prstClr val="white"/>
                </a:solidFill>
              </a:rPr>
              <a:t>Female condom compatibility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995936" y="4218532"/>
            <a:ext cx="20317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12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</a:lstStyle>
          <a:p>
            <a:r>
              <a:rPr lang="en-GB" sz="1600" dirty="0" smtClean="0">
                <a:solidFill>
                  <a:prstClr val="white"/>
                </a:solidFill>
              </a:rPr>
              <a:t>Adolescent</a:t>
            </a:r>
            <a:br>
              <a:rPr lang="en-GB" sz="1600" dirty="0" smtClean="0">
                <a:solidFill>
                  <a:prstClr val="white"/>
                </a:solidFill>
              </a:rPr>
            </a:br>
            <a:r>
              <a:rPr lang="en-GB" sz="1600" dirty="0" smtClean="0">
                <a:solidFill>
                  <a:prstClr val="white"/>
                </a:solidFill>
              </a:rPr>
              <a:t>safety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944562"/>
          </a:xfrm>
        </p:spPr>
        <p:txBody>
          <a:bodyPr>
            <a:normAutofit/>
          </a:bodyPr>
          <a:lstStyle/>
          <a:p>
            <a:r>
              <a:rPr lang="en-ZA" sz="3600" dirty="0" smtClean="0"/>
              <a:t>Data Quality Metrics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59632" y="1639341"/>
            <a:ext cx="712879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400" dirty="0" smtClean="0"/>
              <a:t>97.2</a:t>
            </a:r>
            <a:r>
              <a:rPr lang="en-ZA" sz="2400" dirty="0"/>
              <a:t>% of records currently in database are clean</a:t>
            </a:r>
            <a:endParaRPr lang="en-ZA" sz="2400" dirty="0" smtClean="0"/>
          </a:p>
          <a:p>
            <a:pPr>
              <a:lnSpc>
                <a:spcPct val="150000"/>
              </a:lnSpc>
            </a:pPr>
            <a:r>
              <a:rPr lang="en-ZA" sz="2400" dirty="0" smtClean="0"/>
              <a:t>40.6% of records clean on arrival</a:t>
            </a:r>
          </a:p>
          <a:p>
            <a:pPr>
              <a:lnSpc>
                <a:spcPct val="150000"/>
              </a:lnSpc>
            </a:pPr>
            <a:r>
              <a:rPr lang="en-ZA" sz="2400" dirty="0" smtClean="0"/>
              <a:t>10% QC rate per 100 records currently in database</a:t>
            </a:r>
          </a:p>
          <a:p>
            <a:pPr>
              <a:lnSpc>
                <a:spcPct val="150000"/>
              </a:lnSpc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209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8864" y="44624"/>
            <a:ext cx="8229600" cy="914400"/>
          </a:xfrm>
        </p:spPr>
        <p:txBody>
          <a:bodyPr/>
          <a:lstStyle/>
          <a:p>
            <a:r>
              <a:rPr lang="en-ZA" dirty="0" smtClean="0"/>
              <a:t>Monitoring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15616" y="1639341"/>
            <a:ext cx="727280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CRF backlog to be monitored</a:t>
            </a:r>
          </a:p>
          <a:p>
            <a:r>
              <a:rPr lang="en-US" sz="2400" dirty="0" smtClean="0"/>
              <a:t>Current focus to monitor data for May DSMB meeting</a:t>
            </a:r>
          </a:p>
          <a:p>
            <a:r>
              <a:rPr lang="en-US" sz="2400" dirty="0" smtClean="0"/>
              <a:t>Quintiles has implemented a plan to meet the target for the DSMB meeting</a:t>
            </a:r>
          </a:p>
          <a:p>
            <a:pPr lvl="1"/>
            <a:r>
              <a:rPr lang="en-US" sz="2000" dirty="0" smtClean="0"/>
              <a:t>All participant visits up to 31 Dec 2012 to be monitored by end Feb 2013</a:t>
            </a:r>
          </a:p>
          <a:p>
            <a:pPr lvl="1"/>
            <a:r>
              <a:rPr lang="en-US" sz="2000" dirty="0" smtClean="0"/>
              <a:t>Collaboration between CRAs, site staff and IPM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Ongoing discussions regarding quality of monitoring and monitoring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FC91F47-6245-459E-A925-B3879E16F92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CRF Faxing</a:t>
            </a:r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FC91F47-6245-459E-A925-B3879E16F92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21235613"/>
              </p:ext>
            </p:extLst>
          </p:nvPr>
        </p:nvGraphicFramePr>
        <p:xfrm>
          <a:off x="304800" y="1219201"/>
          <a:ext cx="8610600" cy="428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6223" y="5733256"/>
            <a:ext cx="38779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prstClr val="black"/>
                </a:solidFill>
              </a:rPr>
              <a:t>IPM 027 Screening Totals:	IXRS   </a:t>
            </a:r>
            <a:r>
              <a:rPr lang="en-ZA" sz="1100" b="1" dirty="0" smtClean="0">
                <a:solidFill>
                  <a:srgbClr val="0070C0"/>
                </a:solidFill>
              </a:rPr>
              <a:t>1813</a:t>
            </a:r>
            <a:r>
              <a:rPr lang="en-ZA" sz="1100" b="1" dirty="0" smtClean="0">
                <a:solidFill>
                  <a:prstClr val="black"/>
                </a:solidFill>
              </a:rPr>
              <a:t>	DF Net    </a:t>
            </a:r>
            <a:r>
              <a:rPr lang="en-ZA" sz="1100" b="1" dirty="0" smtClean="0">
                <a:solidFill>
                  <a:schemeClr val="accent6">
                    <a:lumMod val="75000"/>
                  </a:schemeClr>
                </a:solidFill>
              </a:rPr>
              <a:t>1621</a:t>
            </a:r>
            <a:r>
              <a:rPr lang="en-ZA" sz="1100" b="1" dirty="0">
                <a:solidFill>
                  <a:prstClr val="black"/>
                </a:solidFill>
              </a:rPr>
              <a:t>	</a:t>
            </a:r>
            <a:endParaRPr lang="en-ZA" sz="1100" b="1" dirty="0" smtClean="0">
              <a:solidFill>
                <a:prstClr val="black"/>
              </a:solidFill>
            </a:endParaRPr>
          </a:p>
          <a:p>
            <a:r>
              <a:rPr lang="en-ZA" sz="1100" b="1" dirty="0" smtClean="0">
                <a:solidFill>
                  <a:prstClr val="black"/>
                </a:solidFill>
              </a:rPr>
              <a:t>IPM </a:t>
            </a:r>
            <a:r>
              <a:rPr lang="en-ZA" sz="1100" b="1" dirty="0">
                <a:solidFill>
                  <a:prstClr val="black"/>
                </a:solidFill>
              </a:rPr>
              <a:t>027 </a:t>
            </a:r>
            <a:r>
              <a:rPr lang="en-ZA" sz="1100" b="1" dirty="0" smtClean="0">
                <a:solidFill>
                  <a:prstClr val="black"/>
                </a:solidFill>
              </a:rPr>
              <a:t>Enrolment Totals:	IXRS </a:t>
            </a:r>
            <a:r>
              <a:rPr lang="en-ZA" sz="1100" b="1" dirty="0" smtClean="0">
                <a:solidFill>
                  <a:srgbClr val="0070C0"/>
                </a:solidFill>
              </a:rPr>
              <a:t>    954</a:t>
            </a:r>
            <a:r>
              <a:rPr lang="en-ZA" sz="1100" b="1" dirty="0">
                <a:solidFill>
                  <a:prstClr val="black"/>
                </a:solidFill>
              </a:rPr>
              <a:t>	</a:t>
            </a:r>
            <a:r>
              <a:rPr lang="en-ZA" sz="1100" b="1" dirty="0" smtClean="0">
                <a:solidFill>
                  <a:prstClr val="black"/>
                </a:solidFill>
              </a:rPr>
              <a:t>DF Net      </a:t>
            </a:r>
            <a:r>
              <a:rPr lang="en-ZA" sz="1100" b="1" dirty="0" smtClean="0">
                <a:solidFill>
                  <a:schemeClr val="accent6">
                    <a:lumMod val="75000"/>
                  </a:schemeClr>
                </a:solidFill>
              </a:rPr>
              <a:t>817</a:t>
            </a:r>
          </a:p>
          <a:p>
            <a:r>
              <a:rPr lang="en-ZA" sz="1100" b="1" dirty="0" smtClean="0">
                <a:solidFill>
                  <a:prstClr val="black"/>
                </a:solidFill>
              </a:rPr>
              <a:t>IPM </a:t>
            </a:r>
            <a:r>
              <a:rPr lang="en-ZA" sz="1100" b="1" dirty="0">
                <a:solidFill>
                  <a:prstClr val="black"/>
                </a:solidFill>
              </a:rPr>
              <a:t>027 </a:t>
            </a:r>
            <a:r>
              <a:rPr lang="en-ZA" sz="1100" b="1" dirty="0" smtClean="0">
                <a:solidFill>
                  <a:prstClr val="black"/>
                </a:solidFill>
              </a:rPr>
              <a:t>Follow-up Visit Totals:	IXRS   </a:t>
            </a:r>
            <a:r>
              <a:rPr lang="en-ZA" sz="1100" b="1" dirty="0" smtClean="0">
                <a:solidFill>
                  <a:srgbClr val="0070C0"/>
                </a:solidFill>
              </a:rPr>
              <a:t>4409</a:t>
            </a:r>
            <a:r>
              <a:rPr lang="en-ZA" sz="1100" b="1" dirty="0">
                <a:solidFill>
                  <a:prstClr val="black"/>
                </a:solidFill>
              </a:rPr>
              <a:t>	</a:t>
            </a:r>
            <a:r>
              <a:rPr lang="en-ZA" sz="1100" b="1" dirty="0" smtClean="0">
                <a:solidFill>
                  <a:prstClr val="black"/>
                </a:solidFill>
              </a:rPr>
              <a:t>DF Net </a:t>
            </a:r>
            <a:r>
              <a:rPr lang="en-ZA" sz="1100" b="1" dirty="0">
                <a:solidFill>
                  <a:prstClr val="black"/>
                </a:solidFill>
              </a:rPr>
              <a:t> </a:t>
            </a:r>
            <a:r>
              <a:rPr lang="en-ZA" sz="1100" b="1" dirty="0" smtClean="0">
                <a:solidFill>
                  <a:prstClr val="black"/>
                </a:solidFill>
              </a:rPr>
              <a:t>  </a:t>
            </a:r>
            <a:r>
              <a:rPr lang="en-ZA" sz="1100" b="1" dirty="0" smtClean="0">
                <a:solidFill>
                  <a:schemeClr val="accent6">
                    <a:lumMod val="75000"/>
                  </a:schemeClr>
                </a:solidFill>
              </a:rPr>
              <a:t>3505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6453336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/>
              <a:t>*IXRS: Interactive </a:t>
            </a:r>
            <a:r>
              <a:rPr lang="en-ZA" sz="1100" dirty="0"/>
              <a:t>Voice and Web Response </a:t>
            </a:r>
            <a:r>
              <a:rPr lang="en-ZA" sz="1100" dirty="0" smtClean="0"/>
              <a:t>Systems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1072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le 1"/>
          <p:cNvSpPr>
            <a:spLocks noGrp="1"/>
          </p:cNvSpPr>
          <p:nvPr>
            <p:ph type="title" idx="4294967295"/>
          </p:nvPr>
        </p:nvSpPr>
        <p:spPr>
          <a:xfrm>
            <a:off x="457200" y="36166"/>
            <a:ext cx="8229600" cy="944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Frequent Monitoring Report Findings</a:t>
            </a:r>
          </a:p>
        </p:txBody>
      </p:sp>
      <p:sp>
        <p:nvSpPr>
          <p:cNvPr id="18439" name="Slide Number Placeholder 9"/>
          <p:cNvSpPr txBox="1">
            <a:spLocks noGrp="1"/>
          </p:cNvSpPr>
          <p:nvPr/>
        </p:nvSpPr>
        <p:spPr bwMode="auto">
          <a:xfrm flipH="1">
            <a:off x="228600" y="6289675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2D44B90-AA76-4F0B-82EE-72E530287BFC}" type="slidenum">
              <a:rPr lang="en-US" sz="1200">
                <a:solidFill>
                  <a:schemeClr val="bg1"/>
                </a:solidFill>
              </a:rPr>
              <a:pPr algn="r"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028410"/>
              </p:ext>
            </p:extLst>
          </p:nvPr>
        </p:nvGraphicFramePr>
        <p:xfrm>
          <a:off x="0" y="1143000"/>
          <a:ext cx="9067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876256" y="5443993"/>
            <a:ext cx="1877030" cy="3612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b="1" dirty="0" smtClean="0">
                <a:solidFill>
                  <a:schemeClr val="bg1">
                    <a:lumMod val="75000"/>
                  </a:schemeClr>
                </a:solidFill>
              </a:rPr>
              <a:t>Snapshot 31 </a:t>
            </a:r>
            <a:r>
              <a:rPr lang="en-ZA" sz="1200" b="1" dirty="0">
                <a:solidFill>
                  <a:schemeClr val="bg1">
                    <a:lumMod val="75000"/>
                  </a:schemeClr>
                </a:solidFill>
              </a:rPr>
              <a:t>January 2013</a:t>
            </a:r>
          </a:p>
        </p:txBody>
      </p:sp>
    </p:spTree>
    <p:extLst>
      <p:ext uri="{BB962C8B-B14F-4D97-AF65-F5344CB8AC3E}">
        <p14:creationId xmlns:p14="http://schemas.microsoft.com/office/powerpoint/2010/main" val="37499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10091415"/>
              </p:ext>
            </p:extLst>
          </p:nvPr>
        </p:nvGraphicFramePr>
        <p:xfrm>
          <a:off x="-36512" y="620688"/>
          <a:ext cx="862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8717" y="44624"/>
            <a:ext cx="8229600" cy="944562"/>
          </a:xfrm>
        </p:spPr>
        <p:txBody>
          <a:bodyPr>
            <a:normAutofit/>
          </a:bodyPr>
          <a:lstStyle/>
          <a:p>
            <a:r>
              <a:rPr lang="en-ZA" sz="3600" dirty="0" smtClean="0"/>
              <a:t>Operations….</a:t>
            </a:r>
            <a:endParaRPr lang="en-ZA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326653" y="1685856"/>
            <a:ext cx="7061771" cy="41914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ZA" sz="2400" dirty="0" smtClean="0"/>
              <a:t>Infrastructure for growth</a:t>
            </a:r>
          </a:p>
          <a:p>
            <a:pPr>
              <a:spcAft>
                <a:spcPts val="600"/>
              </a:spcAft>
            </a:pPr>
            <a:r>
              <a:rPr lang="en-ZA" sz="2400" dirty="0" smtClean="0"/>
              <a:t>Resource allocation with retention focus</a:t>
            </a:r>
          </a:p>
          <a:p>
            <a:pPr>
              <a:spcAft>
                <a:spcPts val="600"/>
              </a:spcAft>
            </a:pPr>
            <a:r>
              <a:rPr lang="en-ZA" sz="2400" dirty="0" smtClean="0"/>
              <a:t>Critical Staff contingency planning </a:t>
            </a:r>
          </a:p>
          <a:p>
            <a:pPr>
              <a:spcAft>
                <a:spcPts val="600"/>
              </a:spcAft>
            </a:pPr>
            <a:r>
              <a:rPr lang="en-ZA" sz="2400" dirty="0" smtClean="0"/>
              <a:t>Training needs management </a:t>
            </a:r>
          </a:p>
          <a:p>
            <a:pPr>
              <a:spcAft>
                <a:spcPts val="600"/>
              </a:spcAft>
            </a:pPr>
            <a:r>
              <a:rPr lang="en-ZA" sz="2400" dirty="0"/>
              <a:t>C</a:t>
            </a:r>
            <a:r>
              <a:rPr lang="en-ZA" sz="2400" dirty="0" smtClean="0"/>
              <a:t>ommunity rumours mitigation</a:t>
            </a:r>
            <a:endParaRPr lang="en-ZA" sz="2400" dirty="0"/>
          </a:p>
          <a:p>
            <a:pPr>
              <a:spcAft>
                <a:spcPts val="600"/>
              </a:spcAft>
            </a:pPr>
            <a:r>
              <a:rPr lang="en-ZA" sz="2400" dirty="0"/>
              <a:t>C</a:t>
            </a:r>
            <a:r>
              <a:rPr lang="en-ZA" sz="2400" dirty="0" smtClean="0"/>
              <a:t>ommunity events</a:t>
            </a:r>
          </a:p>
          <a:p>
            <a:pPr>
              <a:spcAft>
                <a:spcPts val="600"/>
              </a:spcAft>
            </a:pPr>
            <a:r>
              <a:rPr lang="en-ZA" sz="2400" dirty="0" smtClean="0"/>
              <a:t>Retention officer engagement</a:t>
            </a:r>
          </a:p>
          <a:p>
            <a:pPr>
              <a:spcAft>
                <a:spcPts val="600"/>
              </a:spcAft>
            </a:pPr>
            <a:r>
              <a:rPr lang="en-ZA" sz="2400" dirty="0" smtClean="0"/>
              <a:t>Message standardisation</a:t>
            </a:r>
          </a:p>
        </p:txBody>
      </p:sp>
      <p:pic>
        <p:nvPicPr>
          <p:cNvPr id="9" name="Picture 8" descr="South Africa 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51848"/>
            <a:ext cx="202917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Personal Folder\My Pictures\SIV Phiva 2012\2012 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849" y="4610099"/>
            <a:ext cx="1845151" cy="138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bcae69a2-1717-41ed-88d5-6bb164f344f3" descr="04E2DED6-2629-46A4-9AE7-46E4B69E31E0@hpgwor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5783" y="2362200"/>
            <a:ext cx="1595817" cy="22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Ring Study 2013…</a:t>
            </a:r>
            <a:br>
              <a:rPr lang="en-ZA" dirty="0" smtClean="0"/>
            </a:br>
            <a:r>
              <a:rPr lang="en-ZA" dirty="0" smtClean="0"/>
              <a:t>Plan for Success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331640" y="1844824"/>
            <a:ext cx="7056784" cy="424847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Retention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Protocol adherence &amp; Ring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use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Recruitment: Getting to 1650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Data: Quality Management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Participant Care: Safety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Pharmacy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Laboratory</a:t>
            </a:r>
            <a:endParaRPr lang="en-ZA" sz="24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Community Engagement: Outreach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activities that continue to keep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communities, participants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and our teams motivated and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engaged</a:t>
            </a:r>
            <a:endParaRPr lang="en-US" sz="24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Collaborative team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efforts</a:t>
            </a:r>
            <a:endParaRPr lang="en-ZA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457200" y="43815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Dapivirine Ring Licensure Program</a:t>
            </a:r>
          </a:p>
        </p:txBody>
      </p:sp>
      <p:pic>
        <p:nvPicPr>
          <p:cNvPr id="70659" name="Picture 4" descr="NIAID Banner Logo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"/>
          <a:stretch>
            <a:fillRect/>
          </a:stretch>
        </p:blipFill>
        <p:spPr bwMode="auto">
          <a:xfrm>
            <a:off x="4724400" y="53340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0660" name="Picture 10" descr="IPM-Logo-RGB-2010-blacktyp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334000"/>
            <a:ext cx="2244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1371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10299157"/>
              </p:ext>
            </p:extLst>
          </p:nvPr>
        </p:nvGraphicFramePr>
        <p:xfrm>
          <a:off x="457200" y="1219200"/>
          <a:ext cx="8229600" cy="366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" y="6288994"/>
            <a:ext cx="381000" cy="365125"/>
          </a:xfrm>
          <a:prstGeom prst="rect">
            <a:avLst/>
          </a:prstGeom>
        </p:spPr>
        <p:txBody>
          <a:bodyPr/>
          <a:lstStyle/>
          <a:p>
            <a:fld id="{EDBDE7F0-579B-4E38-A09A-CF75D6202749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9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9733"/>
              </p:ext>
            </p:extLst>
          </p:nvPr>
        </p:nvGraphicFramePr>
        <p:xfrm>
          <a:off x="457199" y="1066800"/>
          <a:ext cx="8229601" cy="47164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05589"/>
                <a:gridCol w="3285276"/>
                <a:gridCol w="3538736"/>
              </a:tblGrid>
              <a:tr h="42335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IPM 027  The Ring Study</a:t>
                      </a:r>
                      <a:endParaRPr lang="en-US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MTN-020 ASPIRE</a:t>
                      </a:r>
                      <a:endParaRPr lang="en-US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80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Study</a:t>
                      </a:r>
                      <a:r>
                        <a:rPr lang="en-US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Objectives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Safety and efficacy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Safety and effectiveness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Study design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Double-blind, randomized (2:1), </a:t>
                      </a:r>
                      <a:b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placebo-controlled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Double-blind, randomized (1:1), placebo-controlled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Endpoints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Approx 80 endpoints; 2 year on IP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Endpoint driven: 120 endpoints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27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83.2% power to detect 50% treatment effect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90% power to detect 60% treatment effect with a lower bound of 25% treatment effect</a:t>
                      </a:r>
                    </a:p>
                  </a:txBody>
                  <a:tcPr/>
                </a:tc>
              </a:tr>
              <a:tr h="5880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Targeted enrollment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1650 women,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ges 18-45</a:t>
                      </a:r>
                    </a:p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1100 on Ring-004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3476 women,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ages 18-45</a:t>
                      </a:r>
                    </a:p>
                    <a:p>
                      <a:pPr algn="l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Approx 1737 on Ring-004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Sites in Africa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5-6 IPM research center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partners in South Africa (n=4) and Uganda (n=1)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  <a:t>13-16 MTN clinical research centers </a:t>
                      </a:r>
                      <a:b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  <a:t>in 5 countries (NIH CTUs)</a:t>
                      </a:r>
                      <a:endParaRPr lang="en-US" sz="140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80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Participant follow-up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 years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+ 6 weeks following ring discontinuation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  <a:t>Approx 1-2 years + 4 weeks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following ring discontinuation</a:t>
                      </a:r>
                      <a:endParaRPr lang="en-US" sz="140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0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Initiation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Q1-2012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  <a:t>Q2</a:t>
                      </a:r>
                      <a:r>
                        <a:rPr lang="en-US" sz="1400" strike="sngStrike" kern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kern="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400" kern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Dapivirine Ring Phase III Program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 flipH="1">
            <a:off x="228600" y="6324600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5EEDF-2BE7-4CF4-84F1-F29C6474A209}" type="slidenum">
              <a:rPr lang="en-US" sz="120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8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24744"/>
            <a:ext cx="8229600" cy="1512168"/>
          </a:xfrm>
        </p:spPr>
        <p:txBody>
          <a:bodyPr>
            <a:normAutofit/>
          </a:bodyPr>
          <a:lstStyle/>
          <a:p>
            <a:r>
              <a:rPr lang="en-ZA" dirty="0" smtClean="0"/>
              <a:t>IPM 027</a:t>
            </a:r>
            <a:br>
              <a:rPr lang="en-ZA" dirty="0" smtClean="0"/>
            </a:br>
            <a:r>
              <a:rPr lang="en-ZA" dirty="0" smtClean="0"/>
              <a:t>The Ring Study</a:t>
            </a:r>
            <a:endParaRPr lang="en-ZA" dirty="0"/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762000" y="2996953"/>
            <a:ext cx="7696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i="1" dirty="0" err="1" smtClean="0">
                <a:solidFill>
                  <a:srgbClr val="A6A6A6"/>
                </a:solidFill>
              </a:rPr>
              <a:t>Annaléne</a:t>
            </a:r>
            <a:r>
              <a:rPr lang="en-US" sz="2800" b="1" i="1" dirty="0" smtClean="0">
                <a:solidFill>
                  <a:srgbClr val="A6A6A6"/>
                </a:solidFill>
              </a:rPr>
              <a:t> </a:t>
            </a:r>
            <a:r>
              <a:rPr lang="en-US" sz="2800" b="1" i="1" dirty="0">
                <a:solidFill>
                  <a:srgbClr val="A6A6A6"/>
                </a:solidFill>
              </a:rPr>
              <a:t>Nel, </a:t>
            </a:r>
            <a:r>
              <a:rPr lang="en-US" sz="2800" b="1" i="1" dirty="0" smtClean="0">
                <a:solidFill>
                  <a:srgbClr val="A6A6A6"/>
                </a:solidFill>
              </a:rPr>
              <a:t>CMO</a:t>
            </a:r>
          </a:p>
          <a:p>
            <a:pPr algn="ctr">
              <a:buFont typeface="Arial" charset="0"/>
              <a:buNone/>
            </a:pPr>
            <a:endParaRPr lang="en-US" sz="1000" dirty="0">
              <a:solidFill>
                <a:srgbClr val="A6A6A6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On behalf of the IPM 027 Team</a:t>
            </a: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Co-Chair: Saidi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Kapiga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SA National PI: Linda-Gail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Bekker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IPM Director Clinical Operations:  Val Kidd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dirty="0" smtClean="0"/>
              <a:t>The Ring Study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04800" y="1363885"/>
            <a:ext cx="8622602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ZA" b="1" dirty="0"/>
              <a:t>IPM </a:t>
            </a:r>
            <a:r>
              <a:rPr lang="en-ZA" b="1" dirty="0" smtClean="0"/>
              <a:t>027</a:t>
            </a:r>
          </a:p>
          <a:p>
            <a:pPr marL="0" indent="0" algn="ctr">
              <a:buNone/>
            </a:pPr>
            <a:r>
              <a:rPr lang="en-ZA" sz="1800" b="1" dirty="0" smtClean="0"/>
              <a:t>Protocol </a:t>
            </a:r>
            <a:r>
              <a:rPr lang="en-ZA" sz="1800" b="1" dirty="0"/>
              <a:t>Version 1.0 Amendment </a:t>
            </a:r>
            <a:r>
              <a:rPr lang="en-ZA" sz="1800" b="1" dirty="0" smtClean="0"/>
              <a:t>1.0 Dated 23 </a:t>
            </a:r>
            <a:r>
              <a:rPr lang="en-ZA" sz="1800" b="1" dirty="0"/>
              <a:t>January 2012</a:t>
            </a:r>
            <a:endParaRPr lang="en-ZA" sz="1800" dirty="0"/>
          </a:p>
          <a:p>
            <a:pPr marL="0" indent="0" algn="ctr">
              <a:buNone/>
            </a:pPr>
            <a:endParaRPr lang="en-ZA" sz="1600" b="1" dirty="0" smtClean="0"/>
          </a:p>
          <a:p>
            <a:pPr marL="0" indent="0" algn="ctr">
              <a:buNone/>
            </a:pPr>
            <a:r>
              <a:rPr lang="en-ZA" b="1" dirty="0" smtClean="0"/>
              <a:t>A </a:t>
            </a:r>
            <a:r>
              <a:rPr lang="en-ZA" b="1" dirty="0"/>
              <a:t>MULTI-CENTRE, RANDOMISED, DOUBLE-BLIND, PLACEBO-CONTROLLED SAFETY AND EFFICACY TRIAL OF A DAPIVIRINE VAGINAL MATRIX RING IN HEALTHY HIV-NEGATIVE WOMEN</a:t>
            </a: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FC91F47-6245-459E-A925-B3879E16F9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002630"/>
              </p:ext>
            </p:extLst>
          </p:nvPr>
        </p:nvGraphicFramePr>
        <p:xfrm>
          <a:off x="1403648" y="3429000"/>
          <a:ext cx="7056784" cy="3185160"/>
        </p:xfrm>
        <a:graphic>
          <a:graphicData uri="http://schemas.openxmlformats.org/drawingml/2006/table">
            <a:tbl>
              <a:tblPr firstRow="1" bandRow="1"/>
              <a:tblGrid>
                <a:gridCol w="1965629"/>
                <a:gridCol w="5091155"/>
              </a:tblGrid>
              <a:tr h="339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Study design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Double-blind, Randomized (2:1), Placebo-controlled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i="0" dirty="0" smtClean="0">
                          <a:solidFill>
                            <a:srgbClr val="7F7F7F"/>
                          </a:solidFill>
                          <a:effectLst/>
                        </a:rPr>
                        <a:t>IP</a:t>
                      </a:r>
                      <a:endParaRPr lang="en-US" sz="1800" b="1" i="0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  <a:cs typeface="Arial" charset="0"/>
                        </a:rPr>
                        <a:t>Vaginal</a:t>
                      </a: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  <a:cs typeface="Arial" charset="0"/>
                        </a:rPr>
                        <a:t> r</a:t>
                      </a:r>
                      <a:r>
                        <a:rPr lang="en-US" sz="1800" dirty="0" smtClean="0">
                          <a:solidFill>
                            <a:srgbClr val="7F7F7F"/>
                          </a:solidFill>
                          <a:cs typeface="Arial" charset="0"/>
                        </a:rPr>
                        <a:t>ings inserted every 4 weeks</a:t>
                      </a: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  <a:cs typeface="Arial" charset="0"/>
                        </a:rPr>
                        <a:t> ± 7 days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Endpoints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Approx 80 endpoints; 2 year on IP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Power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83.2% power to detect 50% treatment effect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39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Targeted enrollment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1650 women, </a:t>
                      </a: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a</a:t>
                      </a: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ges 18-45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1100 on Ring-004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90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Sites in Africa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5-6 IPM research center</a:t>
                      </a: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partners in 2-3 countries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2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800" b="1" dirty="0" smtClean="0">
                          <a:solidFill>
                            <a:srgbClr val="7F7F7F"/>
                          </a:solidFill>
                          <a:effectLst/>
                        </a:rPr>
                        <a:t>Participant follow-up</a:t>
                      </a:r>
                      <a:endParaRPr lang="en-US" sz="1800" b="1" i="1" dirty="0">
                        <a:solidFill>
                          <a:srgbClr val="7F7F7F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F7F7F"/>
                          </a:solidFill>
                        </a:rPr>
                        <a:t>2 years</a:t>
                      </a:r>
                      <a:r>
                        <a:rPr lang="en-US" sz="1800" baseline="0" dirty="0" smtClean="0">
                          <a:solidFill>
                            <a:srgbClr val="7F7F7F"/>
                          </a:solidFill>
                        </a:rPr>
                        <a:t> + 6 weeks following ring discontinuation</a:t>
                      </a:r>
                      <a:endParaRPr lang="en-US" sz="1800" dirty="0" smtClean="0">
                        <a:solidFill>
                          <a:srgbClr val="7F7F7F"/>
                        </a:solidFill>
                        <a:cs typeface="Arial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 idx="4294967295"/>
          </p:nvPr>
        </p:nvSpPr>
        <p:spPr>
          <a:xfrm>
            <a:off x="749374" y="304800"/>
            <a:ext cx="7639050" cy="6969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Ring Study (IPM 027)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289675"/>
            <a:ext cx="3810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035C4-A5AB-4A0A-ACB2-A5EAECE1D64D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1685" name="Content Placeholder 3"/>
          <p:cNvSpPr>
            <a:spLocks noGrp="1"/>
          </p:cNvSpPr>
          <p:nvPr>
            <p:ph idx="13"/>
          </p:nvPr>
        </p:nvSpPr>
        <p:spPr>
          <a:xfrm>
            <a:off x="457200" y="1336722"/>
            <a:ext cx="8229600" cy="4606878"/>
          </a:xfrm>
        </p:spPr>
        <p:txBody>
          <a:bodyPr>
            <a:normAutofit/>
          </a:bodyPr>
          <a:lstStyle/>
          <a:p>
            <a:pPr marL="1028700" lvl="1" indent="-457200" eaLnBrk="1" hangingPunct="1">
              <a:spcBef>
                <a:spcPct val="0"/>
              </a:spcBef>
              <a:spcAft>
                <a:spcPts val="200"/>
              </a:spcAft>
            </a:pPr>
            <a:endParaRPr lang="en-US" sz="800" dirty="0" smtClean="0">
              <a:cs typeface="Arial" pitchFamily="34" charset="0"/>
            </a:endParaRPr>
          </a:p>
          <a:p>
            <a:pPr marL="400050" lvl="1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b="1" dirty="0" smtClean="0">
                <a:cs typeface="Arial" pitchFamily="34" charset="0"/>
              </a:rPr>
              <a:t>  Study objectives:</a:t>
            </a:r>
          </a:p>
          <a:p>
            <a:pPr marL="457200" indent="-457200" eaLnBrk="1" hangingPunct="1">
              <a:lnSpc>
                <a:spcPct val="120000"/>
              </a:lnSpc>
              <a:spcAft>
                <a:spcPts val="200"/>
              </a:spcAft>
            </a:pPr>
            <a:endParaRPr lang="en-US" sz="1600" dirty="0" smtClean="0">
              <a:cs typeface="Arial" pitchFamily="34" charset="0"/>
            </a:endParaRPr>
          </a:p>
          <a:p>
            <a:pPr marL="1028700" lvl="1" indent="-457200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sz="2400" b="1" dirty="0" smtClean="0">
                <a:cs typeface="Arial" pitchFamily="34" charset="0"/>
              </a:rPr>
              <a:t>Primary: </a:t>
            </a:r>
            <a:r>
              <a:rPr lang="en-US" sz="2400" dirty="0" smtClean="0">
                <a:cs typeface="Arial" pitchFamily="34" charset="0"/>
              </a:rPr>
              <a:t>Long-term safety and efficacy of dapivirine ring when inserted once every 4 weeks over a period of 24 months</a:t>
            </a:r>
          </a:p>
          <a:p>
            <a:pPr marL="1028700" lvl="1" indent="-457200" eaLnBrk="1" hangingPunct="1">
              <a:spcBef>
                <a:spcPct val="0"/>
              </a:spcBef>
              <a:spcAft>
                <a:spcPts val="200"/>
              </a:spcAft>
              <a:buFont typeface="Courier New" pitchFamily="49" charset="0"/>
              <a:buNone/>
            </a:pPr>
            <a:endParaRPr lang="en-US" sz="2400" dirty="0" smtClean="0">
              <a:cs typeface="Arial" pitchFamily="34" charset="0"/>
            </a:endParaRPr>
          </a:p>
          <a:p>
            <a:pPr marL="1028700" lvl="1" indent="-457200" eaLnBrk="1" hangingPunct="1">
              <a:spcBef>
                <a:spcPct val="0"/>
              </a:spcBef>
              <a:spcAft>
                <a:spcPts val="200"/>
              </a:spcAft>
            </a:pPr>
            <a:r>
              <a:rPr lang="en-US" sz="2400" b="1" dirty="0" smtClean="0">
                <a:cs typeface="Arial" pitchFamily="34" charset="0"/>
              </a:rPr>
              <a:t>Secondary: </a:t>
            </a:r>
            <a:r>
              <a:rPr lang="en-US" sz="2400" dirty="0" smtClean="0">
                <a:cs typeface="Arial" pitchFamily="34" charset="0"/>
              </a:rPr>
              <a:t>Incidence of HIV-2; incidence of STIs; pregnancy; adherence and acceptability; frequency of drug resistance</a:t>
            </a:r>
          </a:p>
        </p:txBody>
      </p:sp>
    </p:spTree>
    <p:extLst>
      <p:ext uri="{BB962C8B-B14F-4D97-AF65-F5344CB8AC3E}">
        <p14:creationId xmlns:p14="http://schemas.microsoft.com/office/powerpoint/2010/main" val="17806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8" t="19002" r="44279" b="68764"/>
          <a:stretch>
            <a:fillRect/>
          </a:stretch>
        </p:blipFill>
        <p:spPr bwMode="auto">
          <a:xfrm>
            <a:off x="1619673" y="3389784"/>
            <a:ext cx="1122954" cy="8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MC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22062"/>
            <a:ext cx="1140418" cy="8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C:\Documents and Settings\lmaxim\Desktop\Match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63" y="2515071"/>
            <a:ext cx="1343090" cy="7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C:\Documents and Settings\lmaxim\Desktop\Phiva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304183"/>
            <a:ext cx="1046754" cy="9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3378506" y="1484784"/>
            <a:ext cx="4392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7F7F7F"/>
                </a:solidFill>
              </a:rPr>
              <a:t>Madibeng</a:t>
            </a:r>
            <a:r>
              <a:rPr lang="en-US" sz="2000" b="1" i="1" dirty="0">
                <a:solidFill>
                  <a:srgbClr val="7F7F7F"/>
                </a:solidFill>
              </a:rPr>
              <a:t> Center for </a:t>
            </a:r>
            <a:r>
              <a:rPr lang="en-US" sz="2000" b="1" i="1" dirty="0" smtClean="0">
                <a:solidFill>
                  <a:srgbClr val="7F7F7F"/>
                </a:solidFill>
              </a:rPr>
              <a:t>Research (MCR)</a:t>
            </a:r>
            <a:endParaRPr lang="en-US" sz="2000" b="1" i="1" dirty="0">
              <a:solidFill>
                <a:srgbClr val="7F7F7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</a:rPr>
              <a:t>Brits, South </a:t>
            </a:r>
            <a:r>
              <a:rPr lang="en-US" sz="2000" dirty="0" smtClean="0">
                <a:solidFill>
                  <a:srgbClr val="7F7F7F"/>
                </a:solidFill>
              </a:rPr>
              <a:t>Africa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3347864" y="5445224"/>
            <a:ext cx="39190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7F7F7F"/>
                </a:solidFill>
              </a:rPr>
              <a:t>Medical Research Council (MRC)</a:t>
            </a:r>
            <a:endParaRPr lang="en-US" sz="2000" b="1" i="1" dirty="0">
              <a:solidFill>
                <a:srgbClr val="7F7F7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7F7F7F"/>
                </a:solidFill>
              </a:rPr>
              <a:t>Masaka</a:t>
            </a:r>
            <a:r>
              <a:rPr lang="en-US" sz="2000" dirty="0" smtClean="0">
                <a:solidFill>
                  <a:srgbClr val="7F7F7F"/>
                </a:solidFill>
              </a:rPr>
              <a:t>, Uganda</a:t>
            </a:r>
            <a:endParaRPr lang="en-US" sz="2000" i="1" dirty="0">
              <a:solidFill>
                <a:srgbClr val="7F7F7F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idx="4294967295"/>
          </p:nvPr>
        </p:nvSpPr>
        <p:spPr>
          <a:xfrm>
            <a:off x="827584" y="247072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7083425" algn="l"/>
              </a:tabLst>
            </a:pPr>
            <a:r>
              <a:rPr lang="en-US" sz="3600" spc="-150" dirty="0" smtClean="0"/>
              <a:t>IPM 027 : Clinical Research Center Partners</a:t>
            </a:r>
          </a:p>
        </p:txBody>
      </p:sp>
      <p:sp>
        <p:nvSpPr>
          <p:cNvPr id="27" name="Slide Number Placeholder 2"/>
          <p:cNvSpPr txBox="1">
            <a:spLocks/>
          </p:cNvSpPr>
          <p:nvPr/>
        </p:nvSpPr>
        <p:spPr>
          <a:xfrm>
            <a:off x="54934" y="6172200"/>
            <a:ext cx="381000" cy="315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EDBDE7F0-579B-4E38-A09A-CF75D6202749}" type="slidenum">
              <a:rPr lang="en-US" sz="1200" smtClean="0">
                <a:solidFill>
                  <a:prstClr val="white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376888" y="3429000"/>
            <a:ext cx="32419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err="1" smtClean="0">
                <a:solidFill>
                  <a:srgbClr val="7F7F7F"/>
                </a:solidFill>
              </a:rPr>
              <a:t>Qhakaza</a:t>
            </a:r>
            <a:r>
              <a:rPr lang="en-US" sz="2000" b="1" i="1" dirty="0" smtClean="0">
                <a:solidFill>
                  <a:srgbClr val="7F7F7F"/>
                </a:solidFill>
              </a:rPr>
              <a:t> </a:t>
            </a:r>
            <a:r>
              <a:rPr lang="en-US" sz="2000" b="1" i="1" dirty="0" err="1" smtClean="0">
                <a:solidFill>
                  <a:srgbClr val="7F7F7F"/>
                </a:solidFill>
              </a:rPr>
              <a:t>Mbokodo</a:t>
            </a:r>
            <a:r>
              <a:rPr lang="en-US" sz="2000" b="1" i="1" dirty="0" smtClean="0">
                <a:solidFill>
                  <a:srgbClr val="7F7F7F"/>
                </a:solidFill>
              </a:rPr>
              <a:t> (QM)</a:t>
            </a:r>
            <a:endParaRPr lang="en-US" sz="2000" b="1" i="1" dirty="0">
              <a:solidFill>
                <a:srgbClr val="7F7F7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</a:rPr>
              <a:t>Ladysmith, South </a:t>
            </a:r>
            <a:r>
              <a:rPr lang="en-US" sz="2000" dirty="0" smtClean="0">
                <a:solidFill>
                  <a:srgbClr val="7F7F7F"/>
                </a:solidFill>
              </a:rPr>
              <a:t>Africa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3347864" y="2505090"/>
            <a:ext cx="5359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7F7F7F"/>
                </a:solidFill>
              </a:rPr>
              <a:t>Maternal</a:t>
            </a:r>
            <a:r>
              <a:rPr lang="en-US" sz="2000" b="1" i="1" dirty="0">
                <a:solidFill>
                  <a:srgbClr val="7F7F7F"/>
                </a:solidFill>
              </a:rPr>
              <a:t>, Adolescent and Child Health (</a:t>
            </a:r>
            <a:r>
              <a:rPr lang="en-US" sz="2000" b="1" i="1" dirty="0" err="1">
                <a:solidFill>
                  <a:srgbClr val="7F7F7F"/>
                </a:solidFill>
              </a:rPr>
              <a:t>MatCH</a:t>
            </a:r>
            <a:r>
              <a:rPr lang="en-US" sz="2000" b="1" i="1" dirty="0">
                <a:solidFill>
                  <a:srgbClr val="7F7F7F"/>
                </a:solidFill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7F7F7F"/>
                </a:solidFill>
              </a:rPr>
              <a:t>Edendale</a:t>
            </a:r>
            <a:r>
              <a:rPr lang="en-US" sz="2000" dirty="0">
                <a:solidFill>
                  <a:srgbClr val="7F7F7F"/>
                </a:solidFill>
              </a:rPr>
              <a:t> South </a:t>
            </a:r>
            <a:r>
              <a:rPr lang="en-US" sz="2000" dirty="0" smtClean="0">
                <a:solidFill>
                  <a:srgbClr val="7F7F7F"/>
                </a:solidFill>
              </a:rPr>
              <a:t>Africa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387344" y="4449306"/>
            <a:ext cx="4527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7F7F7F"/>
                </a:solidFill>
              </a:rPr>
              <a:t>Prevention </a:t>
            </a:r>
            <a:r>
              <a:rPr lang="en-US" sz="2000" b="1" i="1" dirty="0">
                <a:solidFill>
                  <a:srgbClr val="7F7F7F"/>
                </a:solidFill>
              </a:rPr>
              <a:t>of HIV/AIDS Project (PHIVA)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F7F7F"/>
                </a:solidFill>
              </a:rPr>
              <a:t>Pinetown, South Africa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21" y="5420449"/>
            <a:ext cx="1711819" cy="7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7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Risks : “The Big Five”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333957559"/>
              </p:ext>
            </p:extLst>
          </p:nvPr>
        </p:nvGraphicFramePr>
        <p:xfrm>
          <a:off x="251520" y="1268760"/>
          <a:ext cx="862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52400" y="6289675"/>
            <a:ext cx="457200" cy="365125"/>
          </a:xfrm>
        </p:spPr>
        <p:txBody>
          <a:bodyPr/>
          <a:lstStyle/>
          <a:p>
            <a:pPr>
              <a:defRPr/>
            </a:pPr>
            <a:fld id="{EFC91F47-6245-459E-A925-B3879E16F92D}" type="slidenum">
              <a:rPr lang="en-US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aqhaw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PM Presentation Template_2012 (2)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Amaqhaw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1010</Words>
  <Application>Microsoft Office PowerPoint</Application>
  <PresentationFormat>On-screen Show (4:3)</PresentationFormat>
  <Paragraphs>285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Amaqhawe</vt:lpstr>
      <vt:lpstr>Amaqhawe slide</vt:lpstr>
      <vt:lpstr>1_Amaqhawe slide</vt:lpstr>
      <vt:lpstr>2_Amaqhawe slide</vt:lpstr>
      <vt:lpstr>3_Amaqhawe slide</vt:lpstr>
      <vt:lpstr>4_Amaqhawe slide</vt:lpstr>
      <vt:lpstr>5_Amaqhawe slide</vt:lpstr>
      <vt:lpstr>IPM Presentation Template_2012 (2)</vt:lpstr>
      <vt:lpstr>6_Amaqhawe slide</vt:lpstr>
      <vt:lpstr>7_Amaqhawe slide</vt:lpstr>
      <vt:lpstr>8_Amaqhawe slide</vt:lpstr>
      <vt:lpstr>9_Amaqhawe slide</vt:lpstr>
      <vt:lpstr>11_Amaqhawe slide</vt:lpstr>
      <vt:lpstr>13_Amaqhawe slide</vt:lpstr>
      <vt:lpstr>14_Amaqhawe slide</vt:lpstr>
      <vt:lpstr>PowerPoint Presentation</vt:lpstr>
      <vt:lpstr>Dapivirine Ring Program Timelines</vt:lpstr>
      <vt:lpstr>Dapivirine Ring Licensure Program</vt:lpstr>
      <vt:lpstr>Dapivirine Ring Phase III Program</vt:lpstr>
      <vt:lpstr>IPM 027 The Ring Study</vt:lpstr>
      <vt:lpstr>The Ring Study</vt:lpstr>
      <vt:lpstr>The Ring Study (IPM 027)</vt:lpstr>
      <vt:lpstr>IPM 027 : Clinical Research Center Partners</vt:lpstr>
      <vt:lpstr>Key Risks : “The Big Five”</vt:lpstr>
      <vt:lpstr>PowerPoint Presentation</vt:lpstr>
      <vt:lpstr>IPM 027: Monthly Enrollment</vt:lpstr>
      <vt:lpstr>IPM 027: Screening &amp; Enrolment</vt:lpstr>
      <vt:lpstr>Screen Failures</vt:lpstr>
      <vt:lpstr>Accumulative Participant Enrolment/Month</vt:lpstr>
      <vt:lpstr>PowerPoint Presentation</vt:lpstr>
      <vt:lpstr>IPM 027: Protocol Visit Adherence</vt:lpstr>
      <vt:lpstr>IPM 027: Visit Adherence per Month</vt:lpstr>
      <vt:lpstr>Early Discontinuations</vt:lpstr>
      <vt:lpstr>PowerPoint Presentation</vt:lpstr>
      <vt:lpstr>Data Quality Metrics</vt:lpstr>
      <vt:lpstr>Monitoring</vt:lpstr>
      <vt:lpstr>CRF Faxing</vt:lpstr>
      <vt:lpstr>Frequent Monitoring Report Findings</vt:lpstr>
      <vt:lpstr>PowerPoint Presentation</vt:lpstr>
      <vt:lpstr>Operations….</vt:lpstr>
      <vt:lpstr>The Ring Study 2013… Plan for Success</vt:lpstr>
    </vt:vector>
  </TitlesOfParts>
  <Company>HPG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Langley</dc:creator>
  <cp:lastModifiedBy>Katie Schwartz</cp:lastModifiedBy>
  <cp:revision>122</cp:revision>
  <cp:lastPrinted>2012-08-07T06:37:23Z</cp:lastPrinted>
  <dcterms:created xsi:type="dcterms:W3CDTF">2012-09-21T08:01:58Z</dcterms:created>
  <dcterms:modified xsi:type="dcterms:W3CDTF">2013-02-10T11:21:38Z</dcterms:modified>
</cp:coreProperties>
</file>