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7" r:id="rId5"/>
    <p:sldId id="256" r:id="rId6"/>
    <p:sldId id="263" r:id="rId7"/>
    <p:sldId id="259" r:id="rId8"/>
    <p:sldId id="258" r:id="rId9"/>
    <p:sldId id="260" r:id="rId10"/>
    <p:sldId id="261" r:id="rId11"/>
    <p:sldId id="270" r:id="rId12"/>
    <p:sldId id="264" r:id="rId13"/>
    <p:sldId id="265" r:id="rId14"/>
    <p:sldId id="269" r:id="rId15"/>
    <p:sldId id="266" r:id="rId16"/>
    <p:sldId id="268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be, Lorna K" initials="LK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7" autoAdjust="0"/>
    <p:restoredTop sz="90793" autoAdjust="0"/>
  </p:normalViewPr>
  <p:slideViewPr>
    <p:cSldViewPr>
      <p:cViewPr varScale="1">
        <p:scale>
          <a:sx n="106" d="100"/>
          <a:sy n="106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89C24-0B9E-4027-BCB4-8392AF1D8458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A32AF-58C6-4A06-A233-9EAE5F4D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8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4A46783-8C61-4A25-B365-DBFBB8DD90A8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1837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CE9C56C-604A-49EB-9CAA-C35E81CEE233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312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A32AF-58C6-4A06-A233-9EAE5F4DD2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32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BE4B-BA55-4903-88A2-F431D3BED5C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79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BE4B-BA55-4903-88A2-F431D3BED5C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94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BE4B-BA55-4903-88A2-F431D3BED5C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48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BE4B-BA55-4903-88A2-F431D3BED5C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48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BE4B-BA55-4903-88A2-F431D3BED5C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48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BE4B-BA55-4903-88A2-F431D3BED5C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4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82296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56063"/>
            <a:ext cx="82296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558DA-2582-4D01-99FB-5C29EADF82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9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MTN-028 Laboratory Related CRFs</a:t>
            </a:r>
          </a:p>
        </p:txBody>
      </p:sp>
      <p:pic>
        <p:nvPicPr>
          <p:cNvPr id="3075" name="Picture 4" descr="MTN LOGO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645150"/>
            <a:ext cx="19843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0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4000" dirty="0"/>
              <a:t>Ring Collection and Insertion (RCI-1) CRF</a:t>
            </a:r>
            <a:endParaRPr lang="en-US" sz="4000" dirty="0">
              <a:solidFill>
                <a:srgbClr val="CC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6828" y="1752600"/>
            <a:ext cx="3075972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663" lvl="0" indent="-347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prstClr val="black"/>
                </a:solidFill>
                <a:cs typeface="Arial" pitchFamily="34" charset="0"/>
              </a:rPr>
              <a:t>Item 1a: If the ring was removed prior to Day 28, indicate the date that the ring was last in place</a:t>
            </a:r>
          </a:p>
          <a:p>
            <a:pPr marL="347663" lvl="0" indent="-347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prstClr val="black"/>
                </a:solidFill>
                <a:cs typeface="Arial" pitchFamily="34" charset="0"/>
              </a:rPr>
              <a:t>Item 4: If a ring was inserted at this visit, indicate the time that the ring was inserted in item 4a. </a:t>
            </a:r>
          </a:p>
          <a:p>
            <a:pPr marL="347663" lvl="0" indent="-347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43050"/>
            <a:ext cx="520065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97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637721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HIV Results CRF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386" y="1914719"/>
            <a:ext cx="3195084" cy="4217582"/>
          </a:xfrm>
          <a:solidFill>
            <a:schemeClr val="accent4">
              <a:alpha val="45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/>
              <a:t>Complete </a:t>
            </a:r>
            <a:r>
              <a:rPr lang="en-US" sz="2200" dirty="0"/>
              <a:t>this form at Day 35/Final Clinic Visit and if indicated </a:t>
            </a:r>
            <a:r>
              <a:rPr lang="en-US" sz="2200" dirty="0" smtClean="0"/>
              <a:t>during follow-up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If test is positive or indeterminate, complete the HIV Confirmatory Results CRF and document  </a:t>
            </a:r>
            <a:r>
              <a:rPr lang="en-US" sz="2200" dirty="0"/>
              <a:t>p</a:t>
            </a:r>
            <a:r>
              <a:rPr lang="en-US" sz="2200" dirty="0" smtClean="0"/>
              <a:t>roduct hold on PH-1</a:t>
            </a:r>
            <a:endParaRPr lang="en-US" sz="2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986" y="2133600"/>
            <a:ext cx="5638800" cy="366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23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637721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HIV Confirmatory Results CRF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2966484" cy="3988981"/>
          </a:xfrm>
          <a:solidFill>
            <a:schemeClr val="accent3">
              <a:alpha val="39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1800" dirty="0"/>
              <a:t>Complete this form for each visit where the participant has a positive or indeterminate EIA </a:t>
            </a:r>
            <a:r>
              <a:rPr lang="en-US" sz="1800" dirty="0" smtClean="0"/>
              <a:t>test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In Item 2, mark ‘pending’ if the participant’s final HIV status is not clearly known and update once final status is determined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38177"/>
            <a:ext cx="5267325" cy="403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36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637721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STI Results CRF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114800"/>
          </a:xfrm>
        </p:spPr>
        <p:txBody>
          <a:bodyPr>
            <a:noAutofit/>
          </a:bodyPr>
          <a:lstStyle/>
          <a:p>
            <a:r>
              <a:rPr lang="en-US" sz="2800" dirty="0"/>
              <a:t>Complete this </a:t>
            </a:r>
            <a:r>
              <a:rPr lang="en-US" sz="2800" dirty="0" smtClean="0"/>
              <a:t>form, if indicated, to </a:t>
            </a:r>
            <a:r>
              <a:rPr lang="en-US" sz="2800" dirty="0"/>
              <a:t>document Vaginal Wet </a:t>
            </a:r>
            <a:r>
              <a:rPr lang="en-US" sz="2800" dirty="0" smtClean="0"/>
              <a:t>Prep, rapid </a:t>
            </a:r>
            <a:r>
              <a:rPr lang="en-US" sz="2800" dirty="0" err="1" smtClean="0"/>
              <a:t>Trich</a:t>
            </a:r>
            <a:r>
              <a:rPr lang="en-US" sz="2800" dirty="0" smtClean="0"/>
              <a:t>, GC/CT and syphilis testing during follow up</a:t>
            </a:r>
          </a:p>
          <a:p>
            <a:endParaRPr lang="en-US" sz="2800" dirty="0" smtClean="0"/>
          </a:p>
          <a:p>
            <a:r>
              <a:rPr lang="en-US" sz="2800" dirty="0" smtClean="0"/>
              <a:t>If </a:t>
            </a:r>
            <a:r>
              <a:rPr lang="en-US" sz="2800" dirty="0"/>
              <a:t>a test result(s) </a:t>
            </a:r>
            <a:r>
              <a:rPr lang="en-US" sz="2800" dirty="0" smtClean="0"/>
              <a:t>indicates </a:t>
            </a:r>
            <a:r>
              <a:rPr lang="en-US" sz="2800" dirty="0"/>
              <a:t>that the participant has a new (or </a:t>
            </a:r>
            <a:r>
              <a:rPr lang="en-US" sz="2800" dirty="0" smtClean="0"/>
              <a:t>increased severity</a:t>
            </a:r>
            <a:r>
              <a:rPr lang="en-US" sz="2800" dirty="0"/>
              <a:t>) laboratory-confirmed infection or diagnosis, this </a:t>
            </a:r>
            <a:r>
              <a:rPr lang="en-US" sz="2800" dirty="0" smtClean="0"/>
              <a:t>must </a:t>
            </a:r>
            <a:r>
              <a:rPr lang="en-US" sz="2800" dirty="0"/>
              <a:t>be </a:t>
            </a:r>
            <a:r>
              <a:rPr lang="en-US" sz="2800" dirty="0" smtClean="0"/>
              <a:t>recorded as </a:t>
            </a:r>
            <a:r>
              <a:rPr lang="en-US" sz="2800" dirty="0"/>
              <a:t>an adverse experience on an Adverse Experience (AE) </a:t>
            </a:r>
            <a:r>
              <a:rPr lang="en-US" sz="2800" dirty="0" smtClean="0"/>
              <a:t>Log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67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637721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STI Results CRF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91061"/>
            <a:ext cx="3048000" cy="3581400"/>
          </a:xfrm>
          <a:solidFill>
            <a:schemeClr val="accent4">
              <a:alpha val="32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/>
              <a:t>If vaginal </a:t>
            </a:r>
            <a:r>
              <a:rPr lang="en-US" sz="2400" dirty="0"/>
              <a:t>wet prep was performed but not all assays were completed, mark “Not </a:t>
            </a:r>
            <a:r>
              <a:rPr lang="en-US" sz="2400" dirty="0" smtClean="0"/>
              <a:t>done/Not collected</a:t>
            </a:r>
            <a:r>
              <a:rPr lang="en-US" sz="2400" dirty="0"/>
              <a:t>” for each uncompleted wet prep </a:t>
            </a:r>
            <a:r>
              <a:rPr lang="en-US" sz="2400" dirty="0" smtClean="0"/>
              <a:t>assay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251" y="1447800"/>
            <a:ext cx="5241349" cy="366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15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752600"/>
            <a:ext cx="8229600" cy="2074863"/>
          </a:xfrm>
        </p:spPr>
        <p:txBody>
          <a:bodyPr>
            <a:noAutofit/>
          </a:bodyPr>
          <a:lstStyle/>
          <a:p>
            <a:pPr lvl="0"/>
            <a:r>
              <a:rPr lang="en-US" sz="2600" dirty="0"/>
              <a:t>Pharmacokinetics Specimens (PKS-1) - Enrollment, Day 28 </a:t>
            </a:r>
          </a:p>
          <a:p>
            <a:pPr lvl="0"/>
            <a:r>
              <a:rPr lang="en-US" sz="2600" dirty="0"/>
              <a:t>Pharmacokinetics Specimens </a:t>
            </a:r>
            <a:r>
              <a:rPr lang="en-US" sz="2600" dirty="0" smtClean="0"/>
              <a:t>(PKD-1</a:t>
            </a:r>
            <a:r>
              <a:rPr lang="en-US" sz="2600" dirty="0"/>
              <a:t>) - Days 1, 2, 3, 7, 14, 21, 29, 30, 31, 35</a:t>
            </a:r>
            <a:r>
              <a:rPr lang="en-US" sz="2600" dirty="0" smtClean="0"/>
              <a:t>)</a:t>
            </a:r>
          </a:p>
          <a:p>
            <a:r>
              <a:rPr lang="en-US" sz="2600" dirty="0"/>
              <a:t>Specimen Storage </a:t>
            </a:r>
            <a:endParaRPr lang="en-US" sz="2600" dirty="0" smtClean="0"/>
          </a:p>
          <a:p>
            <a:pPr lvl="0"/>
            <a:r>
              <a:rPr lang="en-US" sz="2600" dirty="0" smtClean="0"/>
              <a:t>HIV Results</a:t>
            </a:r>
          </a:p>
          <a:p>
            <a:pPr lvl="0"/>
            <a:r>
              <a:rPr lang="en-US" sz="2600" dirty="0" smtClean="0"/>
              <a:t>HIV Confirmatory Results</a:t>
            </a:r>
            <a:endParaRPr lang="en-US" sz="2600" dirty="0"/>
          </a:p>
          <a:p>
            <a:pPr lvl="0"/>
            <a:r>
              <a:rPr lang="en-US" sz="2600" dirty="0" smtClean="0"/>
              <a:t>Ring </a:t>
            </a:r>
            <a:r>
              <a:rPr lang="en-US" sz="2600" dirty="0"/>
              <a:t>Collection and Insertion</a:t>
            </a:r>
          </a:p>
          <a:p>
            <a:pPr lvl="0"/>
            <a:r>
              <a:rPr lang="en-US" sz="2600" dirty="0"/>
              <a:t>Safety Laboratory Results</a:t>
            </a:r>
          </a:p>
          <a:p>
            <a:r>
              <a:rPr lang="en-US" altLang="en-US" sz="2600" dirty="0" smtClean="0"/>
              <a:t>STI Test Results</a:t>
            </a:r>
          </a:p>
          <a:p>
            <a:endParaRPr lang="en-US" altLang="en-US" sz="2600" dirty="0" smtClean="0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b="1" dirty="0" smtClean="0"/>
              <a:t>Laboratory Related CRFs</a:t>
            </a:r>
          </a:p>
        </p:txBody>
      </p:sp>
    </p:spTree>
    <p:extLst>
      <p:ext uri="{BB962C8B-B14F-4D97-AF65-F5344CB8AC3E}">
        <p14:creationId xmlns:p14="http://schemas.microsoft.com/office/powerpoint/2010/main" val="258680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295400"/>
            <a:ext cx="3657600" cy="550025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en-US" altLang="en-US" sz="2000" dirty="0" smtClean="0"/>
              <a:t>Record start and stop date for last menstrual period during the last 30 days</a:t>
            </a:r>
          </a:p>
          <a:p>
            <a:pPr lvl="0"/>
            <a:r>
              <a:rPr lang="en-US" altLang="en-US" sz="2000" dirty="0" smtClean="0"/>
              <a:t>Select if blood and vaginal fluid samples for PK were stored, not stored or not collected</a:t>
            </a:r>
          </a:p>
          <a:p>
            <a:pPr lvl="1"/>
            <a:r>
              <a:rPr lang="en-US" altLang="en-US" sz="1800" dirty="0" smtClean="0"/>
              <a:t>If not stored, specify why</a:t>
            </a:r>
          </a:p>
          <a:p>
            <a:pPr lvl="0"/>
            <a:r>
              <a:rPr lang="en-US" altLang="en-US" sz="2000" dirty="0" smtClean="0"/>
              <a:t>There is no item 2 on the Enrollment form because there is no 0-hour blood draw at enrollment</a:t>
            </a:r>
          </a:p>
          <a:p>
            <a:pPr lvl="0"/>
            <a:r>
              <a:rPr lang="en-US" altLang="en-US" sz="2000" dirty="0" smtClean="0"/>
              <a:t>Collection times are documented on the LDMS tracking form</a:t>
            </a:r>
          </a:p>
          <a:p>
            <a:endParaRPr lang="en-US" altLang="en-US" sz="24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4013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sz="3600" dirty="0" smtClean="0"/>
              <a:t>Pharmacokinetics – Enrollment CRF</a:t>
            </a:r>
            <a:endParaRPr lang="en-US" sz="3600" dirty="0">
              <a:solidFill>
                <a:srgbClr val="CC0066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142999"/>
            <a:ext cx="4664968" cy="541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3352800" y="3848100"/>
            <a:ext cx="1066800" cy="4953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971800" y="2095500"/>
            <a:ext cx="1143000" cy="4953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7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2971800" cy="48768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en-US" sz="2400" dirty="0" smtClean="0"/>
              <a:t>Record the start and stop date for occurrence of last vaginal bleeding in the last 30 days</a:t>
            </a:r>
          </a:p>
          <a:p>
            <a:pPr lvl="0"/>
            <a:r>
              <a:rPr lang="en-US" altLang="en-US" sz="2400" dirty="0" smtClean="0"/>
              <a:t>Select if the single-time blood and vaginal fluid for PK were stored, not stored or not collected</a:t>
            </a:r>
          </a:p>
          <a:p>
            <a:pPr lvl="1"/>
            <a:r>
              <a:rPr lang="en-US" altLang="en-US" sz="2000" dirty="0" smtClean="0"/>
              <a:t>If not stored, specify why</a:t>
            </a:r>
          </a:p>
          <a:p>
            <a:pPr marL="0" lvl="0" indent="0">
              <a:buNone/>
            </a:pPr>
            <a:endParaRPr lang="en-US" altLang="en-US" sz="2400" dirty="0" smtClean="0"/>
          </a:p>
          <a:p>
            <a:endParaRPr lang="en-US" altLang="en-US" sz="24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sz="3600" dirty="0" smtClean="0"/>
              <a:t>Pharmacokinetics – Days 1-21, 29-35 CRF</a:t>
            </a:r>
            <a:endParaRPr lang="en-US" sz="3600" dirty="0">
              <a:solidFill>
                <a:srgbClr val="CC006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98599"/>
            <a:ext cx="5535274" cy="405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45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3898534" cy="51054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altLang="en-US" sz="2000" dirty="0" smtClean="0"/>
              <a:t>Similar to the Enrollment PK form, except the Day 28 form includes the 0-hour blood draw and last date of vaginal bleeding question</a:t>
            </a:r>
          </a:p>
          <a:p>
            <a:pPr marL="0" lvl="0" indent="0">
              <a:buNone/>
            </a:pPr>
            <a:endParaRPr lang="en-US" altLang="en-US" sz="2000" dirty="0"/>
          </a:p>
          <a:p>
            <a:r>
              <a:rPr lang="en-US" sz="2000" dirty="0"/>
              <a:t>If silver nitrate/</a:t>
            </a:r>
            <a:r>
              <a:rPr lang="en-US" sz="2000" dirty="0" err="1"/>
              <a:t>monsels</a:t>
            </a:r>
            <a:r>
              <a:rPr lang="en-US" sz="2000" dirty="0"/>
              <a:t> solution is used to stop bleeding during the collection of cervical biopsies,  this should be noted in the comments section </a:t>
            </a:r>
            <a:r>
              <a:rPr lang="en-US" sz="2000" dirty="0" smtClean="0"/>
              <a:t>to </a:t>
            </a:r>
            <a:r>
              <a:rPr lang="en-US" sz="2000" dirty="0"/>
              <a:t>better inform PK analyses</a:t>
            </a:r>
            <a:endParaRPr lang="en-US" altLang="en-US" sz="2000" dirty="0"/>
          </a:p>
          <a:p>
            <a:pPr lvl="0"/>
            <a:endParaRPr lang="en-US" altLang="en-US" sz="2400" dirty="0" smtClean="0"/>
          </a:p>
          <a:p>
            <a:pPr marL="0" lvl="0" indent="0">
              <a:buNone/>
            </a:pPr>
            <a:endParaRPr lang="en-US" altLang="en-US" sz="2400" dirty="0" smtClean="0"/>
          </a:p>
          <a:p>
            <a:endParaRPr lang="en-US" altLang="en-US" sz="24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sz="3600" dirty="0" smtClean="0"/>
              <a:t>Pharmacokinetics – Day 28 CRF</a:t>
            </a:r>
            <a:endParaRPr lang="en-US" sz="3600" dirty="0">
              <a:solidFill>
                <a:srgbClr val="CC0066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1210642"/>
            <a:ext cx="4495800" cy="5647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43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438274"/>
            <a:ext cx="2971800" cy="533400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altLang="en-US" sz="2400" dirty="0" smtClean="0"/>
              <a:t>Specimen Storage form: </a:t>
            </a:r>
          </a:p>
          <a:p>
            <a:pPr lvl="0"/>
            <a:r>
              <a:rPr lang="en-US" altLang="en-US" sz="2400" dirty="0" smtClean="0"/>
              <a:t>Completed at Enrollment, Day 3, Day 28 and Day 35</a:t>
            </a:r>
          </a:p>
          <a:p>
            <a:pPr lvl="0"/>
            <a:r>
              <a:rPr lang="en-US" altLang="en-US" sz="2400" dirty="0" smtClean="0"/>
              <a:t>Documentation for:</a:t>
            </a:r>
          </a:p>
          <a:p>
            <a:pPr lvl="1"/>
            <a:r>
              <a:rPr lang="en-US" altLang="en-US" sz="2000" dirty="0"/>
              <a:t>V</a:t>
            </a:r>
            <a:r>
              <a:rPr lang="en-US" altLang="en-US" sz="2000" dirty="0" smtClean="0"/>
              <a:t>aginal smear for gram stain</a:t>
            </a:r>
          </a:p>
          <a:p>
            <a:pPr lvl="1"/>
            <a:r>
              <a:rPr lang="en-US" altLang="en-US" sz="2000" dirty="0" smtClean="0"/>
              <a:t>Collection of the used vaginal ring and collection time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sz="4000" dirty="0" smtClean="0"/>
              <a:t>Specimen Storage (SS-1) CRF</a:t>
            </a:r>
            <a:endParaRPr lang="en-US" sz="4000" dirty="0">
              <a:solidFill>
                <a:srgbClr val="CC0066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47800"/>
            <a:ext cx="533299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3088758" y="4495800"/>
            <a:ext cx="949842" cy="4572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1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587326"/>
            <a:ext cx="3505200" cy="48006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altLang="en-US" sz="2000" dirty="0" smtClean="0"/>
              <a:t>Safety Laboratory Results CRF: Complete at Enrollment and at Day 28 and 35 Visits</a:t>
            </a:r>
          </a:p>
          <a:p>
            <a:pPr lvl="0"/>
            <a:r>
              <a:rPr lang="en-US" altLang="en-US" sz="2000" dirty="0" smtClean="0"/>
              <a:t>Page 1 documents Hemogram and Differential</a:t>
            </a:r>
          </a:p>
          <a:p>
            <a:pPr lvl="0"/>
            <a:r>
              <a:rPr lang="en-US" altLang="en-US" sz="2000" dirty="0" smtClean="0"/>
              <a:t>If Severity is Grade 1 or higher, it should be entered, if below Grade 1 leave the “Severity Grade” box blank</a:t>
            </a:r>
          </a:p>
          <a:p>
            <a:pPr lvl="0"/>
            <a:r>
              <a:rPr lang="en-US" altLang="en-US" sz="2000" dirty="0" smtClean="0"/>
              <a:t>Record any AE Log Page #’s associated with the lab result </a:t>
            </a:r>
            <a:endParaRPr lang="en-US" altLang="en-US" sz="18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sz="3600" dirty="0" smtClean="0"/>
              <a:t>Safety Laboratory Results (SLR-1) </a:t>
            </a:r>
            <a:r>
              <a:rPr lang="en-US" sz="3600" dirty="0"/>
              <a:t>CRF</a:t>
            </a:r>
            <a:endParaRPr lang="en-US" sz="3600" dirty="0">
              <a:solidFill>
                <a:srgbClr val="CC0066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143000"/>
            <a:ext cx="5142171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85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7800"/>
            <a:ext cx="2895600" cy="47244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US" altLang="en-US" sz="2000" dirty="0" smtClean="0"/>
              <a:t>Safety Laboratory Results CRF page 2: Documentation for chemistries and Dipstick UA results</a:t>
            </a:r>
          </a:p>
          <a:p>
            <a:pPr lvl="0"/>
            <a:endParaRPr lang="en-US" altLang="en-US" sz="2000" dirty="0" smtClean="0"/>
          </a:p>
          <a:p>
            <a:r>
              <a:rPr lang="en-US" sz="2000" dirty="0"/>
              <a:t>Grade the severity of the urine glucose value according to the “Proteinuria, random </a:t>
            </a:r>
            <a:r>
              <a:rPr lang="en-US" sz="2000" dirty="0" smtClean="0"/>
              <a:t>collection” row </a:t>
            </a:r>
            <a:r>
              <a:rPr lang="en-US" sz="2000" dirty="0"/>
              <a:t>of the </a:t>
            </a:r>
            <a:r>
              <a:rPr lang="en-US" sz="2000" i="1" dirty="0"/>
              <a:t>DAIDS Table </a:t>
            </a:r>
            <a:r>
              <a:rPr lang="en-US" sz="2000" i="1" dirty="0" smtClean="0"/>
              <a:t>V1.0</a:t>
            </a:r>
            <a:endParaRPr lang="en-US" altLang="en-US" sz="2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n-US" sz="3600" dirty="0" smtClean="0"/>
              <a:t>Safety Laboratory Results (SLR-2) </a:t>
            </a:r>
            <a:r>
              <a:rPr lang="en-US" sz="3600" dirty="0"/>
              <a:t>CRF</a:t>
            </a:r>
            <a:endParaRPr lang="en-US" sz="3600" dirty="0">
              <a:solidFill>
                <a:srgbClr val="CC0066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069816"/>
            <a:ext cx="5172075" cy="5788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51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4000" dirty="0"/>
              <a:t>Ring Collection and Insertion (RCI-1) CRF</a:t>
            </a:r>
            <a:endParaRPr lang="en-US" sz="4000" dirty="0">
              <a:solidFill>
                <a:srgbClr val="CC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6828" y="1752600"/>
            <a:ext cx="3075972" cy="474591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47663" lvl="0" indent="-347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prstClr val="black"/>
                </a:solidFill>
                <a:cs typeface="Arial" pitchFamily="34" charset="0"/>
              </a:rPr>
              <a:t>Required on Day 28 to document ring collection</a:t>
            </a:r>
          </a:p>
          <a:p>
            <a:pPr lvl="0">
              <a:spcBef>
                <a:spcPct val="20000"/>
              </a:spcBef>
              <a:defRPr/>
            </a:pPr>
            <a:endParaRPr lang="en-US" sz="24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347663" lvl="0" indent="-347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prstClr val="black"/>
                </a:solidFill>
                <a:cs typeface="Arial" pitchFamily="34" charset="0"/>
              </a:rPr>
              <a:t>Complete as needed if an additional ring is dispensed or a ring is returned during the study- not expected</a:t>
            </a:r>
          </a:p>
          <a:p>
            <a:pPr marL="347663" lvl="0" indent="-347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43050"/>
            <a:ext cx="520065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91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EA0D9D02F5D2448E43E828B9ADF8F1" ma:contentTypeVersion="" ma:contentTypeDescription="Create a new document." ma:contentTypeScope="" ma:versionID="5a934086554f51505b018c2be7f8bf76">
  <xsd:schema xmlns:xsd="http://www.w3.org/2001/XMLSchema" xmlns:xs="http://www.w3.org/2001/XMLSchema" xmlns:p="http://schemas.microsoft.com/office/2006/metadata/properties" xmlns:ns2="ef89b625-aa05-45b0-87db-906fc028dbaa" xmlns:ns3="aa032575-9ce6-428b-8cef-8f81022fcf1e" xmlns:ns4="c3733441-67ed-4aa1-9206-79864f23f418" xmlns:ns5="0cdb9d7b-3bdb-4b1c-be50-7737cb6ee7a2" targetNamespace="http://schemas.microsoft.com/office/2006/metadata/properties" ma:root="true" ma:fieldsID="b845d84993c8f7803911e8d05c575a68" ns2:_="" ns3:_="" ns4:_="" ns5:_="">
    <xsd:import namespace="ef89b625-aa05-45b0-87db-906fc028dbaa"/>
    <xsd:import namespace="aa032575-9ce6-428b-8cef-8f81022fcf1e"/>
    <xsd:import namespace="c3733441-67ed-4aa1-9206-79864f23f418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Training"/>
                <xsd:element ref="ns2:DocType" minOccurs="0"/>
                <xsd:element ref="ns2:Day" minOccurs="0"/>
                <xsd:element ref="ns2:Status" minOccurs="0"/>
                <xsd:element ref="ns3:SharedWithUsers" minOccurs="0"/>
                <xsd:element ref="ns4:SharingHintHash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9b625-aa05-45b0-87db-906fc028dbaa" elementFormDefault="qualified">
    <xsd:import namespace="http://schemas.microsoft.com/office/2006/documentManagement/types"/>
    <xsd:import namespace="http://schemas.microsoft.com/office/infopath/2007/PartnerControls"/>
    <xsd:element name="Training" ma:index="8" ma:displayName="Training" ma:format="Dropdown" ma:internalName="Training">
      <xsd:simpleType>
        <xsd:restriction base="dms:Choice">
          <xsd:enumeration value="Refresher"/>
          <xsd:enumeration value="Study Specific"/>
          <xsd:enumeration value="Other"/>
        </xsd:restriction>
      </xsd:simpleType>
    </xsd:element>
    <xsd:element name="DocType" ma:index="9" nillable="true" ma:displayName="DocType" ma:format="Dropdown" ma:internalName="DocType">
      <xsd:simpleType>
        <xsd:restriction base="dms:Choice">
          <xsd:enumeration value="Agenda"/>
          <xsd:enumeration value="Attendee List"/>
          <xsd:enumeration value="Evaluations"/>
          <xsd:enumeration value="Presentations"/>
          <xsd:enumeration value="Logistics"/>
          <xsd:enumeration value="Handouts"/>
          <xsd:enumeration value="Report"/>
          <xsd:enumeration value="Other"/>
        </xsd:restriction>
      </xsd:simpleType>
    </xsd:element>
    <xsd:element name="Day" ma:index="10" nillable="true" ma:displayName="Day" ma:description="For multi-day trainings (optional)" ma:internalName="Day">
      <xsd:simpleType>
        <xsd:restriction base="dms:Text">
          <xsd:maxLength value="255"/>
        </xsd:restriction>
      </xsd:simpleType>
    </xsd:element>
    <xsd:element name="Status" ma:index="11" nillable="true" ma:displayName="Status" ma:list="{e2cd79eb-b003-4bd1-8c3e-a86b5cdd2e28}" ma:internalName="Status" ma:showField="Titl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32575-9ce6-428b-8cef-8f81022fcf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33441-67ed-4aa1-9206-79864f23f418" elementFormDefault="qualified">
    <xsd:import namespace="http://schemas.microsoft.com/office/2006/documentManagement/types"/>
    <xsd:import namespace="http://schemas.microsoft.com/office/infopath/2007/PartnerControls"/>
    <xsd:element name="SharingHintHash" ma:index="13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ef89b625-aa05-45b0-87db-906fc028dbaa">2</Status>
    <SharedWithUsers xmlns="aa032575-9ce6-428b-8cef-8f81022fcf1e">
      <UserInfo>
        <DisplayName/>
        <AccountId xsi:nil="true"/>
        <AccountType/>
      </UserInfo>
    </SharedWithUsers>
    <DocType xmlns="ef89b625-aa05-45b0-87db-906fc028dbaa">Presentations</DocType>
    <Day xmlns="ef89b625-aa05-45b0-87db-906fc028dbaa">Day 1</Day>
    <Training xmlns="ef89b625-aa05-45b0-87db-906fc028dbaa">Study Specific</Train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D1CFB4-01F3-4BBE-91CB-D7B95B0F0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89b625-aa05-45b0-87db-906fc028dbaa"/>
    <ds:schemaRef ds:uri="aa032575-9ce6-428b-8cef-8f81022fcf1e"/>
    <ds:schemaRef ds:uri="c3733441-67ed-4aa1-9206-79864f23f418"/>
    <ds:schemaRef ds:uri="0cdb9d7b-3bdb-4b1c-be50-7737cb6e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F9D2AE-9FCE-4963-B386-639766BAD43A}">
  <ds:schemaRefs>
    <ds:schemaRef ds:uri="aa032575-9ce6-428b-8cef-8f81022fcf1e"/>
    <ds:schemaRef ds:uri="ef89b625-aa05-45b0-87db-906fc028dbaa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cdb9d7b-3bdb-4b1c-be50-7737cb6ee7a2"/>
    <ds:schemaRef ds:uri="http://purl.org/dc/dcmitype/"/>
    <ds:schemaRef ds:uri="c3733441-67ed-4aa1-9206-79864f23f41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A054A8-E5E5-41D3-A7DB-666D64D86A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656</Words>
  <Application>Microsoft Office PowerPoint</Application>
  <PresentationFormat>On-screen Show (4:3)</PresentationFormat>
  <Paragraphs>74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Calibri</vt:lpstr>
      <vt:lpstr>Office Theme</vt:lpstr>
      <vt:lpstr>MTN-028 Laboratory Related CRFs</vt:lpstr>
      <vt:lpstr>Laboratory Related CRFs</vt:lpstr>
      <vt:lpstr>Pharmacokinetics – Enrollment CRF</vt:lpstr>
      <vt:lpstr>Pharmacokinetics – Days 1-21, 29-35 CRF</vt:lpstr>
      <vt:lpstr>Pharmacokinetics – Day 28 CRF</vt:lpstr>
      <vt:lpstr>Specimen Storage (SS-1) CRF</vt:lpstr>
      <vt:lpstr>Safety Laboratory Results (SLR-1) CRF</vt:lpstr>
      <vt:lpstr>Safety Laboratory Results (SLR-2) CRF</vt:lpstr>
      <vt:lpstr>Ring Collection and Insertion (RCI-1) CRF</vt:lpstr>
      <vt:lpstr>Ring Collection and Insertion (RCI-1) CRF</vt:lpstr>
      <vt:lpstr>HIV Results CRF</vt:lpstr>
      <vt:lpstr>HIV Confirmatory Results CRF</vt:lpstr>
      <vt:lpstr>STI Results CRF</vt:lpstr>
      <vt:lpstr>STI Results CRF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MTN-028 Laboratory Related CRFs</dc:title>
  <dc:creator>Arnold-Bush, Bambi</dc:creator>
  <cp:lastModifiedBy>Kailazarid Gomez Feliciano</cp:lastModifiedBy>
  <cp:revision>44</cp:revision>
  <dcterms:created xsi:type="dcterms:W3CDTF">2006-08-16T00:00:00Z</dcterms:created>
  <dcterms:modified xsi:type="dcterms:W3CDTF">2015-06-04T17:53:42Z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0x010100D2EA0D9D02F5D2448E43E828B9ADF8F1</vt:lpwstr>
  </property>
  <property fmtid="{D5CDD505-2E9C-101B-9397-08002B2CF9AE}" pid="3" name="_AdHocReviewCycleID">
    <vt:i4>-678641858</vt:i4>
  </property>
  <property fmtid="{D5CDD505-2E9C-101B-9397-08002B2CF9AE}" pid="4" name="_NewReviewCycle">
    <vt:lpwstr/>
  </property>
  <property fmtid="{D5CDD505-2E9C-101B-9397-08002B2CF9AE}" pid="5" name="_EmailSubject">
    <vt:lpwstr>MTN-028 Training Materials for Posting - Day 1 (3 of 3)</vt:lpwstr>
  </property>
  <property fmtid="{D5CDD505-2E9C-101B-9397-08002B2CF9AE}" pid="6" name="_AuthorEmail">
    <vt:lpwstr>KGomez@fhi360.org</vt:lpwstr>
  </property>
  <property fmtid="{D5CDD505-2E9C-101B-9397-08002B2CF9AE}" pid="7" name="_AuthorEmailDisplayName">
    <vt:lpwstr>Kailazarid Gomez Feliciano</vt:lpwstr>
  </property>
</Properties>
</file>