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handoutMasterIdLst>
    <p:handoutMasterId r:id="rId26"/>
  </p:handoutMasterIdLst>
  <p:sldIdLst>
    <p:sldId id="779" r:id="rId2"/>
    <p:sldId id="780" r:id="rId3"/>
    <p:sldId id="781" r:id="rId4"/>
    <p:sldId id="782" r:id="rId5"/>
    <p:sldId id="783" r:id="rId6"/>
    <p:sldId id="784" r:id="rId7"/>
    <p:sldId id="785" r:id="rId8"/>
    <p:sldId id="786" r:id="rId9"/>
    <p:sldId id="788" r:id="rId10"/>
    <p:sldId id="789" r:id="rId11"/>
    <p:sldId id="790" r:id="rId12"/>
    <p:sldId id="795" r:id="rId13"/>
    <p:sldId id="791" r:id="rId14"/>
    <p:sldId id="802" r:id="rId15"/>
    <p:sldId id="796" r:id="rId16"/>
    <p:sldId id="797" r:id="rId17"/>
    <p:sldId id="798" r:id="rId18"/>
    <p:sldId id="799" r:id="rId19"/>
    <p:sldId id="800" r:id="rId20"/>
    <p:sldId id="707" r:id="rId21"/>
    <p:sldId id="708" r:id="rId22"/>
    <p:sldId id="709" r:id="rId23"/>
    <p:sldId id="801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en Isaacs (US - NC)" initials="KI(-N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87516" autoAdjust="0"/>
  </p:normalViewPr>
  <p:slideViewPr>
    <p:cSldViewPr>
      <p:cViewPr varScale="1">
        <p:scale>
          <a:sx n="95" d="100"/>
          <a:sy n="95" d="100"/>
        </p:scale>
        <p:origin x="-1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4" y="59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7D9A879-DC38-4849-A4E3-4192A42720F0}" type="datetimeFigureOut">
              <a:rPr lang="en-US" smtClean="0"/>
              <a:pPr/>
              <a:t>1/31/2014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4A43B6-A606-4ECE-A07A-4E5EF64797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03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82EA680-CC7A-45E5-ACE4-37C4BD1A3771}" type="datetimeFigureOut">
              <a:rPr lang="en-US" smtClean="0"/>
              <a:pPr/>
              <a:t>1/31/2014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3EBE4B-BA55-4903-88A2-F431D3BED5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835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It is recommended for this training that staff have this available for </a:t>
            </a:r>
            <a:r>
              <a:rPr lang="en-US" sz="1200" dirty="0" smtClean="0"/>
              <a:t>reference.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EBE4B-BA55-4903-88A2-F431D3BED5C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51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09" indent="-285734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937" indent="-22858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111" indent="-22858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287" indent="-22858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81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1B77CAF-D88F-4A91-BFB1-83AAF464F6DA}" type="slidenum">
              <a:rPr lang="en-US" smtClean="0">
                <a:latin typeface="Calibri" pitchFamily="34" charset="0"/>
              </a:rPr>
              <a:pPr eaLnBrk="1" hangingPunct="1"/>
              <a:t>5</a:t>
            </a:fld>
            <a:endParaRPr 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100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91C7CBE-6B7F-4C11-81FD-B805A86376BF}" type="slidenum">
              <a:rPr lang="en-US" altLang="en-US" smtClean="0">
                <a:latin typeface="Calibri" pitchFamily="34" charset="0"/>
              </a:rPr>
              <a:pPr eaLnBrk="1" hangingPunct="1"/>
              <a:t>6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25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50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3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7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9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C77AC1-3A38-4B53-91C4-96A067C8F24A}" type="datetimeFigureOut">
              <a:rPr lang="en-US" smtClean="0">
                <a:solidFill>
                  <a:srgbClr val="FFF39D"/>
                </a:solidFill>
              </a:rPr>
              <a:pPr/>
              <a:t>1/31/2014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6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6092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3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8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3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203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94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C77AC1-3A38-4B53-91C4-96A067C8F24A}" type="datetimeFigureOut">
              <a:rPr lang="en-US" smtClean="0">
                <a:solidFill>
                  <a:srgbClr val="575F6D"/>
                </a:solidFill>
              </a:rPr>
              <a:pPr/>
              <a:t>1/31/2014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BDDFD9-941B-44A8-80A9-E7FA6857F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8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00200"/>
            <a:ext cx="6172200" cy="18943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Genital Bleeding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479322"/>
            <a:ext cx="6172200" cy="1371600"/>
          </a:xfrm>
        </p:spPr>
        <p:txBody>
          <a:bodyPr/>
          <a:lstStyle/>
          <a:p>
            <a:r>
              <a:rPr lang="en-US" altLang="en-US" dirty="0" smtClean="0"/>
              <a:t>ASPIRE SSP Section </a:t>
            </a:r>
            <a:r>
              <a:rPr lang="en-US" altLang="en-US" dirty="0"/>
              <a:t>10.6.1 </a:t>
            </a:r>
            <a:r>
              <a:rPr lang="en-US" altLang="en-US" dirty="0" smtClean="0"/>
              <a:t>Updates</a:t>
            </a:r>
          </a:p>
          <a:p>
            <a:r>
              <a:rPr lang="en-US" dirty="0" smtClean="0"/>
              <a:t>31 January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51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143000"/>
          </a:xfrm>
        </p:spPr>
        <p:txBody>
          <a:bodyPr/>
          <a:lstStyle/>
          <a:p>
            <a:r>
              <a:rPr lang="en-US" dirty="0" smtClean="0"/>
              <a:t>Next step: AE Determination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73" b="44940"/>
          <a:stretch/>
        </p:blipFill>
        <p:spPr bwMode="auto">
          <a:xfrm>
            <a:off x="381000" y="1143000"/>
            <a:ext cx="806973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68508" y="3523833"/>
            <a:ext cx="8546892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800" dirty="0"/>
              <a:t>Ask: Is this bleeding different than her reported baseline (described on SMH-1</a:t>
            </a:r>
            <a:r>
              <a:rPr lang="en-US" sz="2800" dirty="0" smtClean="0"/>
              <a:t>)?</a:t>
            </a:r>
          </a:p>
          <a:p>
            <a:pPr marL="731520" lvl="1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If </a:t>
            </a:r>
            <a:r>
              <a:rPr lang="en-US" sz="2400" dirty="0"/>
              <a:t>no, no further action is </a:t>
            </a:r>
            <a:r>
              <a:rPr lang="en-US" sz="2400" dirty="0" smtClean="0"/>
              <a:t>required.</a:t>
            </a:r>
          </a:p>
          <a:p>
            <a:pPr marL="731520" lvl="1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If </a:t>
            </a:r>
            <a:r>
              <a:rPr lang="en-US" sz="2400" dirty="0"/>
              <a:t>yes, </a:t>
            </a:r>
            <a:r>
              <a:rPr lang="en-US" sz="2400" dirty="0" smtClean="0"/>
              <a:t>determine whether this is the </a:t>
            </a:r>
            <a:r>
              <a:rPr lang="en-US" sz="2400" u="sng" dirty="0" smtClean="0"/>
              <a:t>first event of its kind</a:t>
            </a:r>
            <a:r>
              <a:rPr lang="en-US" sz="2400" dirty="0" smtClean="0"/>
              <a:t> for this participant.  </a:t>
            </a:r>
          </a:p>
          <a:p>
            <a:pPr marL="1188720" lvl="2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sz="2400" dirty="0" smtClean="0"/>
              <a:t>If yes, conduct pelvic exam, and report as new AE 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304800" y="61722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000" i="1" dirty="0"/>
              <a:t>Note that a shorter than baseline menses </a:t>
            </a:r>
            <a:r>
              <a:rPr lang="en-US" sz="2000" i="1" dirty="0" smtClean="0"/>
              <a:t>(e.g. 2 days, when baseline is 3-5 days) </a:t>
            </a:r>
            <a:r>
              <a:rPr lang="en-US" sz="2000" i="1" dirty="0"/>
              <a:t>is not considered an AE per the FGGT. </a:t>
            </a:r>
          </a:p>
        </p:txBody>
      </p:sp>
    </p:spTree>
    <p:extLst>
      <p:ext uri="{BB962C8B-B14F-4D97-AF65-F5344CB8AC3E}">
        <p14:creationId xmlns:p14="http://schemas.microsoft.com/office/powerpoint/2010/main" val="144953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7467600" cy="1143000"/>
          </a:xfrm>
        </p:spPr>
        <p:txBody>
          <a:bodyPr/>
          <a:lstStyle/>
          <a:p>
            <a:r>
              <a:rPr lang="en-US" dirty="0" smtClean="0"/>
              <a:t>Bleeding AE terms and Grading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23"/>
          <a:stretch/>
        </p:blipFill>
        <p:spPr bwMode="auto">
          <a:xfrm>
            <a:off x="609600" y="914400"/>
            <a:ext cx="7715250" cy="429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577"/>
          <a:stretch/>
        </p:blipFill>
        <p:spPr bwMode="auto">
          <a:xfrm>
            <a:off x="597264" y="5129134"/>
            <a:ext cx="7715250" cy="1806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39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this </a:t>
            </a:r>
            <a:r>
              <a:rPr lang="en-US" i="1" dirty="0" smtClean="0"/>
              <a:t>isn’t</a:t>
            </a:r>
            <a:r>
              <a:rPr lang="en-US" dirty="0" smtClean="0"/>
              <a:t> the first event? (</a:t>
            </a:r>
            <a:r>
              <a:rPr lang="en-US" dirty="0"/>
              <a:t>Recurrent bleeding AEs in </a:t>
            </a:r>
            <a:r>
              <a:rPr lang="en-US" dirty="0" smtClean="0"/>
              <a:t>follow-up)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0" t="43537" r="3741" b="-352"/>
          <a:stretch/>
        </p:blipFill>
        <p:spPr bwMode="auto">
          <a:xfrm>
            <a:off x="219855" y="1522316"/>
            <a:ext cx="6028545" cy="5336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9855" y="1371600"/>
            <a:ext cx="2370945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53655" y="1371600"/>
            <a:ext cx="2370945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39127" y="1447800"/>
            <a:ext cx="3547674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Determine if this bleeding pattern has been established for at least 3 months (more on this soon).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724400" y="1981200"/>
            <a:ext cx="685800" cy="533400"/>
          </a:xfrm>
          <a:prstGeom prst="straightConnector1">
            <a:avLst/>
          </a:prstGeom>
          <a:ln w="666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659473" y="3581400"/>
            <a:ext cx="2510854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46642" y="3810000"/>
            <a:ext cx="2209800" cy="18502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Let’s say it hasn’t (see next slide)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170326" y="4495800"/>
            <a:ext cx="535274" cy="152400"/>
          </a:xfrm>
          <a:prstGeom prst="straightConnector1">
            <a:avLst/>
          </a:prstGeom>
          <a:ln w="666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957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this </a:t>
            </a:r>
            <a:r>
              <a:rPr lang="en-US" i="1" dirty="0" smtClean="0"/>
              <a:t>isn’t</a:t>
            </a:r>
            <a:r>
              <a:rPr lang="en-US" dirty="0" smtClean="0"/>
              <a:t> the first event? (</a:t>
            </a:r>
            <a:r>
              <a:rPr lang="en-US" dirty="0"/>
              <a:t>Recurrent bleeding AEs in </a:t>
            </a:r>
            <a:r>
              <a:rPr lang="en-US" dirty="0" smtClean="0"/>
              <a:t>follow-up)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52578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x-none" sz="3200"/>
              <a:t>If a participant has an </a:t>
            </a:r>
            <a:r>
              <a:rPr lang="en-US" sz="3200" dirty="0"/>
              <a:t>ongoing (recurrent)</a:t>
            </a:r>
            <a:r>
              <a:rPr lang="x-none" sz="3200"/>
              <a:t> bleeding adverse event, a pelvic exam is not required each time the participant reports </a:t>
            </a:r>
            <a:r>
              <a:rPr lang="en-US" sz="3200" dirty="0"/>
              <a:t>the same ongoing </a:t>
            </a:r>
            <a:r>
              <a:rPr lang="x-none" sz="3200"/>
              <a:t>bleeding</a:t>
            </a:r>
            <a:r>
              <a:rPr lang="en-US" sz="3200" dirty="0"/>
              <a:t>,</a:t>
            </a:r>
            <a:r>
              <a:rPr lang="x-none" sz="3200"/>
              <a:t> provided </a:t>
            </a:r>
            <a:r>
              <a:rPr lang="en-US" sz="3200" dirty="0"/>
              <a:t>that </a:t>
            </a:r>
            <a:r>
              <a:rPr lang="x-none" sz="3200"/>
              <a:t>the clinician assesses the bleeding to be consistent with the bleeding captured by the </a:t>
            </a:r>
            <a:r>
              <a:rPr lang="en-US" sz="3200" dirty="0"/>
              <a:t>ongoing</a:t>
            </a:r>
            <a:r>
              <a:rPr lang="x-none" sz="3200"/>
              <a:t> adverse </a:t>
            </a:r>
            <a:r>
              <a:rPr lang="x-none" sz="3200" smtClean="0"/>
              <a:t>event</a:t>
            </a:r>
            <a:r>
              <a:rPr lang="en-US" sz="3200" dirty="0" smtClean="0"/>
              <a:t>.</a:t>
            </a:r>
          </a:p>
          <a:p>
            <a:pPr lvl="1"/>
            <a:r>
              <a:rPr lang="x-none" sz="3200" smtClean="0"/>
              <a:t>As </a:t>
            </a:r>
            <a:r>
              <a:rPr lang="x-none" sz="3200"/>
              <a:t>per SSP Section 11.4, if the AE increases in severity, a new AE Log CRF should be completed to document this change in severity. </a:t>
            </a:r>
            <a:endParaRPr lang="en-US" sz="2900" dirty="0" smtClean="0"/>
          </a:p>
          <a:p>
            <a:pPr lvl="0"/>
            <a:r>
              <a:rPr lang="en-US" sz="3200" dirty="0" smtClean="0"/>
              <a:t>As </a:t>
            </a:r>
            <a:r>
              <a:rPr lang="en-US" sz="3200" dirty="0"/>
              <a:t>needed, update the AE Log CRF to be ‘continuing’. </a:t>
            </a:r>
            <a:endParaRPr lang="en-US" sz="3200" dirty="0" smtClean="0"/>
          </a:p>
          <a:p>
            <a:pPr lvl="1"/>
            <a:r>
              <a:rPr lang="en-US" sz="2900" dirty="0" smtClean="0"/>
              <a:t>Note: The </a:t>
            </a:r>
            <a:r>
              <a:rPr lang="en-US" sz="2900" dirty="0"/>
              <a:t>dates of each irregular bleeding episode do not need to be recorded on the AE Log CRF, but should be captured in source documentation.  </a:t>
            </a:r>
          </a:p>
          <a:p>
            <a:pPr lvl="0"/>
            <a:r>
              <a:rPr lang="en-US" sz="3200" dirty="0"/>
              <a:t>If reviewing files in retrospect, m</a:t>
            </a:r>
            <a:r>
              <a:rPr lang="x-none" sz="3200"/>
              <a:t>ark for deletion any AE</a:t>
            </a:r>
            <a:r>
              <a:rPr lang="en-US" sz="3200" dirty="0"/>
              <a:t> Log CRF</a:t>
            </a:r>
            <a:r>
              <a:rPr lang="x-none" sz="3200"/>
              <a:t>s </a:t>
            </a:r>
            <a:r>
              <a:rPr lang="en-US" sz="3200" dirty="0"/>
              <a:t>completed for bleeding episodes that can be subsumed under the AE that was initially reported for the event. </a:t>
            </a:r>
            <a:endParaRPr lang="en-US" sz="3200" dirty="0" smtClean="0"/>
          </a:p>
          <a:p>
            <a:pPr lvl="1"/>
            <a:r>
              <a:rPr lang="x-none" sz="2900" smtClean="0"/>
              <a:t>When/if </a:t>
            </a:r>
            <a:r>
              <a:rPr lang="x-none" sz="2900"/>
              <a:t>any AEs are deleted, clearly document the rationale in the relevant source documents. </a:t>
            </a:r>
            <a:endParaRPr lang="en-US" sz="2900" dirty="0"/>
          </a:p>
          <a:p>
            <a:pPr lvl="0"/>
            <a:r>
              <a:rPr lang="en-US" sz="3200" dirty="0"/>
              <a:t>If applicable, review</a:t>
            </a:r>
            <a:r>
              <a:rPr lang="x-none" sz="3200"/>
              <a:t> the CM-1 CRF </a:t>
            </a:r>
            <a:r>
              <a:rPr lang="en-US" sz="3200" dirty="0"/>
              <a:t>“Taken for a reported AE?” and “AE Log page” to ensure that no deleted AEs are reflected on the form.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60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6237" y="152399"/>
            <a:ext cx="8153400" cy="6086475"/>
          </a:xfrm>
        </p:spPr>
        <p:txBody>
          <a:bodyPr>
            <a:normAutofit/>
          </a:bodyPr>
          <a:lstStyle/>
          <a:p>
            <a:pPr lvl="0"/>
            <a:r>
              <a:rPr lang="x-none"/>
              <a:t>Updates to items 5b2 or 6 on the Visit Summary and items 2-2a on the Pelvic Exam CRFs are </a:t>
            </a:r>
            <a:r>
              <a:rPr lang="x-none" b="1" u="sng"/>
              <a:t>not</a:t>
            </a:r>
            <a:r>
              <a:rPr lang="x-none"/>
              <a:t> needed. </a:t>
            </a:r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From Visit Summary CRF: 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From Pelvic Exam CRF: 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12" y="1725478"/>
            <a:ext cx="7381875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37" y="5926487"/>
            <a:ext cx="73723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8617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this </a:t>
            </a:r>
            <a:r>
              <a:rPr lang="en-US" i="1" dirty="0" smtClean="0"/>
              <a:t>isn’t</a:t>
            </a:r>
            <a:r>
              <a:rPr lang="en-US" dirty="0" smtClean="0"/>
              <a:t> the first event? (</a:t>
            </a:r>
            <a:r>
              <a:rPr lang="en-US" dirty="0"/>
              <a:t>Recurrent bleeding AEs in </a:t>
            </a:r>
            <a:r>
              <a:rPr lang="en-US" dirty="0" smtClean="0"/>
              <a:t>follow-up)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0" t="43537" r="3741" b="-352"/>
          <a:stretch/>
        </p:blipFill>
        <p:spPr bwMode="auto">
          <a:xfrm>
            <a:off x="219855" y="1446333"/>
            <a:ext cx="6028545" cy="5336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9855" y="1371600"/>
            <a:ext cx="2370945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53655" y="1371600"/>
            <a:ext cx="2370945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15326" y="1981200"/>
            <a:ext cx="3547674" cy="3733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But what if this same pattern </a:t>
            </a:r>
            <a:r>
              <a:rPr lang="en-US" sz="2400" b="1" i="1" dirty="0" smtClean="0">
                <a:solidFill>
                  <a:schemeClr val="tx1"/>
                </a:solidFill>
              </a:rPr>
              <a:t>has</a:t>
            </a:r>
            <a:r>
              <a:rPr lang="en-US" sz="2400" dirty="0" smtClean="0">
                <a:solidFill>
                  <a:schemeClr val="tx1"/>
                </a:solidFill>
              </a:rPr>
              <a:t> been going on for at least 3 months, and it seems </a:t>
            </a:r>
            <a:r>
              <a:rPr lang="en-US" sz="2400" dirty="0">
                <a:solidFill>
                  <a:schemeClr val="tx1"/>
                </a:solidFill>
              </a:rPr>
              <a:t>like </a:t>
            </a:r>
            <a:r>
              <a:rPr lang="en-US" sz="2400" dirty="0" smtClean="0">
                <a:solidFill>
                  <a:schemeClr val="tx1"/>
                </a:solidFill>
              </a:rPr>
              <a:t>a new </a:t>
            </a:r>
            <a:r>
              <a:rPr lang="en-US" sz="2400" dirty="0">
                <a:solidFill>
                  <a:schemeClr val="tx1"/>
                </a:solidFill>
              </a:rPr>
              <a:t>normal menses </a:t>
            </a:r>
            <a:r>
              <a:rPr lang="en-US" sz="2400" dirty="0" smtClean="0">
                <a:solidFill>
                  <a:schemeClr val="tx1"/>
                </a:solidFill>
              </a:rPr>
              <a:t>pattern has </a:t>
            </a:r>
            <a:r>
              <a:rPr lang="en-US" sz="2400" dirty="0">
                <a:solidFill>
                  <a:schemeClr val="tx1"/>
                </a:solidFill>
              </a:rPr>
              <a:t>established (</a:t>
            </a:r>
            <a:r>
              <a:rPr lang="en-US" sz="2400" dirty="0" smtClean="0">
                <a:solidFill>
                  <a:schemeClr val="tx1"/>
                </a:solidFill>
              </a:rPr>
              <a:t>even though it’s different than baseline)? 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(See next slide.)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532056" y="3048000"/>
            <a:ext cx="1801944" cy="1066800"/>
          </a:xfrm>
          <a:prstGeom prst="straightConnector1">
            <a:avLst/>
          </a:prstGeom>
          <a:ln w="666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19854" y="3581400"/>
            <a:ext cx="3894945" cy="3276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35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this </a:t>
            </a:r>
            <a:r>
              <a:rPr lang="en-US" i="1" dirty="0" smtClean="0"/>
              <a:t>isn’t</a:t>
            </a:r>
            <a:r>
              <a:rPr lang="en-US" dirty="0" smtClean="0"/>
              <a:t> the first event</a:t>
            </a:r>
            <a:r>
              <a:rPr lang="en-US" dirty="0"/>
              <a:t>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(New </a:t>
            </a:r>
            <a:r>
              <a:rPr lang="en-US" sz="2000" dirty="0"/>
              <a:t>normal menses pattern established during </a:t>
            </a:r>
            <a:r>
              <a:rPr lang="en-US" sz="2000" dirty="0" smtClean="0"/>
              <a:t>follow-up)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/>
              <a:t>If during follow-up a new recurrent bleeding pattern is considered to be consistent with a normal menstrual cycle, (even if different from the participant’s baseline pattern), any previously reported AEs related to this bleeding should be deleted. </a:t>
            </a:r>
            <a:endParaRPr lang="en-US" dirty="0" smtClean="0"/>
          </a:p>
          <a:p>
            <a:pPr lvl="1"/>
            <a:r>
              <a:rPr lang="en-US" dirty="0" smtClean="0"/>
              <a:t>Clinical </a:t>
            </a:r>
            <a:r>
              <a:rPr lang="en-US" dirty="0"/>
              <a:t>judgment should be used and based on a </a:t>
            </a:r>
            <a:r>
              <a:rPr lang="en-US" u="sng" dirty="0"/>
              <a:t>population definition of normal menses</a:t>
            </a:r>
            <a:r>
              <a:rPr lang="en-US" dirty="0"/>
              <a:t> (i.e., regularly timed bleeding approximately 4 weeks apart), regardless of whether it is consistent with the participant’s baseline bleeding pattern.  </a:t>
            </a:r>
          </a:p>
          <a:p>
            <a:pPr lvl="1"/>
            <a:r>
              <a:rPr lang="en-US" dirty="0"/>
              <a:t>It is recommended that the new pattern be established for at least 3 cycles before making this determination. </a:t>
            </a:r>
          </a:p>
          <a:p>
            <a:pPr lvl="0"/>
            <a:r>
              <a:rPr lang="en-US" dirty="0"/>
              <a:t>When/if any AEs are deleted, ensure the rationale is clearly documented in source documents.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88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If an irregular baseline bleeding pattern has resolved, record a</a:t>
            </a:r>
            <a:r>
              <a:rPr lang="x-none"/>
              <a:t> resolution date for </a:t>
            </a:r>
            <a:r>
              <a:rPr lang="en-US" dirty="0"/>
              <a:t>an irregular bleeding pattern</a:t>
            </a:r>
            <a:r>
              <a:rPr lang="x-none"/>
              <a:t> on the Pre-existing Conditions Resolution Tracker</a:t>
            </a:r>
            <a:r>
              <a:rPr lang="en-US" dirty="0"/>
              <a:t>.  </a:t>
            </a:r>
          </a:p>
          <a:p>
            <a:pPr lvl="0"/>
            <a:r>
              <a:rPr lang="en-US" dirty="0"/>
              <a:t>As needed, update the FP-1 CRF (items 2, 2a and 2b) from previous visits to document the new normal menstrual pattern as menses.</a:t>
            </a:r>
          </a:p>
          <a:p>
            <a:pPr lvl="0"/>
            <a:r>
              <a:rPr lang="en-US" dirty="0"/>
              <a:t>If concomitant medications were provided to treat the bleeding episode, update the CM-1 CRF to reflect that these medications were not taken for a reported AE.  </a:t>
            </a:r>
          </a:p>
          <a:p>
            <a:pPr lvl="0"/>
            <a:r>
              <a:rPr lang="en-US" dirty="0"/>
              <a:t>Updates to items 5b2 or 6 on the Visit Summary and items 2-2a on the Pelvic Exam CRFs </a:t>
            </a:r>
            <a:r>
              <a:rPr lang="en-US" dirty="0" smtClean="0"/>
              <a:t>are </a:t>
            </a:r>
            <a:r>
              <a:rPr lang="en-US" b="1" u="sng" dirty="0" smtClean="0"/>
              <a:t>not</a:t>
            </a:r>
            <a:r>
              <a:rPr lang="en-US" dirty="0" smtClean="0"/>
              <a:t> </a:t>
            </a:r>
            <a:r>
              <a:rPr lang="en-US" dirty="0"/>
              <a:t>needed.  </a:t>
            </a:r>
          </a:p>
          <a:p>
            <a:pPr lvl="0"/>
            <a:r>
              <a:rPr lang="en-US" dirty="0"/>
              <a:t>If a new normal menses pattern develops for a participant, subsequent bleeding events should be reported as new AEs if, per clinical discretion, the event is generally not consistent with this new pattern.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305800" cy="11430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 if this </a:t>
            </a:r>
            <a:r>
              <a:rPr lang="en-US" i="1" dirty="0" smtClean="0"/>
              <a:t>isn’t</a:t>
            </a:r>
            <a:r>
              <a:rPr lang="en-US" dirty="0" smtClean="0"/>
              <a:t> the first event?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2000" dirty="0" smtClean="0"/>
              <a:t>(New normal menses pattern established during follow-up)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4245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Tracking bleeding during follow-up: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assist in the recognition of a new menstrual bleeding pattern or changes to bleeding throughout follow-up, it is recommended that sites implement a </a:t>
            </a:r>
            <a:r>
              <a:rPr lang="en-US" u="sng" dirty="0"/>
              <a:t>genital bleeding tracking log </a:t>
            </a:r>
            <a:r>
              <a:rPr lang="en-US" dirty="0"/>
              <a:t>so that changes to bleeding patterns can easily be assessed over time. </a:t>
            </a:r>
          </a:p>
        </p:txBody>
      </p:sp>
    </p:spTree>
    <p:extLst>
      <p:ext uri="{BB962C8B-B14F-4D97-AF65-F5344CB8AC3E}">
        <p14:creationId xmlns:p14="http://schemas.microsoft.com/office/powerpoint/2010/main" val="2072144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blood on swabs?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x-none"/>
              <a:t>If there is blood on the self-collected swab, clinical discretion </a:t>
            </a:r>
            <a:r>
              <a:rPr lang="en-US" dirty="0"/>
              <a:t>should </a:t>
            </a:r>
            <a:r>
              <a:rPr lang="x-none"/>
              <a:t>be used to determine if </a:t>
            </a:r>
            <a:r>
              <a:rPr lang="en-US" dirty="0"/>
              <a:t>an unscheduled </a:t>
            </a:r>
            <a:r>
              <a:rPr lang="x-none"/>
              <a:t>pelvic exam is necessary (e.g.</a:t>
            </a:r>
            <a:r>
              <a:rPr lang="en-US" dirty="0"/>
              <a:t>, I</a:t>
            </a:r>
            <a:r>
              <a:rPr lang="x-none"/>
              <a:t>s the blood fresh or dried? </a:t>
            </a:r>
            <a:r>
              <a:rPr lang="en-US" dirty="0"/>
              <a:t> I</a:t>
            </a:r>
            <a:r>
              <a:rPr lang="x-none"/>
              <a:t>s she current</a:t>
            </a:r>
            <a:r>
              <a:rPr lang="en-US" dirty="0" err="1"/>
              <a:t>ly</a:t>
            </a:r>
            <a:r>
              <a:rPr lang="x-none"/>
              <a:t> having, or has she recently finish</a:t>
            </a:r>
            <a:r>
              <a:rPr lang="en-US" dirty="0" err="1"/>
              <a:t>ed</a:t>
            </a:r>
            <a:r>
              <a:rPr lang="x-none"/>
              <a:t> her menses?</a:t>
            </a:r>
            <a:r>
              <a:rPr lang="en-US" dirty="0"/>
              <a:t>  D</a:t>
            </a:r>
            <a:r>
              <a:rPr lang="x-none"/>
              <a:t>oes she have a history of metrorrhagia?)</a:t>
            </a:r>
            <a:r>
              <a:rPr lang="en-US" dirty="0"/>
              <a:t>.  </a:t>
            </a:r>
            <a:endParaRPr lang="en-US" dirty="0" smtClean="0"/>
          </a:p>
          <a:p>
            <a:pPr lvl="1"/>
            <a:r>
              <a:rPr lang="en-US" dirty="0" smtClean="0"/>
              <a:t>In other words, blood on the swab does </a:t>
            </a:r>
            <a:r>
              <a:rPr lang="en-US" b="1" u="sng" dirty="0" smtClean="0"/>
              <a:t>not</a:t>
            </a:r>
            <a:r>
              <a:rPr lang="en-US" dirty="0" smtClean="0"/>
              <a:t> automatically require a pelvic, but does require that a clinician make a determination about the need for an exam.</a:t>
            </a:r>
          </a:p>
          <a:p>
            <a:r>
              <a:rPr lang="x-none" smtClean="0"/>
              <a:t>Clinical </a:t>
            </a:r>
            <a:r>
              <a:rPr lang="x-none"/>
              <a:t>decision</a:t>
            </a:r>
            <a:r>
              <a:rPr lang="en-US" dirty="0"/>
              <a:t>-</a:t>
            </a:r>
            <a:r>
              <a:rPr lang="x-none"/>
              <a:t>making should be </a:t>
            </a:r>
            <a:r>
              <a:rPr lang="en-US" dirty="0"/>
              <a:t>documented</a:t>
            </a:r>
            <a:r>
              <a:rPr lang="x-none"/>
              <a:t> in </a:t>
            </a:r>
            <a:r>
              <a:rPr lang="en-US" dirty="0"/>
              <a:t>chart notes or other applicable source documents (i.e., </a:t>
            </a:r>
            <a:r>
              <a:rPr lang="x-none"/>
              <a:t>document rationale for further investigation of the blood</a:t>
            </a:r>
            <a:r>
              <a:rPr lang="en-US" dirty="0"/>
              <a:t> stained swab</a:t>
            </a:r>
            <a:r>
              <a:rPr lang="x-none"/>
              <a:t>, or why this was deemed unnecessary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3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374"/>
            <a:ext cx="3200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Genital Bleeding Decision Tree has been developed to help guide documentation of genital </a:t>
            </a:r>
            <a:r>
              <a:rPr lang="en-US" sz="2400" dirty="0" smtClean="0"/>
              <a:t>bleeding.</a:t>
            </a:r>
          </a:p>
          <a:p>
            <a:endParaRPr lang="en-US" sz="2400" dirty="0"/>
          </a:p>
          <a:p>
            <a:r>
              <a:rPr lang="en-US" sz="2400" b="1" dirty="0" smtClean="0"/>
              <a:t>Above </a:t>
            </a:r>
            <a:r>
              <a:rPr lang="en-US" sz="2400" b="1" dirty="0"/>
              <a:t>all, clinical discretion should be used to determine if the participant is experiencing normal menstrual bleeding.</a:t>
            </a:r>
            <a:r>
              <a:rPr lang="en-US" sz="2400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786" y="76200"/>
            <a:ext cx="4822614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99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#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At baseline, a participant reports 1-3 days of bleeding every 2-3 months. She is on DMPA.</a:t>
            </a:r>
          </a:p>
          <a:p>
            <a:r>
              <a:rPr lang="en-US" dirty="0" smtClean="0"/>
              <a:t>In follow up she changes her contraception to IUCD.</a:t>
            </a:r>
          </a:p>
          <a:p>
            <a:r>
              <a:rPr lang="en-US" dirty="0" smtClean="0"/>
              <a:t>At the month 7 visit she reports 3 days of bleeding one month after her last episode of bleeding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4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#1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you need to do a pelvic exam?</a:t>
            </a:r>
          </a:p>
          <a:p>
            <a:pPr lvl="1"/>
            <a:r>
              <a:rPr lang="en-US" dirty="0" smtClean="0"/>
              <a:t>Yes, it is bleeding different from baseline. This is a new AE </a:t>
            </a:r>
            <a:r>
              <a:rPr lang="en-US" u="sng" dirty="0" smtClean="0"/>
              <a:t>unless and until </a:t>
            </a:r>
            <a:r>
              <a:rPr lang="en-US" dirty="0" smtClean="0"/>
              <a:t>you determine that a new pattern of normal menses has been established. </a:t>
            </a:r>
          </a:p>
          <a:p>
            <a:r>
              <a:rPr lang="en-US" dirty="0" smtClean="0"/>
              <a:t>Do you file an AE?</a:t>
            </a:r>
          </a:p>
          <a:p>
            <a:pPr lvl="1"/>
            <a:r>
              <a:rPr lang="en-US" dirty="0" smtClean="0"/>
              <a:t>Yes, bleeding different from baseline….and not yet clear that it is a new monthly bleeding pattern</a:t>
            </a:r>
          </a:p>
          <a:p>
            <a:r>
              <a:rPr lang="en-US" dirty="0" smtClean="0"/>
              <a:t>What do you call it?</a:t>
            </a:r>
          </a:p>
          <a:p>
            <a:pPr lvl="1"/>
            <a:r>
              <a:rPr lang="en-US" dirty="0" smtClean="0"/>
              <a:t>Metrorrhagia </a:t>
            </a:r>
          </a:p>
          <a:p>
            <a:r>
              <a:rPr lang="en-US" dirty="0" smtClean="0"/>
              <a:t>Do you close it or leave it open?</a:t>
            </a:r>
          </a:p>
          <a:p>
            <a:pPr lvl="1"/>
            <a:r>
              <a:rPr lang="en-US" dirty="0" smtClean="0"/>
              <a:t>Use clinical discretion</a:t>
            </a:r>
          </a:p>
        </p:txBody>
      </p:sp>
    </p:spTree>
    <p:extLst>
      <p:ext uri="{BB962C8B-B14F-4D97-AF65-F5344CB8AC3E}">
        <p14:creationId xmlns:p14="http://schemas.microsoft.com/office/powerpoint/2010/main" val="90987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#1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participant returns over the next two months and reports 2 more episodes of bleeding lasting 3 days and occurring 4 weeks apart.</a:t>
            </a:r>
          </a:p>
          <a:p>
            <a:r>
              <a:rPr lang="en-US" dirty="0" smtClean="0"/>
              <a:t>What is your clinical assessment?</a:t>
            </a:r>
          </a:p>
          <a:p>
            <a:pPr lvl="1"/>
            <a:r>
              <a:rPr lang="en-US" dirty="0" smtClean="0"/>
              <a:t>She is having regularly timed menses now that she has three months of regularly monthly bleeding</a:t>
            </a:r>
          </a:p>
          <a:p>
            <a:r>
              <a:rPr lang="en-US" dirty="0" smtClean="0"/>
              <a:t>Is this an AE?</a:t>
            </a:r>
          </a:p>
          <a:p>
            <a:pPr lvl="1"/>
            <a:r>
              <a:rPr lang="en-US" dirty="0" smtClean="0"/>
              <a:t>Now that you have determined this to be a new normal menstrual pattern, this is not an AE.</a:t>
            </a:r>
          </a:p>
          <a:p>
            <a:r>
              <a:rPr lang="en-US" dirty="0" smtClean="0"/>
              <a:t>How do you document?</a:t>
            </a:r>
          </a:p>
          <a:p>
            <a:pPr lvl="1"/>
            <a:r>
              <a:rPr lang="en-US" dirty="0"/>
              <a:t>Delete the AE (s) for </a:t>
            </a:r>
            <a:r>
              <a:rPr lang="en-US" dirty="0" err="1"/>
              <a:t>metrorraghia</a:t>
            </a:r>
            <a:r>
              <a:rPr lang="en-US" dirty="0"/>
              <a:t> </a:t>
            </a:r>
            <a:r>
              <a:rPr lang="en-US" dirty="0" smtClean="0"/>
              <a:t>that </a:t>
            </a:r>
            <a:r>
              <a:rPr lang="en-US" dirty="0"/>
              <a:t>you filed since Month </a:t>
            </a:r>
            <a:r>
              <a:rPr lang="en-US" dirty="0" smtClean="0"/>
              <a:t>7.</a:t>
            </a:r>
            <a:endParaRPr lang="en-US" dirty="0"/>
          </a:p>
          <a:p>
            <a:pPr lvl="1"/>
            <a:r>
              <a:rPr lang="en-US" dirty="0" smtClean="0"/>
              <a:t>Document your reasoning for deleting the AE in a chart note.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736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Please direct any questions to the 020 Management </a:t>
            </a:r>
            <a:r>
              <a:rPr lang="en-US" dirty="0"/>
              <a:t>T</a:t>
            </a:r>
            <a:r>
              <a:rPr lang="en-US" dirty="0" smtClean="0"/>
              <a:t>eam and safety MDs</a:t>
            </a:r>
          </a:p>
          <a:p>
            <a:r>
              <a:rPr lang="en-US" dirty="0" smtClean="0"/>
              <a:t>We also encourage case discussions on the clinician </a:t>
            </a:r>
            <a:r>
              <a:rPr lang="en-US" dirty="0" err="1" smtClean="0"/>
              <a:t>listserve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2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genital bleeding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t </a:t>
            </a:r>
            <a:r>
              <a:rPr lang="en-US" dirty="0"/>
              <a:t>each scheduled follow-up visit, study staff will actively ascertain whether any genital bleeding (menstrual or non-menstrual) was experienced since her last visit. </a:t>
            </a:r>
            <a:endParaRPr lang="en-US" dirty="0" smtClean="0"/>
          </a:p>
          <a:p>
            <a:r>
              <a:rPr lang="en-US" dirty="0" smtClean="0"/>
              <a:t>Remember that if bleeding was </a:t>
            </a:r>
            <a:r>
              <a:rPr lang="en-US" i="1" dirty="0" smtClean="0"/>
              <a:t>ongoing</a:t>
            </a:r>
            <a:r>
              <a:rPr lang="en-US" dirty="0" smtClean="0"/>
              <a:t> at last visit to ask about a stop date.</a:t>
            </a:r>
            <a:r>
              <a:rPr lang="en-US" dirty="0"/>
              <a:t> </a:t>
            </a:r>
            <a:r>
              <a:rPr lang="en-US" dirty="0" smtClean="0"/>
              <a:t> Document in </a:t>
            </a:r>
            <a:r>
              <a:rPr lang="en-US" u="sng" dirty="0" smtClean="0"/>
              <a:t>current</a:t>
            </a:r>
            <a:r>
              <a:rPr lang="en-US" dirty="0" smtClean="0"/>
              <a:t> </a:t>
            </a:r>
            <a:r>
              <a:rPr lang="en-US" u="sng" dirty="0" smtClean="0"/>
              <a:t>visit</a:t>
            </a:r>
            <a:r>
              <a:rPr lang="en-US" dirty="0" smtClean="0"/>
              <a:t> source documents (but don’t update stop date on FP-1 from previous visit).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0" t="1165" r="53425" b="85286"/>
          <a:stretch/>
        </p:blipFill>
        <p:spPr bwMode="auto">
          <a:xfrm>
            <a:off x="2819400" y="4741890"/>
            <a:ext cx="3305331" cy="1887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53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/>
          <a:lstStyle/>
          <a:p>
            <a:r>
              <a:rPr lang="en-US" dirty="0" smtClean="0"/>
              <a:t>No bleeding since last visit?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133495"/>
            <a:ext cx="7467600" cy="3572105"/>
          </a:xfrm>
        </p:spPr>
        <p:txBody>
          <a:bodyPr/>
          <a:lstStyle/>
          <a:p>
            <a:r>
              <a:rPr lang="en-US" sz="3200" dirty="0" smtClean="0"/>
              <a:t>Ask: Is this lack of bleeding different than her reported baseline (described on SMH-1)?</a:t>
            </a:r>
          </a:p>
          <a:p>
            <a:pPr lvl="1"/>
            <a:r>
              <a:rPr lang="en-US" sz="2800" dirty="0" smtClean="0"/>
              <a:t>If no, no further action is required.</a:t>
            </a:r>
          </a:p>
          <a:p>
            <a:pPr lvl="1"/>
            <a:r>
              <a:rPr lang="en-US" sz="2800" dirty="0" smtClean="0"/>
              <a:t>If yes, follow guidance in section 10.6.2 to determine if an AE for </a:t>
            </a:r>
            <a:r>
              <a:rPr lang="en-US" sz="2800" i="1" dirty="0" smtClean="0"/>
              <a:t>infrequent bleeding </a:t>
            </a:r>
            <a:r>
              <a:rPr lang="en-US" sz="2800" dirty="0" smtClean="0"/>
              <a:t>has occurred.</a:t>
            </a:r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3" b="84947"/>
          <a:stretch/>
        </p:blipFill>
        <p:spPr bwMode="auto">
          <a:xfrm>
            <a:off x="54270" y="1670153"/>
            <a:ext cx="7641930" cy="145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249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Infrequent Bleeding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5" y="1365250"/>
            <a:ext cx="8229600" cy="53403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Reporting infrequent bleeding as an AE is dependent on whether it is expected due to contraceptive </a:t>
            </a:r>
            <a:r>
              <a:rPr lang="en-US" dirty="0"/>
              <a:t>use, pregnancy, or post-partum status </a:t>
            </a:r>
            <a:r>
              <a:rPr lang="en-US" dirty="0" smtClean="0"/>
              <a:t>(not an AE), or unexplained (AE)</a:t>
            </a:r>
          </a:p>
          <a:p>
            <a:pPr>
              <a:defRPr/>
            </a:pPr>
            <a:r>
              <a:rPr lang="en-US" dirty="0" smtClean="0"/>
              <a:t>If infrequent bleeding is expected, important to note this in the comments of the FP-1 CRF (or chart notes) as rationale for not reporting as an AE</a:t>
            </a:r>
            <a:endParaRPr lang="en-US" dirty="0"/>
          </a:p>
          <a:p>
            <a:pPr>
              <a:defRPr/>
            </a:pPr>
            <a:endParaRPr lang="en-US" sz="2800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311896"/>
            <a:ext cx="6457950" cy="2088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43400" y="439976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79002" y="5862935"/>
            <a:ext cx="58689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Missed menses expected due to contraception</a:t>
            </a:r>
          </a:p>
        </p:txBody>
      </p:sp>
    </p:spTree>
    <p:extLst>
      <p:ext uri="{BB962C8B-B14F-4D97-AF65-F5344CB8AC3E}">
        <p14:creationId xmlns:p14="http://schemas.microsoft.com/office/powerpoint/2010/main" val="134853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r>
              <a:rPr lang="en-US" sz="3200" dirty="0">
                <a:ea typeface="ＭＳ Ｐゴシック" pitchFamily="34" charset="-128"/>
              </a:rPr>
              <a:t>Infrequent </a:t>
            </a:r>
            <a:r>
              <a:rPr lang="en-US" sz="3200" dirty="0" smtClean="0">
                <a:ea typeface="ＭＳ Ｐゴシック" pitchFamily="34" charset="-128"/>
              </a:rPr>
              <a:t>Bleeding (</a:t>
            </a:r>
            <a:r>
              <a:rPr lang="en-US" sz="3200" dirty="0" err="1" smtClean="0">
                <a:ea typeface="ＭＳ Ｐゴシック" pitchFamily="34" charset="-128"/>
              </a:rPr>
              <a:t>Cont</a:t>
            </a:r>
            <a:r>
              <a:rPr lang="en-US" sz="3200" dirty="0" smtClean="0">
                <a:ea typeface="ＭＳ Ｐゴシック" pitchFamily="34" charset="-128"/>
              </a:rPr>
              <a:t>)</a:t>
            </a:r>
            <a:endParaRPr lang="en-US" altLang="en-US" sz="3200" b="1" dirty="0" smtClean="0"/>
          </a:p>
        </p:txBody>
      </p:sp>
      <p:sp>
        <p:nvSpPr>
          <p:cNvPr id="51204" name="Content Placeholder 2"/>
          <p:cNvSpPr txBox="1">
            <a:spLocks/>
          </p:cNvSpPr>
          <p:nvPr/>
        </p:nvSpPr>
        <p:spPr bwMode="auto">
          <a:xfrm>
            <a:off x="152400" y="1600200"/>
            <a:ext cx="851058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100000"/>
            </a:pPr>
            <a:r>
              <a:rPr lang="en-US" altLang="en-US" sz="2200" dirty="0">
                <a:latin typeface="+mn-lt"/>
              </a:rPr>
              <a:t>	</a:t>
            </a:r>
            <a:r>
              <a:rPr lang="en-US" altLang="en-US" sz="2200" dirty="0" smtClean="0">
                <a:latin typeface="+mn-lt"/>
              </a:rPr>
              <a:t>New </a:t>
            </a:r>
            <a:r>
              <a:rPr lang="en-US" altLang="en-US" sz="2200" dirty="0">
                <a:latin typeface="+mn-lt"/>
              </a:rPr>
              <a:t>events of infrequent bleeding during </a:t>
            </a:r>
            <a:r>
              <a:rPr lang="en-US" altLang="en-US" sz="2200" dirty="0" smtClean="0">
                <a:latin typeface="+mn-lt"/>
              </a:rPr>
              <a:t>follow-up or </a:t>
            </a:r>
            <a:r>
              <a:rPr lang="en-US" altLang="en-US" sz="2200" dirty="0">
                <a:latin typeface="+mn-lt"/>
              </a:rPr>
              <a:t>delay of menses for more than one </a:t>
            </a:r>
            <a:r>
              <a:rPr lang="en-US" altLang="en-US" sz="2200" dirty="0" smtClean="0">
                <a:latin typeface="+mn-lt"/>
              </a:rPr>
              <a:t>month (when NOT explained by hormonal contraception or pregnancy/postpartum): 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100000"/>
            </a:pPr>
            <a:r>
              <a:rPr lang="en-US" altLang="en-US" sz="2200" dirty="0" smtClean="0">
                <a:latin typeface="+mn-lt"/>
              </a:rPr>
              <a:t>Document </a:t>
            </a:r>
            <a:r>
              <a:rPr lang="en-US" altLang="en-US" sz="2200" dirty="0">
                <a:latin typeface="+mn-lt"/>
              </a:rPr>
              <a:t>as an AE on an AE Log CRF using </a:t>
            </a:r>
            <a:r>
              <a:rPr lang="en-US" altLang="en-US" sz="2200" dirty="0" smtClean="0">
                <a:latin typeface="+mn-lt"/>
              </a:rPr>
              <a:t>appropriate term: </a:t>
            </a:r>
            <a:r>
              <a:rPr lang="en-US" altLang="en-US" sz="2200" dirty="0">
                <a:latin typeface="+mn-lt"/>
              </a:rPr>
              <a:t>below: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969758"/>
              </p:ext>
            </p:extLst>
          </p:nvPr>
        </p:nvGraphicFramePr>
        <p:xfrm>
          <a:off x="762000" y="3120630"/>
          <a:ext cx="7696200" cy="2625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10000"/>
              </a:tblGrid>
              <a:tr h="67725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Missed menses duration 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Term to use</a:t>
                      </a:r>
                      <a:endParaRPr lang="en-US" sz="2400" dirty="0"/>
                    </a:p>
                  </a:txBody>
                  <a:tcPr marT="45707" marB="45707"/>
                </a:tc>
              </a:tr>
              <a:tr h="54856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1-3</a:t>
                      </a:r>
                      <a:r>
                        <a:rPr lang="en-US" sz="2400" baseline="0" dirty="0" smtClean="0"/>
                        <a:t> months</a:t>
                      </a:r>
                      <a:endParaRPr lang="en-US" sz="24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missed menses</a:t>
                      </a:r>
                      <a:endParaRPr lang="en-US" sz="2400" dirty="0"/>
                    </a:p>
                  </a:txBody>
                  <a:tcPr marT="45707" marB="45707"/>
                </a:tc>
              </a:tr>
              <a:tr h="5642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4-5</a:t>
                      </a:r>
                      <a:r>
                        <a:rPr lang="en-US" sz="2400" baseline="0" dirty="0" smtClean="0"/>
                        <a:t> months</a:t>
                      </a:r>
                      <a:endParaRPr lang="en-US" sz="24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oligomenorrhea</a:t>
                      </a:r>
                      <a:endParaRPr lang="en-US" sz="2400" dirty="0"/>
                    </a:p>
                  </a:txBody>
                  <a:tcPr marT="45707" marB="45707"/>
                </a:tc>
              </a:tr>
              <a:tr h="68962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r>
                        <a:rPr lang="en-US" sz="2400" baseline="0" dirty="0" smtClean="0"/>
                        <a:t> or more months</a:t>
                      </a:r>
                      <a:endParaRPr lang="en-US" sz="24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amenorrhea</a:t>
                      </a:r>
                      <a:endParaRPr lang="en-US" sz="2400" dirty="0"/>
                    </a:p>
                  </a:txBody>
                  <a:tcPr marT="45707" marB="45707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73894" y="5943600"/>
            <a:ext cx="7467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ea typeface="ＭＳ Ｐゴシック" pitchFamily="34" charset="-128"/>
              </a:rPr>
              <a:t>Grade the missed menses event per the below “Unexplained infrequent bleeding” row of the FGGT.</a:t>
            </a:r>
          </a:p>
        </p:txBody>
      </p:sp>
    </p:spTree>
    <p:extLst>
      <p:ext uri="{BB962C8B-B14F-4D97-AF65-F5344CB8AC3E}">
        <p14:creationId xmlns:p14="http://schemas.microsoft.com/office/powerpoint/2010/main" val="217849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Infrequent </a:t>
            </a:r>
            <a:r>
              <a:rPr lang="en-US" dirty="0" smtClean="0">
                <a:ea typeface="ＭＳ Ｐゴシック" pitchFamily="34" charset="-128"/>
              </a:rPr>
              <a:t>Bleeding (</a:t>
            </a:r>
            <a:r>
              <a:rPr lang="en-US" dirty="0" err="1" smtClean="0">
                <a:ea typeface="ＭＳ Ｐゴシック" pitchFamily="34" charset="-128"/>
              </a:rPr>
              <a:t>Cont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Note that the FGGT should be interpreted as a delay in menses </a:t>
            </a:r>
            <a:r>
              <a:rPr lang="en-US" u="sng" dirty="0"/>
              <a:t>of one month or more </a:t>
            </a:r>
            <a:r>
              <a:rPr lang="en-US" dirty="0"/>
              <a:t>from the time when next menses is </a:t>
            </a:r>
            <a:r>
              <a:rPr lang="en-US" i="1" dirty="0"/>
              <a:t>expected</a:t>
            </a:r>
            <a:r>
              <a:rPr lang="en-US" dirty="0"/>
              <a:t> (but does not come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if a participant’s last menstrual period was in August, 2013 and she had not had her menses by October 2013, she experienced a </a:t>
            </a:r>
            <a:r>
              <a:rPr lang="en-US" i="1" dirty="0"/>
              <a:t>delay </a:t>
            </a:r>
            <a:r>
              <a:rPr lang="en-US" dirty="0"/>
              <a:t>in menses for more than one month, so a ‘missed menses’ AE should be reported.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start date for her missed menses is September 2013 (the next time that she typically would have expected menses if it had not been missed). </a:t>
            </a:r>
            <a:endParaRPr lang="en-US" dirty="0" smtClean="0"/>
          </a:p>
          <a:p>
            <a:r>
              <a:rPr lang="en-US" dirty="0" smtClean="0"/>
              <a:t>‘</a:t>
            </a:r>
            <a:r>
              <a:rPr lang="en-US" dirty="0"/>
              <a:t>Missed menses’ should not be used for instances when menses was delayed for any amount of time less than one month (i.e. it came 2 weeks late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While </a:t>
            </a:r>
            <a:r>
              <a:rPr lang="en-US" dirty="0"/>
              <a:t>this situation may be different from the participant’s baseline pattern, it is not a gradable AE per the FGGT.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9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she </a:t>
            </a:r>
            <a:r>
              <a:rPr lang="en-US" u="sng" dirty="0" smtClean="0"/>
              <a:t>has</a:t>
            </a:r>
            <a:r>
              <a:rPr lang="en-US" dirty="0" smtClean="0"/>
              <a:t> had bleeding since the last visit?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8996" b="64212"/>
          <a:stretch/>
        </p:blipFill>
        <p:spPr bwMode="auto">
          <a:xfrm>
            <a:off x="13741" y="1371600"/>
            <a:ext cx="6866896" cy="486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62400" y="1524000"/>
            <a:ext cx="48768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First, make a determination about whether bleeding is consistent with a menstrual period (clinical discretion)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953000" y="3276600"/>
            <a:ext cx="685800" cy="533400"/>
          </a:xfrm>
          <a:prstGeom prst="straightConnector1">
            <a:avLst/>
          </a:prstGeom>
          <a:ln w="666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105400" y="4267200"/>
            <a:ext cx="685800" cy="533400"/>
          </a:xfrm>
          <a:prstGeom prst="straightConnector1">
            <a:avLst/>
          </a:prstGeom>
          <a:ln w="666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91201" y="3505200"/>
            <a:ext cx="281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answer to this question will determine where this information should be documented (see next slide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41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 Bleeding on the FP-1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Any</a:t>
            </a:r>
            <a:r>
              <a:rPr lang="en-US" dirty="0" smtClean="0"/>
              <a:t> </a:t>
            </a:r>
            <a:r>
              <a:rPr lang="en-US" dirty="0"/>
              <a:t>menstrual-like bleeding should be documented in items 2, 2a, 2b of the FP-1 CRF. </a:t>
            </a:r>
            <a:endParaRPr lang="en-US" dirty="0" smtClean="0"/>
          </a:p>
          <a:p>
            <a:r>
              <a:rPr lang="en-US" dirty="0" smtClean="0"/>
              <a:t>Recording </a:t>
            </a:r>
            <a:r>
              <a:rPr lang="en-US" dirty="0"/>
              <a:t>LMP should be based on clinical impression and does not need to be consistent with AE reporting terms used to describe the </a:t>
            </a:r>
            <a:r>
              <a:rPr lang="en-US" dirty="0" smtClean="0"/>
              <a:t>bleeding.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hat </a:t>
            </a:r>
            <a:r>
              <a:rPr lang="en-US" dirty="0"/>
              <a:t>is, bleeding that is captured as an AE can still be considered menstrual-like for the purposes of completing the FP-1 </a:t>
            </a:r>
            <a:r>
              <a:rPr lang="en-US" dirty="0" smtClean="0"/>
              <a:t>CRF.</a:t>
            </a:r>
            <a:endParaRPr lang="en-US" dirty="0"/>
          </a:p>
          <a:p>
            <a:r>
              <a:rPr lang="en-US" dirty="0" smtClean="0"/>
              <a:t>Note </a:t>
            </a:r>
            <a:r>
              <a:rPr lang="en-US" dirty="0"/>
              <a:t>that genital bleeding that is not considered to be menses should </a:t>
            </a:r>
            <a:r>
              <a:rPr lang="en-US" i="1" dirty="0"/>
              <a:t>not </a:t>
            </a:r>
            <a:r>
              <a:rPr lang="en-US" dirty="0"/>
              <a:t>be documented on the FP-1 CRF in items 2, 2a, and 2b. </a:t>
            </a:r>
            <a:endParaRPr lang="en-US" dirty="0" smtClean="0"/>
          </a:p>
          <a:p>
            <a:pPr lvl="1"/>
            <a:r>
              <a:rPr lang="en-US" dirty="0" smtClean="0"/>
              <a:t>Instead</a:t>
            </a:r>
            <a:r>
              <a:rPr lang="en-US" dirty="0"/>
              <a:t>, document it in other source documents as applicable (such as the comments section of the FP-1 CRF, a bleeding log, or chart notes), as well as an AE Log CRF, if it meets AE reporting requirements.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268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7488</TotalTime>
  <Words>1808</Words>
  <Application>Microsoft Office PowerPoint</Application>
  <PresentationFormat>On-screen Show (4:3)</PresentationFormat>
  <Paragraphs>129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Oriel</vt:lpstr>
      <vt:lpstr>Genital Bleeding</vt:lpstr>
      <vt:lpstr>PowerPoint Presentation</vt:lpstr>
      <vt:lpstr>Assessment of genital bleeding</vt:lpstr>
      <vt:lpstr>No bleeding since last visit?</vt:lpstr>
      <vt:lpstr>Infrequent Bleeding</vt:lpstr>
      <vt:lpstr>Infrequent Bleeding (Cont)</vt:lpstr>
      <vt:lpstr>Infrequent Bleeding (Cont)</vt:lpstr>
      <vt:lpstr>What if she has had bleeding since the last visit?</vt:lpstr>
      <vt:lpstr>Documenting Bleeding on the FP-1</vt:lpstr>
      <vt:lpstr>Next step: AE Determination</vt:lpstr>
      <vt:lpstr>Bleeding AE terms and Grading</vt:lpstr>
      <vt:lpstr>What if this isn’t the first event? (Recurrent bleeding AEs in follow-up)</vt:lpstr>
      <vt:lpstr>What if this isn’t the first event? (Recurrent bleeding AEs in follow-up)</vt:lpstr>
      <vt:lpstr>PowerPoint Presentation</vt:lpstr>
      <vt:lpstr>What if this isn’t the first event? (Recurrent bleeding AEs in follow-up)</vt:lpstr>
      <vt:lpstr>What if this isn’t the first event?  (New normal menses pattern established during follow-up)</vt:lpstr>
      <vt:lpstr>PowerPoint Presentation</vt:lpstr>
      <vt:lpstr>Tracking bleeding during follow-up:</vt:lpstr>
      <vt:lpstr>What about blood on swabs?</vt:lpstr>
      <vt:lpstr>Scenario # 1</vt:lpstr>
      <vt:lpstr>Scenario #1 cont’d</vt:lpstr>
      <vt:lpstr>Scenario #1 cont’d</vt:lpstr>
      <vt:lpstr>Questions??</vt:lpstr>
    </vt:vector>
  </TitlesOfParts>
  <Company>FHI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Schwartz (US - NC)</dc:creator>
  <cp:lastModifiedBy>Ashley Mayo</cp:lastModifiedBy>
  <cp:revision>846</cp:revision>
  <cp:lastPrinted>2012-06-05T16:47:01Z</cp:lastPrinted>
  <dcterms:created xsi:type="dcterms:W3CDTF">2011-11-21T15:00:15Z</dcterms:created>
  <dcterms:modified xsi:type="dcterms:W3CDTF">2014-01-31T17:24:17Z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499523495</vt:i4>
  </property>
  <property fmtid="{D5CDD505-2E9C-101B-9397-08002B2CF9AE}" pid="3" name="_NewReviewCycle">
    <vt:lpwstr/>
  </property>
  <property fmtid="{D5CDD505-2E9C-101B-9397-08002B2CF9AE}" pid="4" name="_EmailSubject">
    <vt:lpwstr>ASPIRE - updated SSP sections (email 4 of 4)</vt:lpwstr>
  </property>
  <property fmtid="{D5CDD505-2E9C-101B-9397-08002B2CF9AE}" pid="5" name="_AuthorEmail">
    <vt:lpwstr>AMayo@fhi360.org</vt:lpwstr>
  </property>
  <property fmtid="{D5CDD505-2E9C-101B-9397-08002B2CF9AE}" pid="6" name="_AuthorEmailDisplayName">
    <vt:lpwstr>Ashley Mayo</vt:lpwstr>
  </property>
  <property fmtid="{D5CDD505-2E9C-101B-9397-08002B2CF9AE}" pid="7" name="_PreviousAdHocReviewCycleID">
    <vt:i4>-2085427449</vt:i4>
  </property>
</Properties>
</file>