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3" r:id="rId2"/>
    <p:sldId id="423" r:id="rId3"/>
    <p:sldId id="424" r:id="rId4"/>
    <p:sldId id="425" r:id="rId5"/>
    <p:sldId id="432" r:id="rId6"/>
    <p:sldId id="426" r:id="rId7"/>
    <p:sldId id="427" r:id="rId8"/>
    <p:sldId id="428" r:id="rId9"/>
    <p:sldId id="431" r:id="rId10"/>
    <p:sldId id="430" r:id="rId11"/>
    <p:sldId id="429" r:id="rId12"/>
    <p:sldId id="416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3529" autoAdjust="0"/>
  </p:normalViewPr>
  <p:slideViewPr>
    <p:cSldViewPr>
      <p:cViewPr>
        <p:scale>
          <a:sx n="100" d="100"/>
          <a:sy n="100" d="100"/>
        </p:scale>
        <p:origin x="-1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F4493B-9653-44A1-92BB-2D5B3523E902}" type="datetimeFigureOut">
              <a:rPr lang="en-US"/>
              <a:pPr>
                <a:defRPr/>
              </a:pPr>
              <a:t>5/23/2013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856534-9F36-48DA-8160-D6C48A7D45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95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BF8CC2-CA4F-4DF7-8F03-9C94FD7584AF}" type="datetimeFigureOut">
              <a:rPr lang="en-US"/>
              <a:pPr>
                <a:defRPr/>
              </a:pPr>
              <a:t>5/23/2013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BFFBA1-DEE9-4ADA-9A61-2FD43FE06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02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C50367-FAEF-47E8-A622-B13BCFF184D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81FB0A-FC12-4DEC-ACC3-08DEDE1495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81FB0A-FC12-4DEC-ACC3-08DEDE1495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FFBA1-DEE9-4ADA-9A61-2FD43FE0665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8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81FB0A-FC12-4DEC-ACC3-08DEDE1495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81FB0A-FC12-4DEC-ACC3-08DEDE1495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81FB0A-FC12-4DEC-ACC3-08DEDE1495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81FB0A-FC12-4DEC-ACC3-08DEDE1495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81FB0A-FC12-4DEC-ACC3-08DEDE1495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81FB0A-FC12-4DEC-ACC3-08DEDE1495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81FB0A-FC12-4DEC-ACC3-08DEDE1495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81FB0A-FC12-4DEC-ACC3-08DEDE1495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84F1C4F7-CDE3-4AC8-8CFE-6434B183D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752E4C-3800-4F92-B359-1AF8C2583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B8B823-43C8-4B8A-AE3B-FF3DD4E321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181E3F-5BE0-4B7A-A4F0-0DE006719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98B4FA-DF9B-4804-B63D-DCEFF1F97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FDF8DD-40C0-40F8-AAC5-4E7E9E2490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EE90CE-B80B-45BC-AB00-9D06FED465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2191F9-754D-40E5-B0B6-B5BE3989B0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115FE1-F2AC-4B71-AED7-9301BF0BE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D8D1E2-C724-46CD-8B08-741EA06F8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4CD85F-3192-486B-A670-897615BFBD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C187CCD-E42F-4BA8-A29F-AA14DE5160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2954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5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1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100" y="2818745"/>
            <a:ext cx="7696200" cy="1828800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4400" b="1" dirty="0" smtClean="0">
                <a:latin typeface="+mn-lt"/>
              </a:rPr>
              <a:t>MTN-020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4400" b="1" dirty="0" smtClean="0"/>
              <a:t>Common QCs and Form Completion Questions 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endParaRPr lang="en-US" sz="4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43200" y="414337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89BBDB1-EB06-4BAB-80E3-90DEE3E9DD40}" type="datetime4">
              <a:rPr lang="en-US" sz="2800" smtClean="0"/>
              <a:pPr algn="ctr"/>
              <a:t>May 23, 2013</a:t>
            </a:fld>
            <a:endParaRPr lang="en-US" sz="2800" dirty="0"/>
          </a:p>
        </p:txBody>
      </p:sp>
      <p:pic>
        <p:nvPicPr>
          <p:cNvPr id="5" name="Picture 6" descr="C:\Jared\Dapivirine\MTN 020 communications\Logo\AspireLogoFinal.png"/>
          <p:cNvPicPr>
            <a:picLocks noChangeAspect="1" noChangeArrowheads="1"/>
          </p:cNvPicPr>
          <p:nvPr/>
        </p:nvPicPr>
        <p:blipFill>
          <a:blip r:embed="rId3" cstate="print"/>
          <a:srcRect l="26994" t="31758" r="26379" b="34897"/>
          <a:stretch>
            <a:fillRect/>
          </a:stretch>
        </p:blipFill>
        <p:spPr bwMode="auto">
          <a:xfrm>
            <a:off x="7315200" y="5257800"/>
            <a:ext cx="1447800" cy="80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" y="1494299"/>
            <a:ext cx="5029200" cy="53443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sz="3200" b="1" dirty="0" smtClean="0"/>
              <a:t>Ring Collection/Insertion</a:t>
            </a:r>
            <a:br>
              <a:rPr lang="en-US" sz="3200" b="1" dirty="0" smtClean="0"/>
            </a:br>
            <a:r>
              <a:rPr lang="en-US" sz="3200" b="1" dirty="0" smtClean="0"/>
              <a:t>(RCI-1) CRF</a:t>
            </a:r>
          </a:p>
        </p:txBody>
      </p:sp>
      <p:sp>
        <p:nvSpPr>
          <p:cNvPr id="20485" name="Content Placeholder 2"/>
          <p:cNvSpPr txBox="1">
            <a:spLocks/>
          </p:cNvSpPr>
          <p:nvPr/>
        </p:nvSpPr>
        <p:spPr bwMode="auto">
          <a:xfrm>
            <a:off x="232568" y="1523999"/>
            <a:ext cx="8510588" cy="264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9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dirty="0" smtClean="0"/>
          </a:p>
        </p:txBody>
      </p:sp>
      <p:pic>
        <p:nvPicPr>
          <p:cNvPr id="10" name="Picture 6" descr="C:\Jared\Dapivirine\MTN 020 communications\Logo\AspireLogoFinal.png"/>
          <p:cNvPicPr>
            <a:picLocks noChangeAspect="1" noChangeArrowheads="1"/>
          </p:cNvPicPr>
          <p:nvPr/>
        </p:nvPicPr>
        <p:blipFill>
          <a:blip r:embed="rId4" cstate="print"/>
          <a:srcRect l="26994" t="31758" r="26379" b="34897"/>
          <a:stretch>
            <a:fillRect/>
          </a:stretch>
        </p:blipFill>
        <p:spPr bwMode="auto">
          <a:xfrm>
            <a:off x="7667625" y="5994398"/>
            <a:ext cx="1447800" cy="80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62600" y="1659553"/>
            <a:ext cx="3276600" cy="4031873"/>
          </a:xfrm>
          <a:prstGeom prst="rect">
            <a:avLst/>
          </a:prstGeom>
          <a:solidFill>
            <a:schemeClr val="bg2">
              <a:alpha val="21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Clr>
                <a:schemeClr val="bg2"/>
              </a:buClr>
            </a:pPr>
            <a:r>
              <a:rPr lang="en-US" sz="2400" u="sng" dirty="0" smtClean="0">
                <a:latin typeface="Calibri" pitchFamily="34" charset="0"/>
              </a:rPr>
              <a:t>Pay particular attention to the skip patterns on this form!</a:t>
            </a:r>
          </a:p>
          <a:p>
            <a:pPr>
              <a:buClr>
                <a:schemeClr val="bg2"/>
              </a:buClr>
            </a:pPr>
            <a:endParaRPr lang="en-US" sz="1600" dirty="0">
              <a:latin typeface="Calibri" pitchFamily="34" charset="0"/>
            </a:endParaRPr>
          </a:p>
          <a:p>
            <a:pPr>
              <a:buClr>
                <a:schemeClr val="bg2"/>
              </a:buClr>
            </a:pPr>
            <a:r>
              <a:rPr lang="en-US" sz="1600" dirty="0" smtClean="0">
                <a:latin typeface="Calibri" pitchFamily="34" charset="0"/>
              </a:rPr>
              <a:t>Ex: If Item 2 ‘</a:t>
            </a:r>
            <a:r>
              <a:rPr lang="en-US" sz="1600" i="1" dirty="0" smtClean="0">
                <a:latin typeface="Calibri" pitchFamily="34" charset="0"/>
              </a:rPr>
              <a:t>number of used rings collected’</a:t>
            </a:r>
            <a:r>
              <a:rPr lang="en-US" sz="1600" dirty="0" smtClean="0">
                <a:latin typeface="Calibri" pitchFamily="34" charset="0"/>
              </a:rPr>
              <a:t> is ‘none’, ‘2’, or ‘3’, a reason is required in Item 2a. If ‘1’, go to Item 3.</a:t>
            </a:r>
          </a:p>
          <a:p>
            <a:pPr marL="171450" indent="-171450">
              <a:buClr>
                <a:schemeClr val="bg2"/>
              </a:buClr>
              <a:buFont typeface="Wingdings" pitchFamily="2" charset="2"/>
              <a:buChar char="q"/>
            </a:pPr>
            <a:endParaRPr lang="en-US" sz="1600" dirty="0" smtClean="0">
              <a:latin typeface="Calibri" pitchFamily="34" charset="0"/>
            </a:endParaRPr>
          </a:p>
          <a:p>
            <a:pPr>
              <a:buClr>
                <a:schemeClr val="bg2"/>
              </a:buClr>
            </a:pPr>
            <a:r>
              <a:rPr lang="en-US" sz="1600" dirty="0" smtClean="0">
                <a:latin typeface="Calibri" pitchFamily="34" charset="0"/>
              </a:rPr>
              <a:t>Ex: If a new ring is not dispensed and item 4a is completed, skip items 5 and 6 and complete Item 7, ‘</a:t>
            </a:r>
            <a:r>
              <a:rPr lang="en-US" sz="1600" i="1" dirty="0" smtClean="0">
                <a:latin typeface="Calibri" pitchFamily="34" charset="0"/>
              </a:rPr>
              <a:t>Appearance of the ring’</a:t>
            </a:r>
            <a:endParaRPr lang="en-US" sz="1600" dirty="0" smtClean="0">
              <a:latin typeface="Calibri" pitchFamily="34" charset="0"/>
            </a:endParaRPr>
          </a:p>
          <a:p>
            <a:pPr>
              <a:buClr>
                <a:schemeClr val="bg2"/>
              </a:buClr>
            </a:pPr>
            <a:endParaRPr lang="en-US" sz="1600" dirty="0" smtClean="0">
              <a:latin typeface="Calibri" pitchFamily="34" charset="0"/>
            </a:endParaRPr>
          </a:p>
          <a:p>
            <a:pPr>
              <a:buClr>
                <a:schemeClr val="bg2"/>
              </a:buClr>
            </a:pP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09600" y="4407335"/>
            <a:ext cx="914400" cy="24086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166393" y="3925606"/>
            <a:ext cx="1066800" cy="481729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6200" y="6553200"/>
            <a:ext cx="5029200" cy="33337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berthia\Desktop\ss_Q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1" y="1652901"/>
            <a:ext cx="6540663" cy="511016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sz="3200" b="1" dirty="0" smtClean="0"/>
              <a:t>Specimen Storage</a:t>
            </a:r>
            <a:br>
              <a:rPr lang="en-US" sz="3200" b="1" dirty="0" smtClean="0"/>
            </a:br>
            <a:r>
              <a:rPr lang="en-US" sz="3200" b="1" dirty="0" smtClean="0"/>
              <a:t>(SS-1) CRF</a:t>
            </a:r>
          </a:p>
        </p:txBody>
      </p:sp>
      <p:sp>
        <p:nvSpPr>
          <p:cNvPr id="20485" name="Content Placeholder 2"/>
          <p:cNvSpPr txBox="1">
            <a:spLocks/>
          </p:cNvSpPr>
          <p:nvPr/>
        </p:nvSpPr>
        <p:spPr bwMode="auto">
          <a:xfrm>
            <a:off x="232568" y="1523999"/>
            <a:ext cx="8510588" cy="264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9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dirty="0" smtClean="0"/>
          </a:p>
        </p:txBody>
      </p:sp>
      <p:pic>
        <p:nvPicPr>
          <p:cNvPr id="10" name="Picture 6" descr="C:\Jared\Dapivirine\MTN 020 communications\Logo\AspireLogoFinal.png"/>
          <p:cNvPicPr>
            <a:picLocks noChangeAspect="1" noChangeArrowheads="1"/>
          </p:cNvPicPr>
          <p:nvPr/>
        </p:nvPicPr>
        <p:blipFill>
          <a:blip r:embed="rId4" cstate="print"/>
          <a:srcRect l="26994" t="31758" r="26379" b="34897"/>
          <a:stretch>
            <a:fillRect/>
          </a:stretch>
        </p:blipFill>
        <p:spPr bwMode="auto">
          <a:xfrm>
            <a:off x="7667625" y="5994398"/>
            <a:ext cx="1447800" cy="80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81800" y="1752600"/>
            <a:ext cx="2189956" cy="3354765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sz="2400" u="sng" dirty="0" smtClean="0">
                <a:latin typeface="Calibri" pitchFamily="34" charset="0"/>
              </a:rPr>
              <a:t>Item 2a</a:t>
            </a:r>
          </a:p>
          <a:p>
            <a:pPr>
              <a:buClr>
                <a:schemeClr val="bg2"/>
              </a:buClr>
            </a:pPr>
            <a:endParaRPr lang="en-US" sz="2000" dirty="0" smtClean="0">
              <a:latin typeface="Calibri" pitchFamily="34" charset="0"/>
            </a:endParaRPr>
          </a:p>
          <a:p>
            <a:pPr>
              <a:buClr>
                <a:schemeClr val="bg2"/>
              </a:buClr>
            </a:pPr>
            <a:r>
              <a:rPr lang="en-US" sz="2000" dirty="0" smtClean="0">
                <a:latin typeface="Calibri" pitchFamily="34" charset="0"/>
              </a:rPr>
              <a:t>If Item 2 (endocervical swab for biomarkers) is marked as ‘stored’, item 2a, “Was blood visible on the swab</a:t>
            </a:r>
            <a:r>
              <a:rPr lang="en-US" sz="2000" dirty="0" smtClean="0">
                <a:latin typeface="Calibri" pitchFamily="34" charset="0"/>
              </a:rPr>
              <a:t>?” </a:t>
            </a:r>
            <a:r>
              <a:rPr lang="en-US" sz="2000" dirty="0" smtClean="0">
                <a:latin typeface="Calibri" pitchFamily="34" charset="0"/>
              </a:rPr>
              <a:t>must be completed. </a:t>
            </a:r>
          </a:p>
          <a:p>
            <a:pPr>
              <a:buClr>
                <a:schemeClr val="bg2"/>
              </a:buClr>
            </a:pP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32568" y="4207982"/>
            <a:ext cx="3653632" cy="767479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sz="2800" dirty="0" smtClean="0"/>
              <a:t>Please contact Jen Berthiaume and Karen Patterson with any questions you have about this slide presentation.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Email us at:</a:t>
            </a:r>
          </a:p>
          <a:p>
            <a:pPr>
              <a:buNone/>
            </a:pPr>
            <a:r>
              <a:rPr lang="en-US" sz="2800" b="1" dirty="0" smtClean="0">
                <a:latin typeface="Calibri" pitchFamily="34" charset="0"/>
              </a:rPr>
              <a:t>jberthia@scharp.org</a:t>
            </a:r>
          </a:p>
          <a:p>
            <a:pPr>
              <a:buNone/>
            </a:pPr>
            <a:r>
              <a:rPr lang="en-US" sz="2800" b="1" dirty="0" smtClean="0">
                <a:latin typeface="Calibri" pitchFamily="34" charset="0"/>
              </a:rPr>
              <a:t>karenp@scharp.org</a:t>
            </a:r>
          </a:p>
        </p:txBody>
      </p:sp>
      <p:pic>
        <p:nvPicPr>
          <p:cNvPr id="4" name="Picture 6" descr="C:\Jared\Dapivirine\MTN 020 communications\Logo\AspireLogoFinal.png"/>
          <p:cNvPicPr>
            <a:picLocks noChangeAspect="1" noChangeArrowheads="1"/>
          </p:cNvPicPr>
          <p:nvPr/>
        </p:nvPicPr>
        <p:blipFill>
          <a:blip r:embed="rId3" cstate="print"/>
          <a:srcRect l="26994" t="31758" r="26379" b="34897"/>
          <a:stretch>
            <a:fillRect/>
          </a:stretch>
        </p:blipFill>
        <p:spPr bwMode="auto">
          <a:xfrm>
            <a:off x="7677150" y="6050683"/>
            <a:ext cx="1447800" cy="80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2209800" cy="33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1" y="1600200"/>
            <a:ext cx="88391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2"/>
              </a:buClr>
            </a:pPr>
            <a:r>
              <a:rPr lang="en-US" sz="5400" b="1" dirty="0" smtClean="0">
                <a:solidFill>
                  <a:schemeClr val="accent1"/>
                </a:solidFill>
                <a:latin typeface="Calibri" pitchFamily="34" charset="0"/>
              </a:rPr>
              <a:t>What are most common </a:t>
            </a:r>
          </a:p>
          <a:p>
            <a:pPr algn="ctr">
              <a:buClr>
                <a:schemeClr val="bg2"/>
              </a:buClr>
            </a:pPr>
            <a:r>
              <a:rPr lang="en-US" sz="5400" b="1" dirty="0" smtClean="0">
                <a:solidFill>
                  <a:schemeClr val="accent1"/>
                </a:solidFill>
                <a:latin typeface="Calibri" pitchFamily="34" charset="0"/>
              </a:rPr>
              <a:t>QCs and data queries </a:t>
            </a:r>
          </a:p>
          <a:p>
            <a:pPr algn="ctr">
              <a:buClr>
                <a:schemeClr val="bg2"/>
              </a:buClr>
            </a:pPr>
            <a:r>
              <a:rPr lang="en-US" sz="5400" b="1" dirty="0" smtClean="0">
                <a:solidFill>
                  <a:schemeClr val="accent1"/>
                </a:solidFill>
                <a:latin typeface="Calibri" pitchFamily="34" charset="0"/>
              </a:rPr>
              <a:t>in ASPIRE so far?</a:t>
            </a:r>
          </a:p>
        </p:txBody>
      </p:sp>
      <p:pic>
        <p:nvPicPr>
          <p:cNvPr id="10" name="Picture 6" descr="C:\Jared\Dapivirine\MTN 020 communications\Logo\AspireLogoFinal.png"/>
          <p:cNvPicPr>
            <a:picLocks noChangeAspect="1" noChangeArrowheads="1"/>
          </p:cNvPicPr>
          <p:nvPr/>
        </p:nvPicPr>
        <p:blipFill>
          <a:blip r:embed="rId3" cstate="print"/>
          <a:srcRect l="26994" t="31758" r="26379" b="34897"/>
          <a:stretch>
            <a:fillRect/>
          </a:stretch>
        </p:blipFill>
        <p:spPr bwMode="auto">
          <a:xfrm>
            <a:off x="7667625" y="5994398"/>
            <a:ext cx="1447800" cy="80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24400" y="4419600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Let’s see some examples...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2375186" cy="237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2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513556" y="228600"/>
            <a:ext cx="8229600" cy="990600"/>
          </a:xfrm>
        </p:spPr>
        <p:txBody>
          <a:bodyPr/>
          <a:lstStyle/>
          <a:p>
            <a:pPr algn="ctr"/>
            <a:r>
              <a:rPr lang="en-US" sz="3200" b="1" dirty="0" smtClean="0"/>
              <a:t>Eligibility Criteria (ECI-1) CRF</a:t>
            </a:r>
          </a:p>
        </p:txBody>
      </p:sp>
      <p:sp>
        <p:nvSpPr>
          <p:cNvPr id="20485" name="Content Placeholder 2"/>
          <p:cNvSpPr txBox="1">
            <a:spLocks/>
          </p:cNvSpPr>
          <p:nvPr/>
        </p:nvSpPr>
        <p:spPr bwMode="auto">
          <a:xfrm>
            <a:off x="232568" y="1523999"/>
            <a:ext cx="8510588" cy="264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9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dirty="0" smtClean="0"/>
          </a:p>
        </p:txBody>
      </p:sp>
      <p:pic>
        <p:nvPicPr>
          <p:cNvPr id="10" name="Picture 6" descr="C:\Jared\Dapivirine\MTN 020 communications\Logo\AspireLogoFinal.png"/>
          <p:cNvPicPr>
            <a:picLocks noChangeAspect="1" noChangeArrowheads="1"/>
          </p:cNvPicPr>
          <p:nvPr/>
        </p:nvPicPr>
        <p:blipFill>
          <a:blip r:embed="rId3" cstate="print"/>
          <a:srcRect l="26994" t="31758" r="26379" b="34897"/>
          <a:stretch>
            <a:fillRect/>
          </a:stretch>
        </p:blipFill>
        <p:spPr bwMode="auto">
          <a:xfrm>
            <a:off x="7667625" y="5994398"/>
            <a:ext cx="1447800" cy="80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jberthia\Desktop\eci_qc_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81302"/>
            <a:ext cx="4430712" cy="4677516"/>
          </a:xfrm>
          <a:prstGeom prst="rect">
            <a:avLst/>
          </a:prstGeom>
          <a:noFill/>
          <a:ln w="127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2895600" y="1798800"/>
            <a:ext cx="2276475" cy="630731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1652901"/>
            <a:ext cx="3256756" cy="4893647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sz="2400" u="sng" dirty="0" smtClean="0">
                <a:latin typeface="Calibri" pitchFamily="34" charset="0"/>
              </a:rPr>
              <a:t>Form Completion Date</a:t>
            </a:r>
          </a:p>
          <a:p>
            <a:pPr>
              <a:buClr>
                <a:schemeClr val="bg2"/>
              </a:buClr>
            </a:pPr>
            <a:endParaRPr lang="en-US" sz="2000" dirty="0" smtClean="0">
              <a:latin typeface="Calibri" pitchFamily="34" charset="0"/>
            </a:endParaRP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If a participants rescreens for ASPIRE, update the </a:t>
            </a:r>
            <a:r>
              <a:rPr lang="en-US" sz="2000" i="1" dirty="0" smtClean="0">
                <a:latin typeface="Calibri" pitchFamily="34" charset="0"/>
              </a:rPr>
              <a:t>original </a:t>
            </a:r>
            <a:r>
              <a:rPr lang="en-US" sz="2000" dirty="0" smtClean="0">
                <a:latin typeface="Calibri" pitchFamily="34" charset="0"/>
              </a:rPr>
              <a:t>ECI-1 from the initial screening attempt for </a:t>
            </a:r>
            <a:r>
              <a:rPr lang="en-US" sz="2000" dirty="0" smtClean="0">
                <a:latin typeface="Calibri" pitchFamily="34" charset="0"/>
              </a:rPr>
              <a:t>that participant with her eligibility information, initial and date all items updated and fax to SCHARP</a:t>
            </a:r>
          </a:p>
          <a:p>
            <a:pPr>
              <a:buClr>
                <a:schemeClr val="bg2"/>
              </a:buClr>
            </a:pPr>
            <a:endParaRPr lang="en-US" sz="800" dirty="0" smtClean="0">
              <a:latin typeface="Calibri" pitchFamily="34" charset="0"/>
            </a:endParaRP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Remember to also update the </a:t>
            </a:r>
            <a:r>
              <a:rPr lang="en-US" sz="2000" dirty="0">
                <a:latin typeface="Calibri" pitchFamily="34" charset="0"/>
              </a:rPr>
              <a:t>F</a:t>
            </a:r>
            <a:r>
              <a:rPr lang="en-US" sz="2000" dirty="0" smtClean="0">
                <a:latin typeface="Calibri" pitchFamily="34" charset="0"/>
              </a:rPr>
              <a:t>orm Completion Date to the date of the reassessment</a:t>
            </a:r>
          </a:p>
        </p:txBody>
      </p:sp>
    </p:spTree>
    <p:extLst>
      <p:ext uri="{BB962C8B-B14F-4D97-AF65-F5344CB8AC3E}">
        <p14:creationId xmlns:p14="http://schemas.microsoft.com/office/powerpoint/2010/main" val="15178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berthia\Desktop\ss_Q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" y="1523999"/>
            <a:ext cx="5943600" cy="5202559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762000"/>
          </a:xfrm>
        </p:spPr>
        <p:txBody>
          <a:bodyPr/>
          <a:lstStyle/>
          <a:p>
            <a:pPr algn="ctr"/>
            <a:r>
              <a:rPr lang="en-US" sz="3200" b="1" dirty="0" smtClean="0"/>
              <a:t>Screening Menstrual History </a:t>
            </a:r>
            <a:br>
              <a:rPr lang="en-US" sz="3200" b="1" dirty="0" smtClean="0"/>
            </a:br>
            <a:r>
              <a:rPr lang="en-US" sz="3200" b="1" dirty="0" smtClean="0"/>
              <a:t>(SMH-1) CRF</a:t>
            </a:r>
          </a:p>
        </p:txBody>
      </p:sp>
      <p:sp>
        <p:nvSpPr>
          <p:cNvPr id="20485" name="Content Placeholder 2"/>
          <p:cNvSpPr txBox="1">
            <a:spLocks/>
          </p:cNvSpPr>
          <p:nvPr/>
        </p:nvSpPr>
        <p:spPr bwMode="auto">
          <a:xfrm>
            <a:off x="6477000" y="1523999"/>
            <a:ext cx="2414588" cy="264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9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dirty="0" smtClean="0"/>
          </a:p>
        </p:txBody>
      </p:sp>
      <p:pic>
        <p:nvPicPr>
          <p:cNvPr id="10" name="Picture 6" descr="C:\Jared\Dapivirine\MTN 020 communications\Logo\AspireLogoFinal.png"/>
          <p:cNvPicPr>
            <a:picLocks noChangeAspect="1" noChangeArrowheads="1"/>
          </p:cNvPicPr>
          <p:nvPr/>
        </p:nvPicPr>
        <p:blipFill>
          <a:blip r:embed="rId4" cstate="print"/>
          <a:srcRect l="26994" t="31758" r="26379" b="34897"/>
          <a:stretch>
            <a:fillRect/>
          </a:stretch>
        </p:blipFill>
        <p:spPr bwMode="auto">
          <a:xfrm>
            <a:off x="7667625" y="5994398"/>
            <a:ext cx="1447800" cy="80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3567113" y="3657600"/>
            <a:ext cx="1457324" cy="60960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429002" y="4267200"/>
            <a:ext cx="866773" cy="1600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6324600" y="1828800"/>
            <a:ext cx="2566988" cy="3908762"/>
          </a:xfrm>
          <a:prstGeom prst="rect">
            <a:avLst/>
          </a:prstGeom>
          <a:solidFill>
            <a:schemeClr val="bg2">
              <a:alpha val="21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u="sng" dirty="0" smtClean="0">
                <a:latin typeface="Calibri" pitchFamily="34" charset="0"/>
              </a:rPr>
              <a:t>Item 4: Usual Number of bleeding days (record range)</a:t>
            </a:r>
          </a:p>
          <a:p>
            <a:pPr>
              <a:buClr>
                <a:schemeClr val="bg2"/>
              </a:buClr>
            </a:pPr>
            <a:endParaRPr lang="en-US" dirty="0" smtClean="0">
              <a:latin typeface="Calibri" pitchFamily="34" charset="0"/>
            </a:endParaRP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If the participant’s usual maximum number of bleeding days is greater than 99 days, record ‘99’ in Item 4 and </a:t>
            </a:r>
            <a:r>
              <a:rPr lang="en-US" dirty="0" smtClean="0">
                <a:latin typeface="Calibri" pitchFamily="34" charset="0"/>
              </a:rPr>
              <a:t>provide details in </a:t>
            </a:r>
            <a:r>
              <a:rPr lang="en-US" dirty="0" smtClean="0">
                <a:latin typeface="Calibri" pitchFamily="34" charset="0"/>
              </a:rPr>
              <a:t>Item 8 as needed</a:t>
            </a:r>
          </a:p>
          <a:p>
            <a:pPr>
              <a:buClr>
                <a:schemeClr val="bg2"/>
              </a:buClr>
            </a:pPr>
            <a:endParaRPr lang="en-US" sz="1600" dirty="0" smtClean="0">
              <a:latin typeface="Calibri" pitchFamily="34" charset="0"/>
            </a:endParaRPr>
          </a:p>
          <a:p>
            <a:pPr>
              <a:buClr>
                <a:schemeClr val="bg2"/>
              </a:buClr>
            </a:pPr>
            <a:endParaRPr lang="en-US" sz="16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0" y="2979011"/>
            <a:ext cx="4094300" cy="389572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 descr="C:\Users\jberthia\Desktop\bf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59959"/>
            <a:ext cx="4099892" cy="389572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304799" y="685800"/>
            <a:ext cx="8229600" cy="762000"/>
          </a:xfrm>
        </p:spPr>
        <p:txBody>
          <a:bodyPr/>
          <a:lstStyle/>
          <a:p>
            <a:pPr algn="ctr"/>
            <a:r>
              <a:rPr lang="en-US" sz="3200" b="1" dirty="0" smtClean="0"/>
              <a:t>Screening Menstrual History </a:t>
            </a:r>
            <a:br>
              <a:rPr lang="en-US" sz="3200" b="1" dirty="0" smtClean="0"/>
            </a:br>
            <a:r>
              <a:rPr lang="en-US" sz="3200" b="1" dirty="0" smtClean="0"/>
              <a:t>(SMH-1) CRF</a:t>
            </a:r>
          </a:p>
        </p:txBody>
      </p:sp>
      <p:sp>
        <p:nvSpPr>
          <p:cNvPr id="20485" name="Content Placeholder 2"/>
          <p:cNvSpPr txBox="1">
            <a:spLocks/>
          </p:cNvSpPr>
          <p:nvPr/>
        </p:nvSpPr>
        <p:spPr bwMode="auto">
          <a:xfrm>
            <a:off x="6477000" y="1523999"/>
            <a:ext cx="2414588" cy="264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9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dirty="0" smtClean="0"/>
          </a:p>
        </p:txBody>
      </p:sp>
      <p:pic>
        <p:nvPicPr>
          <p:cNvPr id="10" name="Picture 6" descr="C:\Jared\Dapivirine\MTN 020 communications\Logo\AspireLogoFinal.png"/>
          <p:cNvPicPr>
            <a:picLocks noChangeAspect="1" noChangeArrowheads="1"/>
          </p:cNvPicPr>
          <p:nvPr/>
        </p:nvPicPr>
        <p:blipFill>
          <a:blip r:embed="rId5" cstate="print"/>
          <a:srcRect l="26994" t="31758" r="26379" b="34897"/>
          <a:stretch>
            <a:fillRect/>
          </a:stretch>
        </p:blipFill>
        <p:spPr bwMode="auto">
          <a:xfrm>
            <a:off x="7770325" y="6096000"/>
            <a:ext cx="1373676" cy="7596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52400" y="1390300"/>
            <a:ext cx="838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sz="2400" u="sng" dirty="0" smtClean="0">
                <a:latin typeface="Calibri" pitchFamily="34" charset="0"/>
              </a:rPr>
              <a:t>Item 6: </a:t>
            </a:r>
            <a:endParaRPr lang="en-US" sz="2400" dirty="0" smtClean="0">
              <a:latin typeface="Calibri" pitchFamily="34" charset="0"/>
            </a:endParaRP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If the participant’s menses is ongoing at her Screening Visit, mark ‘ongoing’ in Item 6 and do not revise this CRF at a later date when known.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q"/>
            </a:pPr>
            <a:endParaRPr lang="en-US" dirty="0" smtClean="0">
              <a:latin typeface="Calibri" pitchFamily="34" charset="0"/>
            </a:endParaRP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This date will be collected on the Baseline Family Planning CRF at Enrollment.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124200" y="5105400"/>
            <a:ext cx="457200" cy="41202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283869" y="6404261"/>
            <a:ext cx="3362325" cy="470474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sz="2800" b="1" dirty="0" smtClean="0"/>
              <a:t>Screening/Quarterly Laboratory Results </a:t>
            </a:r>
            <a:br>
              <a:rPr lang="en-US" sz="2800" b="1" dirty="0" smtClean="0"/>
            </a:br>
            <a:r>
              <a:rPr lang="en-US" sz="2800" b="1" dirty="0" smtClean="0"/>
              <a:t>(SLR-1, QLR-1) CRF</a:t>
            </a:r>
          </a:p>
        </p:txBody>
      </p:sp>
      <p:sp>
        <p:nvSpPr>
          <p:cNvPr id="20485" name="Content Placeholder 2"/>
          <p:cNvSpPr txBox="1">
            <a:spLocks/>
          </p:cNvSpPr>
          <p:nvPr/>
        </p:nvSpPr>
        <p:spPr bwMode="auto">
          <a:xfrm>
            <a:off x="232568" y="1523999"/>
            <a:ext cx="8510588" cy="264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9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86400" y="1811981"/>
            <a:ext cx="3256756" cy="4462760"/>
          </a:xfrm>
          <a:prstGeom prst="rect">
            <a:avLst/>
          </a:prstGeom>
          <a:solidFill>
            <a:schemeClr val="bg2">
              <a:alpha val="21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sz="2400" u="sng" dirty="0" smtClean="0">
                <a:latin typeface="Calibri" pitchFamily="34" charset="0"/>
              </a:rPr>
              <a:t>Item 2c. Creatinine </a:t>
            </a:r>
          </a:p>
          <a:p>
            <a:pPr>
              <a:buClr>
                <a:schemeClr val="bg2"/>
              </a:buClr>
            </a:pPr>
            <a:endParaRPr lang="en-US" sz="2000" dirty="0" smtClean="0">
              <a:latin typeface="Calibri" pitchFamily="34" charset="0"/>
            </a:endParaRP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Only one value should be completed for creatinine</a:t>
            </a:r>
          </a:p>
          <a:p>
            <a:pPr>
              <a:buClr>
                <a:schemeClr val="bg2"/>
              </a:buClr>
            </a:pPr>
            <a:endParaRPr lang="en-US" sz="2000" dirty="0" smtClean="0">
              <a:latin typeface="Calibri" pitchFamily="34" charset="0"/>
            </a:endParaRP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Space is provided to record the value reported on the site’s lab results form</a:t>
            </a:r>
          </a:p>
          <a:p>
            <a:pPr>
              <a:buClr>
                <a:schemeClr val="bg2"/>
              </a:buClr>
            </a:pPr>
            <a:endParaRPr lang="en-US" sz="2000" dirty="0" smtClean="0">
              <a:latin typeface="Calibri" pitchFamily="34" charset="0"/>
            </a:endParaRP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This QC can be resolved by lining through one of the options, initial/date and refax to SCHARP</a:t>
            </a:r>
            <a:endParaRPr lang="en-US" dirty="0" smtClean="0">
              <a:latin typeface="Calibri" pitchFamily="34" charset="0"/>
            </a:endParaRPr>
          </a:p>
        </p:txBody>
      </p:sp>
      <p:pic>
        <p:nvPicPr>
          <p:cNvPr id="10" name="Picture 6" descr="C:\Jared\Dapivirine\MTN 020 communications\Logo\AspireLogoFinal.png"/>
          <p:cNvPicPr>
            <a:picLocks noChangeAspect="1" noChangeArrowheads="1"/>
          </p:cNvPicPr>
          <p:nvPr/>
        </p:nvPicPr>
        <p:blipFill>
          <a:blip r:embed="rId3" cstate="print"/>
          <a:srcRect l="26994" t="31758" r="26379" b="34897"/>
          <a:stretch>
            <a:fillRect/>
          </a:stretch>
        </p:blipFill>
        <p:spPr bwMode="auto">
          <a:xfrm>
            <a:off x="7667625" y="5994398"/>
            <a:ext cx="1447800" cy="80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jberthia\Desktop\slr_q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" y="1461691"/>
            <a:ext cx="5006182" cy="53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381000" y="6127336"/>
            <a:ext cx="2948782" cy="630731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berthia\Desktop\vs_Q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" y="1607808"/>
            <a:ext cx="4591867" cy="514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sz="3200" b="1" dirty="0" smtClean="0"/>
              <a:t>Visit Summary</a:t>
            </a:r>
            <a:br>
              <a:rPr lang="en-US" sz="3200" b="1" dirty="0" smtClean="0"/>
            </a:br>
            <a:r>
              <a:rPr lang="en-US" sz="3200" b="1" dirty="0" smtClean="0"/>
              <a:t>(VS-1) CRF</a:t>
            </a:r>
          </a:p>
        </p:txBody>
      </p:sp>
      <p:sp>
        <p:nvSpPr>
          <p:cNvPr id="20485" name="Content Placeholder 2"/>
          <p:cNvSpPr txBox="1">
            <a:spLocks/>
          </p:cNvSpPr>
          <p:nvPr/>
        </p:nvSpPr>
        <p:spPr bwMode="auto">
          <a:xfrm>
            <a:off x="232568" y="1523999"/>
            <a:ext cx="8510588" cy="264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9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dirty="0" smtClean="0"/>
          </a:p>
        </p:txBody>
      </p:sp>
      <p:pic>
        <p:nvPicPr>
          <p:cNvPr id="10" name="Picture 6" descr="C:\Jared\Dapivirine\MTN 020 communications\Logo\AspireLogoFinal.png"/>
          <p:cNvPicPr>
            <a:picLocks noChangeAspect="1" noChangeArrowheads="1"/>
          </p:cNvPicPr>
          <p:nvPr/>
        </p:nvPicPr>
        <p:blipFill>
          <a:blip r:embed="rId4" cstate="print"/>
          <a:srcRect l="26994" t="31758" r="26379" b="34897"/>
          <a:stretch>
            <a:fillRect/>
          </a:stretch>
        </p:blipFill>
        <p:spPr bwMode="auto">
          <a:xfrm>
            <a:off x="7667625" y="5994398"/>
            <a:ext cx="1447800" cy="80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57800" y="1652901"/>
            <a:ext cx="3256756" cy="3354765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sz="2400" u="sng" dirty="0" smtClean="0">
                <a:latin typeface="Calibri" pitchFamily="34" charset="0"/>
              </a:rPr>
              <a:t>Items 6 &amp; 7</a:t>
            </a:r>
          </a:p>
          <a:p>
            <a:pPr>
              <a:buClr>
                <a:schemeClr val="bg2"/>
              </a:buClr>
            </a:pPr>
            <a:endParaRPr lang="en-US" sz="2000" dirty="0" smtClean="0">
              <a:latin typeface="Calibri" pitchFamily="34" charset="0"/>
            </a:endParaRP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If a Visit Summary is completed at an </a:t>
            </a:r>
            <a:r>
              <a:rPr lang="en-US" sz="2000" b="1" i="1" dirty="0" smtClean="0">
                <a:latin typeface="Calibri" pitchFamily="34" charset="0"/>
              </a:rPr>
              <a:t>interim visit</a:t>
            </a:r>
            <a:r>
              <a:rPr lang="en-US" sz="2000" dirty="0" smtClean="0">
                <a:latin typeface="Calibri" pitchFamily="34" charset="0"/>
              </a:rPr>
              <a:t>, per the skip instruction highlighted, items 6 &amp; 7 should be skipped as any new AE-1 or PH- log pages will be documented in Item 5.</a:t>
            </a:r>
          </a:p>
          <a:p>
            <a:pPr>
              <a:buClr>
                <a:schemeClr val="bg2"/>
              </a:buClr>
            </a:pP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1618" y="5638800"/>
            <a:ext cx="1600200" cy="455718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438400" y="6012666"/>
            <a:ext cx="1371600" cy="34670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438400" y="6359366"/>
            <a:ext cx="1371600" cy="34670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295400" y="3330284"/>
            <a:ext cx="3962400" cy="23085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720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95" y="3040380"/>
            <a:ext cx="4202830" cy="3773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466725" y="381000"/>
            <a:ext cx="8229600" cy="990600"/>
          </a:xfrm>
        </p:spPr>
        <p:txBody>
          <a:bodyPr/>
          <a:lstStyle/>
          <a:p>
            <a:pPr algn="ctr"/>
            <a:r>
              <a:rPr lang="en-US" sz="3200" b="1" dirty="0" smtClean="0"/>
              <a:t>Documentation of Missed Visits on MV-1</a:t>
            </a:r>
          </a:p>
        </p:txBody>
      </p:sp>
      <p:sp>
        <p:nvSpPr>
          <p:cNvPr id="20485" name="Content Placeholder 2"/>
          <p:cNvSpPr txBox="1">
            <a:spLocks/>
          </p:cNvSpPr>
          <p:nvPr/>
        </p:nvSpPr>
        <p:spPr bwMode="auto">
          <a:xfrm>
            <a:off x="194468" y="1523998"/>
            <a:ext cx="8510588" cy="264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9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dirty="0" smtClean="0"/>
          </a:p>
        </p:txBody>
      </p:sp>
      <p:pic>
        <p:nvPicPr>
          <p:cNvPr id="10" name="Picture 6" descr="C:\Jared\Dapivirine\MTN 020 communications\Logo\AspireLogoFinal.png"/>
          <p:cNvPicPr>
            <a:picLocks noChangeAspect="1" noChangeArrowheads="1"/>
          </p:cNvPicPr>
          <p:nvPr/>
        </p:nvPicPr>
        <p:blipFill>
          <a:blip r:embed="rId4" cstate="print"/>
          <a:srcRect l="26994" t="31758" r="26379" b="34897"/>
          <a:stretch>
            <a:fillRect/>
          </a:stretch>
        </p:blipFill>
        <p:spPr bwMode="auto">
          <a:xfrm>
            <a:off x="7667625" y="5994398"/>
            <a:ext cx="1447800" cy="8006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1523998"/>
            <a:ext cx="7010400" cy="1446550"/>
          </a:xfrm>
          <a:prstGeom prst="rect">
            <a:avLst/>
          </a:prstGeom>
          <a:solidFill>
            <a:schemeClr val="bg2">
              <a:alpha val="21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Clr>
                <a:schemeClr val="bg2"/>
              </a:buClr>
            </a:pPr>
            <a:r>
              <a:rPr lang="en-US" sz="2000" dirty="0" smtClean="0">
                <a:latin typeface="Calibri" pitchFamily="34" charset="0"/>
              </a:rPr>
              <a:t>A missed scheduled </a:t>
            </a:r>
            <a:r>
              <a:rPr lang="en-US" sz="2000" dirty="0" smtClean="0">
                <a:latin typeface="Calibri" pitchFamily="34" charset="0"/>
              </a:rPr>
              <a:t>visit </a:t>
            </a:r>
            <a:r>
              <a:rPr lang="en-US" sz="2000" dirty="0">
                <a:latin typeface="Calibri" pitchFamily="34" charset="0"/>
              </a:rPr>
              <a:t>should be documented </a:t>
            </a:r>
            <a:r>
              <a:rPr lang="en-US" sz="2000" dirty="0" smtClean="0">
                <a:latin typeface="Calibri" pitchFamily="34" charset="0"/>
              </a:rPr>
              <a:t>on the Missed Visit (MV-1) CRF. While this is a protocol deviation, a PDL-1 does not need to be completed. Item 3 on MV-1 (corrective action plan) is sufficient documentation to address the deviation.  </a:t>
            </a:r>
          </a:p>
          <a:p>
            <a:pPr>
              <a:buClr>
                <a:schemeClr val="bg2"/>
              </a:buClr>
            </a:pPr>
            <a:endParaRPr lang="en-US" sz="800" dirty="0" smtClean="0">
              <a:latin typeface="Calibri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124199"/>
            <a:ext cx="4724400" cy="3635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95706"/>
            <a:ext cx="6092032" cy="5199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513556" y="533399"/>
            <a:ext cx="8229600" cy="990600"/>
          </a:xfrm>
        </p:spPr>
        <p:txBody>
          <a:bodyPr/>
          <a:lstStyle/>
          <a:p>
            <a:pPr algn="ctr"/>
            <a:r>
              <a:rPr lang="en-US" sz="3200" b="1" dirty="0" smtClean="0"/>
              <a:t>Ring Adherence</a:t>
            </a:r>
            <a:br>
              <a:rPr lang="en-US" sz="3200" b="1" dirty="0" smtClean="0"/>
            </a:br>
            <a:r>
              <a:rPr lang="en-US" sz="3200" b="1" dirty="0" smtClean="0"/>
              <a:t>(RA-1) CRF</a:t>
            </a:r>
          </a:p>
        </p:txBody>
      </p:sp>
      <p:sp>
        <p:nvSpPr>
          <p:cNvPr id="20485" name="Content Placeholder 2"/>
          <p:cNvSpPr txBox="1">
            <a:spLocks/>
          </p:cNvSpPr>
          <p:nvPr/>
        </p:nvSpPr>
        <p:spPr bwMode="auto">
          <a:xfrm>
            <a:off x="232568" y="1523999"/>
            <a:ext cx="8510588" cy="264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9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dirty="0" smtClean="0"/>
          </a:p>
        </p:txBody>
      </p:sp>
      <p:pic>
        <p:nvPicPr>
          <p:cNvPr id="10" name="Picture 6" descr="C:\Jared\Dapivirine\MTN 020 communications\Logo\AspireLogoFinal.png"/>
          <p:cNvPicPr>
            <a:picLocks noChangeAspect="1" noChangeArrowheads="1"/>
          </p:cNvPicPr>
          <p:nvPr/>
        </p:nvPicPr>
        <p:blipFill>
          <a:blip r:embed="rId4" cstate="print"/>
          <a:srcRect l="26994" t="31758" r="26379" b="34897"/>
          <a:stretch>
            <a:fillRect/>
          </a:stretch>
        </p:blipFill>
        <p:spPr bwMode="auto">
          <a:xfrm>
            <a:off x="7667625" y="5994398"/>
            <a:ext cx="1447800" cy="80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24600" y="1595706"/>
            <a:ext cx="2727324" cy="393954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sz="2400" u="sng" dirty="0" smtClean="0">
                <a:latin typeface="Calibri" pitchFamily="34" charset="0"/>
              </a:rPr>
              <a:t>Item 1:</a:t>
            </a:r>
          </a:p>
          <a:p>
            <a:pPr>
              <a:buClr>
                <a:schemeClr val="bg2"/>
              </a:buClr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buClr>
                <a:schemeClr val="bg2"/>
              </a:buClr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If a participant </a:t>
            </a:r>
            <a:r>
              <a:rPr lang="en-US" dirty="0" smtClean="0">
                <a:latin typeface="Calibri" pitchFamily="34" charset="0"/>
              </a:rPr>
              <a:t>missed the last scheduled </a:t>
            </a:r>
            <a:r>
              <a:rPr lang="en-US" dirty="0" smtClean="0">
                <a:latin typeface="Calibri" pitchFamily="34" charset="0"/>
              </a:rPr>
              <a:t>monthly visit </a:t>
            </a:r>
            <a:r>
              <a:rPr lang="en-US" dirty="0" smtClean="0">
                <a:latin typeface="Calibri" pitchFamily="34" charset="0"/>
              </a:rPr>
              <a:t>previous, </a:t>
            </a:r>
            <a:r>
              <a:rPr lang="en-US" dirty="0" smtClean="0">
                <a:latin typeface="Calibri" pitchFamily="34" charset="0"/>
              </a:rPr>
              <a:t>and was dispensed a ring at her last </a:t>
            </a:r>
            <a:r>
              <a:rPr lang="en-US" dirty="0" smtClean="0">
                <a:latin typeface="Calibri" pitchFamily="34" charset="0"/>
              </a:rPr>
              <a:t>visit</a:t>
            </a:r>
            <a:r>
              <a:rPr lang="en-US" dirty="0" smtClean="0">
                <a:latin typeface="Calibri" pitchFamily="34" charset="0"/>
              </a:rPr>
              <a:t>, item 1 should be marked ‘</a:t>
            </a:r>
            <a:r>
              <a:rPr lang="en-US" smtClean="0">
                <a:latin typeface="Calibri" pitchFamily="34" charset="0"/>
              </a:rPr>
              <a:t>yes</a:t>
            </a:r>
            <a:r>
              <a:rPr lang="en-US" smtClean="0">
                <a:latin typeface="Calibri" pitchFamily="34" charset="0"/>
              </a:rPr>
              <a:t>’.</a:t>
            </a:r>
            <a:endParaRPr lang="en-US" dirty="0" smtClean="0">
              <a:latin typeface="Calibri" pitchFamily="34" charset="0"/>
            </a:endParaRPr>
          </a:p>
          <a:p>
            <a:pPr marL="342900" indent="-342900">
              <a:buClr>
                <a:schemeClr val="bg2"/>
              </a:buClr>
              <a:buFont typeface="Wingdings" pitchFamily="2" charset="2"/>
              <a:buChar char="q"/>
            </a:pPr>
            <a:endParaRPr lang="en-US" dirty="0" smtClean="0">
              <a:latin typeface="Calibri" pitchFamily="34" charset="0"/>
            </a:endParaRPr>
          </a:p>
          <a:p>
            <a:pPr marL="342900" indent="-342900">
              <a:buClr>
                <a:schemeClr val="bg2"/>
              </a:buClr>
              <a:buFont typeface="Wingdings" pitchFamily="2" charset="2"/>
              <a:buChar char="q"/>
            </a:pPr>
            <a:r>
              <a:rPr lang="en-US" dirty="0">
                <a:latin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</a:rPr>
              <a:t>he remaining items  pertain to the previous month </a:t>
            </a:r>
            <a:r>
              <a:rPr lang="en-US" dirty="0" smtClean="0">
                <a:latin typeface="Calibri" pitchFamily="34" charset="0"/>
              </a:rPr>
              <a:t>only.</a:t>
            </a: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2"/>
              </a:buClr>
            </a:pPr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0" y="2438400"/>
            <a:ext cx="6244432" cy="45720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4893</TotalTime>
  <Words>518</Words>
  <Application>Microsoft Office PowerPoint</Application>
  <PresentationFormat>On-screen Show (4:3)</PresentationFormat>
  <Paragraphs>69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Quadrant</vt:lpstr>
      <vt:lpstr>     MTN-020 Common QCs and Form Completion Questions   </vt:lpstr>
      <vt:lpstr>PowerPoint Presentation</vt:lpstr>
      <vt:lpstr>Eligibility Criteria (ECI-1) CRF</vt:lpstr>
      <vt:lpstr>Screening Menstrual History  (SMH-1) CRF</vt:lpstr>
      <vt:lpstr>Screening Menstrual History  (SMH-1) CRF</vt:lpstr>
      <vt:lpstr>Screening/Quarterly Laboratory Results  (SLR-1, QLR-1) CRF</vt:lpstr>
      <vt:lpstr>Visit Summary (VS-1) CRF</vt:lpstr>
      <vt:lpstr>Documentation of Missed Visits on MV-1</vt:lpstr>
      <vt:lpstr>Ring Adherence (RA-1) CRF</vt:lpstr>
      <vt:lpstr>Ring Collection/Insertion (RCI-1) CRF</vt:lpstr>
      <vt:lpstr>Specimen Storage (SS-1) CRF</vt:lpstr>
      <vt:lpstr>Questions?</vt:lpstr>
    </vt:vector>
  </TitlesOfParts>
  <Company>FHI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Schwartz (US - NC)</dc:creator>
  <cp:lastModifiedBy>Berthiaume, Jennifer M</cp:lastModifiedBy>
  <cp:revision>670</cp:revision>
  <cp:lastPrinted>2012-07-06T11:19:08Z</cp:lastPrinted>
  <dcterms:created xsi:type="dcterms:W3CDTF">2011-11-21T15:00:15Z</dcterms:created>
  <dcterms:modified xsi:type="dcterms:W3CDTF">2013-05-23T18:47:10Z</dcterms:modified>
</cp:coreProperties>
</file>