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63" r:id="rId2"/>
    <p:sldId id="423" r:id="rId3"/>
    <p:sldId id="432" r:id="rId4"/>
    <p:sldId id="434" r:id="rId5"/>
    <p:sldId id="424" r:id="rId6"/>
    <p:sldId id="431" r:id="rId7"/>
    <p:sldId id="433" r:id="rId8"/>
    <p:sldId id="425" r:id="rId9"/>
    <p:sldId id="427" r:id="rId10"/>
    <p:sldId id="428" r:id="rId11"/>
    <p:sldId id="435" r:id="rId12"/>
    <p:sldId id="436" r:id="rId13"/>
    <p:sldId id="416" r:id="rId1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91" autoAdjust="0"/>
    <p:restoredTop sz="93529" autoAdjust="0"/>
  </p:normalViewPr>
  <p:slideViewPr>
    <p:cSldViewPr>
      <p:cViewPr>
        <p:scale>
          <a:sx n="100" d="100"/>
          <a:sy n="100" d="100"/>
        </p:scale>
        <p:origin x="-186" y="-36"/>
      </p:cViewPr>
      <p:guideLst>
        <p:guide orient="horz" pos="2160"/>
        <p:guide pos="2880"/>
      </p:guideLst>
    </p:cSldViewPr>
  </p:slideViewPr>
  <p:notesTextViewPr>
    <p:cViewPr>
      <p:scale>
        <a:sx n="1" d="1"/>
        <a:sy n="1" d="1"/>
      </p:scale>
      <p:origin x="0" y="0"/>
    </p:cViewPr>
  </p:notesTextViewPr>
  <p:sorterViewPr>
    <p:cViewPr>
      <p:scale>
        <a:sx n="87" d="100"/>
        <a:sy n="87"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a:latin typeface="+mn-lt"/>
              </a:defRPr>
            </a:lvl1pPr>
          </a:lstStyle>
          <a:p>
            <a:pPr>
              <a:defRPr/>
            </a:pPr>
            <a:fld id="{15F4493B-9653-44A1-92BB-2D5B3523E902}" type="datetimeFigureOut">
              <a:rPr lang="en-US"/>
              <a:pPr>
                <a:defRPr/>
              </a:pPr>
              <a:t>5/1/2015</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a:latin typeface="+mn-lt"/>
              </a:defRPr>
            </a:lvl1pPr>
          </a:lstStyle>
          <a:p>
            <a:pPr>
              <a:defRPr/>
            </a:pPr>
            <a:fld id="{1A856534-9F36-48DA-8160-D6C48A7D45B3}" type="slidenum">
              <a:rPr lang="en-US"/>
              <a:pPr>
                <a:defRPr/>
              </a:pPr>
              <a:t>‹#›</a:t>
            </a:fld>
            <a:endParaRPr lang="en-US" dirty="0"/>
          </a:p>
        </p:txBody>
      </p:sp>
    </p:spTree>
    <p:extLst>
      <p:ext uri="{BB962C8B-B14F-4D97-AF65-F5344CB8AC3E}">
        <p14:creationId xmlns:p14="http://schemas.microsoft.com/office/powerpoint/2010/main" val="28984953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a:latin typeface="+mn-lt"/>
              </a:defRPr>
            </a:lvl1pPr>
          </a:lstStyle>
          <a:p>
            <a:pPr>
              <a:defRPr/>
            </a:pPr>
            <a:fld id="{DFBF8CC2-CA4F-4DF7-8F03-9C94FD7584AF}" type="datetimeFigureOut">
              <a:rPr lang="en-US"/>
              <a:pPr>
                <a:defRPr/>
              </a:pPr>
              <a:t>5/1/2015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a:latin typeface="+mn-lt"/>
              </a:defRPr>
            </a:lvl1pPr>
          </a:lstStyle>
          <a:p>
            <a:pPr>
              <a:defRPr/>
            </a:pPr>
            <a:fld id="{DDBFFBA1-DEE9-4ADA-9A61-2FD43FE06650}" type="slidenum">
              <a:rPr lang="en-US"/>
              <a:pPr>
                <a:defRPr/>
              </a:pPr>
              <a:t>‹#›</a:t>
            </a:fld>
            <a:endParaRPr lang="en-US" dirty="0"/>
          </a:p>
        </p:txBody>
      </p:sp>
    </p:spTree>
    <p:extLst>
      <p:ext uri="{BB962C8B-B14F-4D97-AF65-F5344CB8AC3E}">
        <p14:creationId xmlns:p14="http://schemas.microsoft.com/office/powerpoint/2010/main" val="22556029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3C50367-FAEF-47E8-A622-B13BCFF184D6}" type="slidenum">
              <a:rPr lang="en-US" smtClean="0">
                <a:solidFill>
                  <a:srgbClr val="000000"/>
                </a:solidFill>
                <a:latin typeface="Times New Roman" pitchFamily="18" charset="0"/>
              </a:rPr>
              <a:pPr fontAlgn="base">
                <a:spcBef>
                  <a:spcPct val="0"/>
                </a:spcBef>
                <a:spcAft>
                  <a:spcPct val="0"/>
                </a:spcAft>
              </a:pPr>
              <a:t>1</a:t>
            </a:fld>
            <a:endParaRPr lang="en-US" dirty="0" smtClean="0">
              <a:solidFill>
                <a:srgbClr val="000000"/>
              </a:solidFill>
              <a:latin typeface="Times New Roman" pitchFamily="18" charset="0"/>
            </a:endParaRPr>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81FB0A-FC12-4DEC-ACC3-08DEDE14950C}" type="slidenum">
              <a:rPr lang="en-US" smtClean="0"/>
              <a:pPr fontAlgn="base">
                <a:spcBef>
                  <a:spcPct val="0"/>
                </a:spcBef>
                <a:spcAft>
                  <a:spcPct val="0"/>
                </a:spcAft>
              </a:pPr>
              <a:t>10</a:t>
            </a:fld>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81FB0A-FC12-4DEC-ACC3-08DEDE14950C}" type="slidenum">
              <a:rPr lang="en-US" smtClean="0"/>
              <a:pPr fontAlgn="base">
                <a:spcBef>
                  <a:spcPct val="0"/>
                </a:spcBef>
                <a:spcAft>
                  <a:spcPct val="0"/>
                </a:spcAft>
              </a:pPr>
              <a:t>11</a:t>
            </a:fld>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81FB0A-FC12-4DEC-ACC3-08DEDE14950C}" type="slidenum">
              <a:rPr lang="en-US" smtClean="0"/>
              <a:pPr fontAlgn="base">
                <a:spcBef>
                  <a:spcPct val="0"/>
                </a:spcBef>
                <a:spcAft>
                  <a:spcPct val="0"/>
                </a:spcAft>
              </a:pPr>
              <a:t>12</a:t>
            </a:fld>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DBFFBA1-DEE9-4ADA-9A61-2FD43FE06650}" type="slidenum">
              <a:rPr lang="en-US" smtClean="0"/>
              <a:pPr>
                <a:defRPr/>
              </a:pPr>
              <a:t>13</a:t>
            </a:fld>
            <a:endParaRPr lang="en-US" dirty="0"/>
          </a:p>
        </p:txBody>
      </p:sp>
    </p:spTree>
    <p:extLst>
      <p:ext uri="{BB962C8B-B14F-4D97-AF65-F5344CB8AC3E}">
        <p14:creationId xmlns:p14="http://schemas.microsoft.com/office/powerpoint/2010/main" val="450688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81FB0A-FC12-4DEC-ACC3-08DEDE14950C}" type="slidenum">
              <a:rPr lang="en-US" smtClean="0"/>
              <a:pPr fontAlgn="base">
                <a:spcBef>
                  <a:spcPct val="0"/>
                </a:spcBef>
                <a:spcAft>
                  <a:spcPct val="0"/>
                </a:spcAft>
              </a:pPr>
              <a:t>2</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81FB0A-FC12-4DEC-ACC3-08DEDE14950C}" type="slidenum">
              <a:rPr lang="en-US" smtClean="0"/>
              <a:pPr fontAlgn="base">
                <a:spcBef>
                  <a:spcPct val="0"/>
                </a:spcBef>
                <a:spcAft>
                  <a:spcPct val="0"/>
                </a:spcAft>
              </a:pPr>
              <a:t>3</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81FB0A-FC12-4DEC-ACC3-08DEDE14950C}" type="slidenum">
              <a:rPr lang="en-US" smtClean="0"/>
              <a:pPr fontAlgn="base">
                <a:spcBef>
                  <a:spcPct val="0"/>
                </a:spcBef>
                <a:spcAft>
                  <a:spcPct val="0"/>
                </a:spcAft>
              </a:pPr>
              <a:t>4</a:t>
            </a:fld>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81FB0A-FC12-4DEC-ACC3-08DEDE14950C}" type="slidenum">
              <a:rPr lang="en-US" smtClean="0"/>
              <a:pPr fontAlgn="base">
                <a:spcBef>
                  <a:spcPct val="0"/>
                </a:spcBef>
                <a:spcAft>
                  <a:spcPct val="0"/>
                </a:spcAft>
              </a:pPr>
              <a:t>5</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81FB0A-FC12-4DEC-ACC3-08DEDE14950C}" type="slidenum">
              <a:rPr lang="en-US" smtClean="0"/>
              <a:pPr fontAlgn="base">
                <a:spcBef>
                  <a:spcPct val="0"/>
                </a:spcBef>
                <a:spcAft>
                  <a:spcPct val="0"/>
                </a:spcAft>
              </a:pPr>
              <a:t>6</a:t>
            </a:fld>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81FB0A-FC12-4DEC-ACC3-08DEDE14950C}" type="slidenum">
              <a:rPr lang="en-US" smtClean="0"/>
              <a:pPr fontAlgn="base">
                <a:spcBef>
                  <a:spcPct val="0"/>
                </a:spcBef>
                <a:spcAft>
                  <a:spcPct val="0"/>
                </a:spcAft>
              </a:pPr>
              <a:t>7</a:t>
            </a:fld>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81FB0A-FC12-4DEC-ACC3-08DEDE14950C}" type="slidenum">
              <a:rPr lang="en-US" smtClean="0"/>
              <a:pPr fontAlgn="base">
                <a:spcBef>
                  <a:spcPct val="0"/>
                </a:spcBef>
                <a:spcAft>
                  <a:spcPct val="0"/>
                </a:spcAft>
              </a:pPr>
              <a:t>8</a:t>
            </a:fld>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81FB0A-FC12-4DEC-ACC3-08DEDE14950C}" type="slidenum">
              <a:rPr lang="en-US" smtClean="0"/>
              <a:pPr fontAlgn="base">
                <a:spcBef>
                  <a:spcPct val="0"/>
                </a:spcBef>
                <a:spcAft>
                  <a:spcPct val="0"/>
                </a:spcAft>
              </a:pPr>
              <a:t>9</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990600"/>
            <a:ext cx="76200" cy="5105400"/>
          </a:xfrm>
          <a:prstGeom prst="rect">
            <a:avLst/>
          </a:prstGeom>
          <a:solidFill>
            <a:schemeClr val="bg2"/>
          </a:solidFill>
          <a:ln w="9525">
            <a:noFill/>
            <a:miter lim="800000"/>
            <a:headEnd/>
            <a:tailEnd/>
          </a:ln>
        </p:spPr>
        <p:txBody>
          <a:bodyPr wrap="none" anchor="ctr"/>
          <a:lstStyle/>
          <a:p>
            <a:pPr algn="ctr"/>
            <a:endParaRPr lang="en-US" sz="2400" dirty="0">
              <a:solidFill>
                <a:srgbClr val="000000"/>
              </a:solidFill>
              <a:latin typeface="Times New Roman" pitchFamily="18" charset="0"/>
            </a:endParaRPr>
          </a:p>
        </p:txBody>
      </p:sp>
      <p:grpSp>
        <p:nvGrpSpPr>
          <p:cNvPr id="5" name="Group 8"/>
          <p:cNvGrpSpPr>
            <a:grpSpLocks/>
          </p:cNvGrpSpPr>
          <p:nvPr/>
        </p:nvGrpSpPr>
        <p:grpSpPr bwMode="auto">
          <a:xfrm>
            <a:off x="381000" y="304800"/>
            <a:ext cx="8391525" cy="5791200"/>
            <a:chOff x="240" y="192"/>
            <a:chExt cx="5286" cy="3648"/>
          </a:xfrm>
        </p:grpSpPr>
        <p:sp>
          <p:nvSpPr>
            <p:cNvPr id="6"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p:spPr>
          <p:txBody>
            <a:bodyPr rot="10800000" wrap="none" anchor="ctr"/>
            <a:lstStyle/>
            <a:p>
              <a:pPr algn="ctr"/>
              <a:endParaRPr lang="en-US" sz="2400" dirty="0">
                <a:solidFill>
                  <a:srgbClr val="000000"/>
                </a:solidFill>
                <a:latin typeface="Times New Roman" pitchFamily="18" charset="0"/>
              </a:endParaRPr>
            </a:p>
          </p:txBody>
        </p:sp>
        <p:sp>
          <p:nvSpPr>
            <p:cNvPr id="7"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p:spPr>
          <p:txBody>
            <a:bodyPr wrap="none" anchor="ctr"/>
            <a:lstStyle/>
            <a:p>
              <a:pPr algn="ctr"/>
              <a:endParaRPr lang="en-US" sz="2400" dirty="0">
                <a:solidFill>
                  <a:srgbClr val="000000"/>
                </a:solidFill>
                <a:latin typeface="Times New Roman" pitchFamily="18" charset="0"/>
              </a:endParaRPr>
            </a:p>
          </p:txBody>
        </p:sp>
        <p:sp>
          <p:nvSpPr>
            <p:cNvPr id="8"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p:spPr>
          <p:txBody>
            <a:bodyPr rot="10800000" wrap="none" anchor="ctr"/>
            <a:lstStyle/>
            <a:p>
              <a:pPr algn="ctr"/>
              <a:endParaRPr lang="en-US" sz="2400" dirty="0">
                <a:solidFill>
                  <a:srgbClr val="000000"/>
                </a:solidFill>
                <a:latin typeface="Times New Roman" pitchFamily="18" charset="0"/>
              </a:endParaRPr>
            </a:p>
          </p:txBody>
        </p:sp>
        <p:sp>
          <p:nvSpPr>
            <p:cNvPr id="9"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p:spPr>
          <p:txBody>
            <a:bodyPr wrap="none" anchor="ctr"/>
            <a:lstStyle/>
            <a:p>
              <a:pPr algn="ctr"/>
              <a:endParaRPr lang="en-US" sz="2400" dirty="0">
                <a:solidFill>
                  <a:srgbClr val="000000"/>
                </a:solidFill>
                <a:latin typeface="Times New Roman" pitchFamily="18" charset="0"/>
              </a:endParaRPr>
            </a:p>
          </p:txBody>
        </p:sp>
        <p:sp>
          <p:nvSpPr>
            <p:cNvPr id="10" name="Line 13"/>
            <p:cNvSpPr>
              <a:spLocks noChangeShapeType="1"/>
            </p:cNvSpPr>
            <p:nvPr/>
          </p:nvSpPr>
          <p:spPr bwMode="auto">
            <a:xfrm flipH="1">
              <a:off x="480" y="2256"/>
              <a:ext cx="4848" cy="0"/>
            </a:xfrm>
            <a:prstGeom prst="line">
              <a:avLst/>
            </a:prstGeom>
            <a:noFill/>
            <a:ln w="12700">
              <a:solidFill>
                <a:schemeClr val="tx1"/>
              </a:solidFill>
              <a:round/>
              <a:headEnd/>
              <a:tailEnd/>
            </a:ln>
          </p:spPr>
          <p:txBody>
            <a:bodyPr/>
            <a:lstStyle/>
            <a:p>
              <a:endParaRPr lang="en-US" dirty="0"/>
            </a:p>
          </p:txBody>
        </p:sp>
        <p:sp>
          <p:nvSpPr>
            <p:cNvPr id="11" name="Rectangle 14"/>
            <p:cNvSpPr>
              <a:spLocks noChangeArrowheads="1"/>
            </p:cNvSpPr>
            <p:nvPr/>
          </p:nvSpPr>
          <p:spPr bwMode="auto">
            <a:xfrm>
              <a:off x="240" y="192"/>
              <a:ext cx="5286" cy="3648"/>
            </a:xfrm>
            <a:prstGeom prst="rect">
              <a:avLst/>
            </a:prstGeom>
            <a:noFill/>
            <a:ln w="12700">
              <a:solidFill>
                <a:schemeClr val="tx1"/>
              </a:solidFill>
              <a:miter lim="800000"/>
              <a:headEnd/>
              <a:tailEnd/>
            </a:ln>
          </p:spPr>
          <p:txBody>
            <a:bodyPr wrap="none" anchor="ctr"/>
            <a:lstStyle/>
            <a:p>
              <a:pPr algn="ctr"/>
              <a:endParaRPr lang="en-US" sz="2400" dirty="0">
                <a:solidFill>
                  <a:srgbClr val="000000"/>
                </a:solidFill>
                <a:latin typeface="Times New Roman" pitchFamily="18" charset="0"/>
              </a:endParaRPr>
            </a:p>
          </p:txBody>
        </p:sp>
      </p:grpSp>
      <p:sp>
        <p:nvSpPr>
          <p:cNvPr id="41987" name="Rectangle 3"/>
          <p:cNvSpPr>
            <a:spLocks noGrp="1" noChangeArrowheads="1"/>
          </p:cNvSpPr>
          <p:nvPr>
            <p:ph type="ctrTitle"/>
          </p:nvPr>
        </p:nvSpPr>
        <p:spPr>
          <a:xfrm>
            <a:off x="762000" y="1371600"/>
            <a:ext cx="7696200" cy="2057400"/>
          </a:xfrm>
        </p:spPr>
        <p:txBody>
          <a:bodyPr/>
          <a:lstStyle>
            <a:lvl1pPr>
              <a:defRPr sz="5400"/>
            </a:lvl1pPr>
          </a:lstStyle>
          <a:p>
            <a:pPr lvl="0"/>
            <a:r>
              <a:rPr lang="en-US" noProof="0" smtClean="0"/>
              <a:t>Click to edit Master title style</a:t>
            </a:r>
          </a:p>
        </p:txBody>
      </p:sp>
      <p:sp>
        <p:nvSpPr>
          <p:cNvPr id="41988" name="Rectangle 4"/>
          <p:cNvSpPr>
            <a:spLocks noGrp="1" noChangeArrowheads="1"/>
          </p:cNvSpPr>
          <p:nvPr>
            <p:ph type="subTitle" idx="1"/>
          </p:nvPr>
        </p:nvSpPr>
        <p:spPr>
          <a:xfrm>
            <a:off x="762000" y="3765550"/>
            <a:ext cx="7696200" cy="2057400"/>
          </a:xfrm>
        </p:spPr>
        <p:txBody>
          <a:bodyPr/>
          <a:lstStyle>
            <a:lvl1pPr marL="0" indent="0">
              <a:buFont typeface="Wingdings" pitchFamily="2" charset="2"/>
              <a:buNone/>
              <a:defRPr sz="2800"/>
            </a:lvl1pPr>
          </a:lstStyle>
          <a:p>
            <a:pPr lvl="0"/>
            <a:r>
              <a:rPr lang="en-US" noProof="0" smtClean="0"/>
              <a:t>Click to edit Master subtitle style</a:t>
            </a:r>
          </a:p>
        </p:txBody>
      </p:sp>
      <p:sp>
        <p:nvSpPr>
          <p:cNvPr id="12" name="Rectangle 5"/>
          <p:cNvSpPr>
            <a:spLocks noGrp="1" noChangeArrowheads="1"/>
          </p:cNvSpPr>
          <p:nvPr>
            <p:ph type="dt" sz="half" idx="10"/>
          </p:nvPr>
        </p:nvSpPr>
        <p:spPr>
          <a:xfrm>
            <a:off x="457200" y="6248400"/>
            <a:ext cx="2133600" cy="457200"/>
          </a:xfrm>
        </p:spPr>
        <p:txBody>
          <a:bodyPr/>
          <a:lstStyle>
            <a:lvl1pPr fontAlgn="auto">
              <a:spcBef>
                <a:spcPts val="0"/>
              </a:spcBef>
              <a:spcAft>
                <a:spcPts val="0"/>
              </a:spcAft>
              <a:defRPr/>
            </a:lvl1pPr>
          </a:lstStyle>
          <a:p>
            <a:pPr>
              <a:defRPr/>
            </a:pPr>
            <a:endParaRPr lang="en-US" dirty="0"/>
          </a:p>
        </p:txBody>
      </p:sp>
      <p:sp>
        <p:nvSpPr>
          <p:cNvPr id="13" name="Rectangle 6"/>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dirty="0"/>
          </a:p>
        </p:txBody>
      </p:sp>
      <p:sp>
        <p:nvSpPr>
          <p:cNvPr id="14" name="Rectangle 7"/>
          <p:cNvSpPr>
            <a:spLocks noGrp="1" noChangeArrowheads="1"/>
          </p:cNvSpPr>
          <p:nvPr>
            <p:ph type="sldNum" sz="quarter" idx="12"/>
          </p:nvPr>
        </p:nvSpPr>
        <p:spPr>
          <a:xfrm>
            <a:off x="6553200" y="6248400"/>
            <a:ext cx="2133600" cy="457200"/>
          </a:xfrm>
        </p:spPr>
        <p:txBody>
          <a:bodyPr/>
          <a:lstStyle>
            <a:lvl1pPr fontAlgn="auto">
              <a:spcBef>
                <a:spcPts val="0"/>
              </a:spcBef>
              <a:spcAft>
                <a:spcPts val="0"/>
              </a:spcAft>
              <a:defRPr b="1"/>
            </a:lvl1pPr>
          </a:lstStyle>
          <a:p>
            <a:pPr>
              <a:defRPr/>
            </a:pPr>
            <a:fld id="{84F1C4F7-CDE3-4AC8-8CFE-6434B183D75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dirty="0"/>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F752E4C-3800-4F92-B359-1AF8C25834B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0"/>
            <a:ext cx="2057400" cy="5597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33400"/>
            <a:ext cx="6019800" cy="5597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dirty="0"/>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D3B8B823-43C8-4B8A-AE3B-FF3DD4E3217E}"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dirty="0"/>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C8181E3F-5BE0-4B7A-A4F0-0DE00671928A}"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dirty="0"/>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3398B4FA-DF9B-4804-B63D-DCEFF1F9756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dirty="0"/>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A0FDF8DD-40C0-40F8-AAC5-4E7E9E24904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dirty="0"/>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dirty="0"/>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11EE90CE-B80B-45BC-AB00-9D06FED4650F}"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dirty="0"/>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dirty="0"/>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E2191F9-754D-40E5-B0B6-B5BE3989B036}"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dirty="0"/>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dirty="0"/>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3D115FE1-F2AC-4B71-AED7-9301BF0BEF14}"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dirty="0"/>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6D8D1E2-C724-46CD-8B08-741EA06F87EA}"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dirty="0"/>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44CD85F-3192-486B-A670-897615BFBD11}"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533400"/>
            <a:ext cx="82296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828800"/>
            <a:ext cx="8229600" cy="4302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0964" name="Rectangle 4"/>
          <p:cNvSpPr>
            <a:spLocks noGrp="1" noChangeArrowheads="1"/>
          </p:cNvSpPr>
          <p:nvPr>
            <p:ph type="dt" sz="half" idx="2"/>
          </p:nvPr>
        </p:nvSpPr>
        <p:spPr bwMode="auto">
          <a:xfrm>
            <a:off x="457200" y="6248400"/>
            <a:ext cx="16764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000">
                <a:solidFill>
                  <a:srgbClr val="000000"/>
                </a:solidFill>
                <a:latin typeface="+mn-lt"/>
              </a:defRPr>
            </a:lvl1pPr>
          </a:lstStyle>
          <a:p>
            <a:pPr>
              <a:defRPr/>
            </a:pPr>
            <a:endParaRPr lang="en-US" dirty="0"/>
          </a:p>
        </p:txBody>
      </p:sp>
      <p:sp>
        <p:nvSpPr>
          <p:cNvPr id="40965" name="Rectangle 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000">
                <a:solidFill>
                  <a:srgbClr val="000000"/>
                </a:solidFill>
                <a:latin typeface="+mn-lt"/>
              </a:defRPr>
            </a:lvl1pPr>
          </a:lstStyle>
          <a:p>
            <a:pPr>
              <a:defRPr/>
            </a:pPr>
            <a:endParaRPr lang="en-US" dirty="0"/>
          </a:p>
        </p:txBody>
      </p:sp>
      <p:sp>
        <p:nvSpPr>
          <p:cNvPr id="40966" name="Rectangle 6"/>
          <p:cNvSpPr>
            <a:spLocks noGrp="1" noChangeArrowheads="1"/>
          </p:cNvSpPr>
          <p:nvPr>
            <p:ph type="sldNum" sz="quarter" idx="4"/>
          </p:nvPr>
        </p:nvSpPr>
        <p:spPr bwMode="auto">
          <a:xfrm>
            <a:off x="6781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000">
                <a:solidFill>
                  <a:srgbClr val="000000"/>
                </a:solidFill>
                <a:latin typeface="+mn-lt"/>
              </a:defRPr>
            </a:lvl1pPr>
          </a:lstStyle>
          <a:p>
            <a:pPr>
              <a:defRPr/>
            </a:pPr>
            <a:fld id="{EC187CCD-E42F-4BA8-A29F-AA14DE51604A}" type="slidenum">
              <a:rPr lang="en-US"/>
              <a:pPr>
                <a:defRPr/>
              </a:pPr>
              <a:t>‹#›</a:t>
            </a:fld>
            <a:endParaRPr lang="en-US" dirty="0"/>
          </a:p>
        </p:txBody>
      </p:sp>
      <p:grpSp>
        <p:nvGrpSpPr>
          <p:cNvPr id="1031" name="Group 7"/>
          <p:cNvGrpSpPr>
            <a:grpSpLocks/>
          </p:cNvGrpSpPr>
          <p:nvPr/>
        </p:nvGrpSpPr>
        <p:grpSpPr bwMode="auto">
          <a:xfrm>
            <a:off x="279400" y="152400"/>
            <a:ext cx="8686800" cy="1295400"/>
            <a:chOff x="176" y="96"/>
            <a:chExt cx="5472" cy="1008"/>
          </a:xfrm>
        </p:grpSpPr>
        <p:sp>
          <p:nvSpPr>
            <p:cNvPr id="1032" name="Line 8"/>
            <p:cNvSpPr>
              <a:spLocks noChangeShapeType="1"/>
            </p:cNvSpPr>
            <p:nvPr/>
          </p:nvSpPr>
          <p:spPr bwMode="auto">
            <a:xfrm flipH="1">
              <a:off x="288" y="1104"/>
              <a:ext cx="5232" cy="0"/>
            </a:xfrm>
            <a:prstGeom prst="line">
              <a:avLst/>
            </a:prstGeom>
            <a:noFill/>
            <a:ln w="12700">
              <a:solidFill>
                <a:schemeClr val="tx1"/>
              </a:solidFill>
              <a:round/>
              <a:headEnd/>
              <a:tailEnd/>
            </a:ln>
          </p:spPr>
          <p:txBody>
            <a:bodyPr/>
            <a:lstStyle/>
            <a:p>
              <a:endParaRPr lang="en-US" dirty="0"/>
            </a:p>
          </p:txBody>
        </p:sp>
        <p:sp>
          <p:nvSpPr>
            <p:cNvPr id="1033" name="Rectangle 9"/>
            <p:cNvSpPr>
              <a:spLocks noChangeArrowheads="1"/>
            </p:cNvSpPr>
            <p:nvPr/>
          </p:nvSpPr>
          <p:spPr bwMode="auto">
            <a:xfrm>
              <a:off x="5504" y="96"/>
              <a:ext cx="144" cy="145"/>
            </a:xfrm>
            <a:prstGeom prst="rect">
              <a:avLst/>
            </a:prstGeom>
            <a:solidFill>
              <a:schemeClr val="bg2"/>
            </a:solidFill>
            <a:ln w="12700">
              <a:solidFill>
                <a:schemeClr val="tx1"/>
              </a:solidFill>
              <a:miter lim="800000"/>
              <a:headEnd/>
              <a:tailEnd/>
            </a:ln>
          </p:spPr>
          <p:txBody>
            <a:bodyPr wrap="none" anchor="ctr"/>
            <a:lstStyle/>
            <a:p>
              <a:pPr algn="ctr"/>
              <a:endParaRPr lang="en-US" sz="2400" dirty="0">
                <a:solidFill>
                  <a:srgbClr val="000000"/>
                </a:solidFill>
              </a:endParaRPr>
            </a:p>
          </p:txBody>
        </p:sp>
        <p:sp>
          <p:nvSpPr>
            <p:cNvPr id="1034" name="Rectangle 10"/>
            <p:cNvSpPr>
              <a:spLocks noChangeArrowheads="1"/>
            </p:cNvSpPr>
            <p:nvPr/>
          </p:nvSpPr>
          <p:spPr bwMode="auto">
            <a:xfrm>
              <a:off x="176" y="96"/>
              <a:ext cx="5326" cy="145"/>
            </a:xfrm>
            <a:prstGeom prst="rect">
              <a:avLst/>
            </a:prstGeom>
            <a:solidFill>
              <a:schemeClr val="accent2"/>
            </a:solidFill>
            <a:ln w="12700">
              <a:solidFill>
                <a:schemeClr val="tx1"/>
              </a:solidFill>
              <a:miter lim="800000"/>
              <a:headEnd/>
              <a:tailEnd/>
            </a:ln>
          </p:spPr>
          <p:txBody>
            <a:bodyPr wrap="none" anchor="ctr"/>
            <a:lstStyle/>
            <a:p>
              <a:pPr algn="ctr"/>
              <a:endParaRPr lang="en-US" sz="2400" dirty="0">
                <a:solidFill>
                  <a:srgbClr val="000000"/>
                </a:solidFill>
              </a:endParaRPr>
            </a:p>
          </p:txBody>
        </p:sp>
        <p:sp>
          <p:nvSpPr>
            <p:cNvPr id="1035" name="Rectangle 11"/>
            <p:cNvSpPr>
              <a:spLocks noChangeArrowheads="1"/>
            </p:cNvSpPr>
            <p:nvPr/>
          </p:nvSpPr>
          <p:spPr bwMode="auto">
            <a:xfrm>
              <a:off x="176" y="241"/>
              <a:ext cx="5326" cy="88"/>
            </a:xfrm>
            <a:prstGeom prst="rect">
              <a:avLst/>
            </a:prstGeom>
            <a:solidFill>
              <a:schemeClr val="bg2"/>
            </a:solidFill>
            <a:ln w="12700">
              <a:solidFill>
                <a:schemeClr val="tx1"/>
              </a:solidFill>
              <a:miter lim="800000"/>
              <a:headEnd/>
              <a:tailEnd/>
            </a:ln>
          </p:spPr>
          <p:txBody>
            <a:bodyPr wrap="none" anchor="ctr"/>
            <a:lstStyle/>
            <a:p>
              <a:pPr algn="ctr"/>
              <a:endParaRPr lang="en-US" sz="2400" dirty="0">
                <a:solidFill>
                  <a:srgbClr val="000000"/>
                </a:solidFill>
              </a:endParaRPr>
            </a:p>
          </p:txBody>
        </p:sp>
        <p:sp>
          <p:nvSpPr>
            <p:cNvPr id="1036"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p:spPr>
          <p:txBody>
            <a:bodyPr wrap="none" anchor="ctr"/>
            <a:lstStyle/>
            <a:p>
              <a:pPr algn="ctr"/>
              <a:endParaRPr lang="en-US" sz="2400" dirty="0">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826" r:id="rId1"/>
    <p:sldLayoutId id="2147483827" r:id="rId2"/>
    <p:sldLayoutId id="2147483828" r:id="rId3"/>
    <p:sldLayoutId id="2147483829" r:id="rId4"/>
    <p:sldLayoutId id="2147483830" r:id="rId5"/>
    <p:sldLayoutId id="2147483831" r:id="rId6"/>
    <p:sldLayoutId id="2147483832" r:id="rId7"/>
    <p:sldLayoutId id="2147483833" r:id="rId8"/>
    <p:sldLayoutId id="2147483834" r:id="rId9"/>
    <p:sldLayoutId id="2147483835" r:id="rId10"/>
    <p:sldLayoutId id="2147483836" r:id="rId11"/>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469900" indent="-469900" algn="l" rtl="0" eaLnBrk="0" fontAlgn="base" hangingPunct="0">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800100" y="3962400"/>
            <a:ext cx="7696200" cy="685144"/>
          </a:xfrm>
        </p:spPr>
        <p:txBody>
          <a:bodyPr/>
          <a:lstStyle/>
          <a:p>
            <a:pPr algn="ctr" eaLnBrk="1" hangingPunct="1"/>
            <a:r>
              <a:rPr lang="en-US" sz="6000" b="1" dirty="0" smtClean="0"/>
              <a:t/>
            </a:r>
            <a:br>
              <a:rPr lang="en-US" sz="6000" b="1" dirty="0" smtClean="0"/>
            </a:br>
            <a:r>
              <a:rPr lang="en-US" sz="6000" b="1" dirty="0" smtClean="0"/>
              <a:t/>
            </a:r>
            <a:br>
              <a:rPr lang="en-US" sz="6000" b="1" dirty="0" smtClean="0"/>
            </a:br>
            <a:r>
              <a:rPr lang="en-US" sz="6000" b="1" dirty="0" smtClean="0"/>
              <a:t/>
            </a:r>
            <a:br>
              <a:rPr lang="en-US" sz="6000" b="1" dirty="0" smtClean="0"/>
            </a:br>
            <a:r>
              <a:rPr lang="en-US" sz="6000" b="1" dirty="0"/>
              <a:t/>
            </a:r>
            <a:br>
              <a:rPr lang="en-US" sz="6000" b="1" dirty="0"/>
            </a:br>
            <a:r>
              <a:rPr lang="en-US" sz="6000" b="1" dirty="0" smtClean="0"/>
              <a:t/>
            </a:r>
            <a:br>
              <a:rPr lang="en-US" sz="6000" b="1" dirty="0" smtClean="0"/>
            </a:br>
            <a:r>
              <a:rPr lang="en-US" sz="6000" b="1" dirty="0"/>
              <a:t/>
            </a:r>
            <a:br>
              <a:rPr lang="en-US" sz="6000" b="1" dirty="0"/>
            </a:br>
            <a:r>
              <a:rPr lang="en-US" sz="6000" b="1" dirty="0" smtClean="0"/>
              <a:t/>
            </a:r>
            <a:br>
              <a:rPr lang="en-US" sz="6000" b="1" dirty="0" smtClean="0"/>
            </a:br>
            <a:r>
              <a:rPr lang="en-US" sz="6000" b="1" dirty="0"/>
              <a:t/>
            </a:r>
            <a:br>
              <a:rPr lang="en-US" sz="6000" b="1" dirty="0"/>
            </a:br>
            <a:r>
              <a:rPr lang="en-US" sz="4400" b="1" dirty="0" smtClean="0">
                <a:latin typeface="+mn-lt"/>
              </a:rPr>
              <a:t>ASPIRE</a:t>
            </a:r>
            <a:r>
              <a:rPr lang="en-US" sz="6000" b="1" dirty="0" smtClean="0"/>
              <a:t> </a:t>
            </a:r>
            <a:r>
              <a:rPr lang="en-US" sz="4400" b="1" dirty="0" smtClean="0"/>
              <a:t>Common QCs </a:t>
            </a:r>
            <a:r>
              <a:rPr lang="en-US" sz="4400" b="1" dirty="0"/>
              <a:t>-</a:t>
            </a:r>
            <a:r>
              <a:rPr lang="en-US" sz="4400" b="1" dirty="0" smtClean="0"/>
              <a:t> PUEV and SEV</a:t>
            </a:r>
            <a:br>
              <a:rPr lang="en-US" sz="4400" b="1" dirty="0" smtClean="0"/>
            </a:br>
            <a:r>
              <a:rPr lang="en-US" sz="4400" b="1" dirty="0" smtClean="0"/>
              <a:t/>
            </a:r>
            <a:br>
              <a:rPr lang="en-US" sz="4400" b="1" dirty="0" smtClean="0"/>
            </a:br>
            <a:endParaRPr lang="en-US" sz="4400" b="1" dirty="0" smtClean="0"/>
          </a:p>
        </p:txBody>
      </p:sp>
      <p:sp>
        <p:nvSpPr>
          <p:cNvPr id="4" name="TextBox 3"/>
          <p:cNvSpPr txBox="1"/>
          <p:nvPr/>
        </p:nvSpPr>
        <p:spPr>
          <a:xfrm>
            <a:off x="2743200" y="4143375"/>
            <a:ext cx="3810000" cy="523220"/>
          </a:xfrm>
          <a:prstGeom prst="rect">
            <a:avLst/>
          </a:prstGeom>
          <a:noFill/>
        </p:spPr>
        <p:txBody>
          <a:bodyPr wrap="square" rtlCol="0">
            <a:spAutoFit/>
          </a:bodyPr>
          <a:lstStyle/>
          <a:p>
            <a:pPr algn="ctr"/>
            <a:r>
              <a:rPr lang="en-US" sz="2800" dirty="0" smtClean="0"/>
              <a:t>April 30, 2015</a:t>
            </a:r>
            <a:endParaRPr lang="en-US" sz="2800" dirty="0"/>
          </a:p>
        </p:txBody>
      </p:sp>
      <p:pic>
        <p:nvPicPr>
          <p:cNvPr id="5" name="Picture 6" descr="C:\Jared\Dapivirine\MTN 020 communications\Logo\AspireLogoFinal.png"/>
          <p:cNvPicPr>
            <a:picLocks noChangeAspect="1" noChangeArrowheads="1"/>
          </p:cNvPicPr>
          <p:nvPr/>
        </p:nvPicPr>
        <p:blipFill>
          <a:blip r:embed="rId3" cstate="print"/>
          <a:srcRect l="26994" t="31758" r="26379" b="34897"/>
          <a:stretch>
            <a:fillRect/>
          </a:stretch>
        </p:blipFill>
        <p:spPr bwMode="auto">
          <a:xfrm>
            <a:off x="7315200" y="5257800"/>
            <a:ext cx="1447800" cy="80067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itle 1"/>
          <p:cNvSpPr>
            <a:spLocks noGrp="1"/>
          </p:cNvSpPr>
          <p:nvPr>
            <p:ph type="title"/>
          </p:nvPr>
        </p:nvSpPr>
        <p:spPr>
          <a:xfrm>
            <a:off x="475456" y="533398"/>
            <a:ext cx="8229600" cy="990600"/>
          </a:xfrm>
        </p:spPr>
        <p:txBody>
          <a:bodyPr/>
          <a:lstStyle/>
          <a:p>
            <a:pPr algn="ctr"/>
            <a:r>
              <a:rPr lang="en-US" sz="3200" b="1" dirty="0" smtClean="0"/>
              <a:t>Social Influences Assessment </a:t>
            </a:r>
            <a:br>
              <a:rPr lang="en-US" sz="3200" b="1" dirty="0" smtClean="0"/>
            </a:br>
            <a:r>
              <a:rPr lang="en-US" sz="3200" b="1" dirty="0" smtClean="0"/>
              <a:t>(SOC-1) CRF</a:t>
            </a:r>
          </a:p>
        </p:txBody>
      </p:sp>
      <p:sp>
        <p:nvSpPr>
          <p:cNvPr id="20485" name="Content Placeholder 2"/>
          <p:cNvSpPr txBox="1">
            <a:spLocks/>
          </p:cNvSpPr>
          <p:nvPr/>
        </p:nvSpPr>
        <p:spPr bwMode="auto">
          <a:xfrm>
            <a:off x="194468" y="1120545"/>
            <a:ext cx="8510588" cy="2642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69900" indent="-469900" eaLnBrk="0" hangingPunct="0">
              <a:defRPr>
                <a:solidFill>
                  <a:schemeClr val="tx1"/>
                </a:solidFill>
                <a:latin typeface="Arial" charset="0"/>
              </a:defRPr>
            </a:lvl1pPr>
            <a:lvl2pPr marL="4699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14350" indent="-514350">
              <a:spcBef>
                <a:spcPct val="20000"/>
              </a:spcBef>
              <a:buClr>
                <a:schemeClr val="bg2"/>
              </a:buClr>
              <a:buSzPct val="100000"/>
              <a:defRPr/>
            </a:pPr>
            <a:endParaRPr lang="en-US" dirty="0" smtClean="0"/>
          </a:p>
        </p:txBody>
      </p:sp>
      <p:pic>
        <p:nvPicPr>
          <p:cNvPr id="10" name="Picture 6" descr="C:\Jared\Dapivirine\MTN 020 communications\Logo\AspireLogoFinal.png"/>
          <p:cNvPicPr>
            <a:picLocks noChangeAspect="1" noChangeArrowheads="1"/>
          </p:cNvPicPr>
          <p:nvPr/>
        </p:nvPicPr>
        <p:blipFill>
          <a:blip r:embed="rId3" cstate="print"/>
          <a:srcRect l="26994" t="31758" r="26379" b="34897"/>
          <a:stretch>
            <a:fillRect/>
          </a:stretch>
        </p:blipFill>
        <p:spPr bwMode="auto">
          <a:xfrm>
            <a:off x="7667625" y="5994398"/>
            <a:ext cx="1447800" cy="800677"/>
          </a:xfrm>
          <a:prstGeom prst="rect">
            <a:avLst/>
          </a:prstGeom>
          <a:solidFill>
            <a:schemeClr val="bg1"/>
          </a:solidFill>
          <a:ln w="9525">
            <a:noFill/>
            <a:miter lim="800000"/>
            <a:headEnd/>
            <a:tailEnd/>
          </a:ln>
        </p:spPr>
      </p:pic>
      <p:sp>
        <p:nvSpPr>
          <p:cNvPr id="2" name="Rectangle 1"/>
          <p:cNvSpPr/>
          <p:nvPr/>
        </p:nvSpPr>
        <p:spPr bwMode="auto">
          <a:xfrm>
            <a:off x="1524000" y="5085633"/>
            <a:ext cx="1066800" cy="324567"/>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12" name="TextBox 11"/>
          <p:cNvSpPr txBox="1"/>
          <p:nvPr/>
        </p:nvSpPr>
        <p:spPr>
          <a:xfrm>
            <a:off x="457200" y="2085636"/>
            <a:ext cx="2566988" cy="3939540"/>
          </a:xfrm>
          <a:prstGeom prst="rect">
            <a:avLst/>
          </a:prstGeom>
          <a:solidFill>
            <a:schemeClr val="bg2">
              <a:alpha val="21000"/>
            </a:schemeClr>
          </a:solidFill>
        </p:spPr>
        <p:txBody>
          <a:bodyPr wrap="square" rtlCol="0">
            <a:spAutoFit/>
          </a:bodyPr>
          <a:lstStyle/>
          <a:p>
            <a:pPr>
              <a:buClr>
                <a:schemeClr val="bg2"/>
              </a:buClr>
            </a:pPr>
            <a:r>
              <a:rPr lang="en-US" sz="2000" u="sng" dirty="0" smtClean="0">
                <a:latin typeface="Calibri" pitchFamily="34" charset="0"/>
              </a:rPr>
              <a:t>Item 2:</a:t>
            </a:r>
          </a:p>
          <a:p>
            <a:pPr>
              <a:buClr>
                <a:schemeClr val="bg2"/>
              </a:buClr>
            </a:pPr>
            <a:endParaRPr lang="en-US" dirty="0" smtClean="0">
              <a:latin typeface="Calibri" pitchFamily="34" charset="0"/>
            </a:endParaRPr>
          </a:p>
          <a:p>
            <a:pPr marL="285750" indent="-285750">
              <a:buClr>
                <a:schemeClr val="bg2"/>
              </a:buClr>
              <a:buFont typeface="Wingdings" pitchFamily="2" charset="2"/>
              <a:buChar char="q"/>
            </a:pPr>
            <a:r>
              <a:rPr lang="en-US" sz="2000" dirty="0" smtClean="0">
                <a:latin typeface="Calibri" pitchFamily="34" charset="0"/>
              </a:rPr>
              <a:t>If ‘99’ or ‘05’ is indicated as the relationship for persons 1-5, specify this relationship to the study participant in English on the line provided.  </a:t>
            </a:r>
          </a:p>
          <a:p>
            <a:pPr>
              <a:buClr>
                <a:schemeClr val="bg2"/>
              </a:buClr>
            </a:pPr>
            <a:endParaRPr lang="en-US" sz="1600" dirty="0" smtClean="0">
              <a:latin typeface="Calibri" pitchFamily="34" charset="0"/>
            </a:endParaRPr>
          </a:p>
          <a:p>
            <a:pPr>
              <a:buClr>
                <a:schemeClr val="bg2"/>
              </a:buClr>
            </a:pPr>
            <a:endParaRPr lang="en-US" sz="1600" dirty="0" smtClean="0">
              <a:latin typeface="Calibri" pitchFamily="34" charset="0"/>
            </a:endParaRPr>
          </a:p>
        </p:txBody>
      </p:sp>
      <p:grpSp>
        <p:nvGrpSpPr>
          <p:cNvPr id="6" name="Group 5"/>
          <p:cNvGrpSpPr/>
          <p:nvPr/>
        </p:nvGrpSpPr>
        <p:grpSpPr>
          <a:xfrm>
            <a:off x="3771106" y="2971800"/>
            <a:ext cx="4943475" cy="1879461"/>
            <a:chOff x="3771106" y="2971800"/>
            <a:chExt cx="4943475" cy="1879461"/>
          </a:xfrm>
        </p:grpSpPr>
        <p:pic>
          <p:nvPicPr>
            <p:cNvPr id="614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71106" y="2971800"/>
              <a:ext cx="4943475" cy="18383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 name="Rectangle 2"/>
            <p:cNvSpPr/>
            <p:nvPr/>
          </p:nvSpPr>
          <p:spPr bwMode="auto">
            <a:xfrm>
              <a:off x="4038600" y="3890962"/>
              <a:ext cx="990600" cy="300038"/>
            </a:xfrm>
            <a:prstGeom prst="rect">
              <a:avLst/>
            </a:prstGeom>
            <a:solidFill>
              <a:schemeClr val="bg1"/>
            </a:solidFill>
            <a:ln w="9525" cap="flat" cmpd="sng" algn="ctr">
              <a:solidFill>
                <a:schemeClr val="bg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4" name="TextBox 3"/>
            <p:cNvSpPr txBox="1"/>
            <p:nvPr/>
          </p:nvSpPr>
          <p:spPr>
            <a:xfrm>
              <a:off x="6648450" y="4343400"/>
              <a:ext cx="819150" cy="369332"/>
            </a:xfrm>
            <a:prstGeom prst="rect">
              <a:avLst/>
            </a:prstGeom>
            <a:noFill/>
          </p:spPr>
          <p:txBody>
            <a:bodyPr wrap="square" rtlCol="0">
              <a:spAutoFit/>
            </a:bodyPr>
            <a:lstStyle/>
            <a:p>
              <a:r>
                <a:rPr lang="en-US" dirty="0">
                  <a:solidFill>
                    <a:srgbClr val="FF0000"/>
                  </a:solidFill>
                </a:rPr>
                <a:t>S</a:t>
              </a:r>
              <a:r>
                <a:rPr lang="en-US" dirty="0" smtClean="0">
                  <a:solidFill>
                    <a:srgbClr val="FF0000"/>
                  </a:solidFill>
                </a:rPr>
                <a:t>ister</a:t>
              </a:r>
              <a:endParaRPr lang="en-US" dirty="0">
                <a:solidFill>
                  <a:srgbClr val="FF0000"/>
                </a:solidFill>
              </a:endParaRPr>
            </a:p>
          </p:txBody>
        </p:sp>
        <p:sp>
          <p:nvSpPr>
            <p:cNvPr id="5" name="TextBox 4"/>
            <p:cNvSpPr txBox="1"/>
            <p:nvPr/>
          </p:nvSpPr>
          <p:spPr>
            <a:xfrm>
              <a:off x="6956081" y="4589651"/>
              <a:ext cx="1023037" cy="261610"/>
            </a:xfrm>
            <a:prstGeom prst="rect">
              <a:avLst/>
            </a:prstGeom>
            <a:noFill/>
          </p:spPr>
          <p:txBody>
            <a:bodyPr wrap="none" rtlCol="0">
              <a:spAutoFit/>
            </a:bodyPr>
            <a:lstStyle/>
            <a:p>
              <a:r>
                <a:rPr lang="en-US" sz="1050" dirty="0" smtClean="0">
                  <a:solidFill>
                    <a:srgbClr val="FF0000"/>
                  </a:solidFill>
                </a:rPr>
                <a:t>JMB 30apr15</a:t>
              </a:r>
              <a:endParaRPr lang="en-US" sz="1050" dirty="0">
                <a:solidFill>
                  <a:srgbClr val="FF0000"/>
                </a:solidFill>
              </a:endParaRPr>
            </a:p>
          </p:txBody>
        </p:sp>
      </p:grpSp>
    </p:spTree>
    <p:extLst>
      <p:ext uri="{BB962C8B-B14F-4D97-AF65-F5344CB8AC3E}">
        <p14:creationId xmlns:p14="http://schemas.microsoft.com/office/powerpoint/2010/main" val="22775155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itle 1"/>
          <p:cNvSpPr>
            <a:spLocks noGrp="1"/>
          </p:cNvSpPr>
          <p:nvPr>
            <p:ph type="title"/>
          </p:nvPr>
        </p:nvSpPr>
        <p:spPr>
          <a:xfrm>
            <a:off x="475456" y="533398"/>
            <a:ext cx="8229600" cy="990600"/>
          </a:xfrm>
        </p:spPr>
        <p:txBody>
          <a:bodyPr/>
          <a:lstStyle/>
          <a:p>
            <a:pPr algn="ctr"/>
            <a:r>
              <a:rPr lang="en-US" sz="3200" b="1" dirty="0" smtClean="0"/>
              <a:t>STI Test Results</a:t>
            </a:r>
            <a:br>
              <a:rPr lang="en-US" sz="3200" b="1" dirty="0" smtClean="0"/>
            </a:br>
            <a:r>
              <a:rPr lang="en-US" sz="3200" b="1" dirty="0" smtClean="0"/>
              <a:t>(STI-1) CRF</a:t>
            </a:r>
          </a:p>
        </p:txBody>
      </p:sp>
      <p:pic>
        <p:nvPicPr>
          <p:cNvPr id="10" name="Picture 6" descr="C:\Jared\Dapivirine\MTN 020 communications\Logo\AspireLogoFinal.png"/>
          <p:cNvPicPr>
            <a:picLocks noChangeAspect="1" noChangeArrowheads="1"/>
          </p:cNvPicPr>
          <p:nvPr/>
        </p:nvPicPr>
        <p:blipFill>
          <a:blip r:embed="rId3" cstate="print"/>
          <a:srcRect l="26994" t="31758" r="26379" b="34897"/>
          <a:stretch>
            <a:fillRect/>
          </a:stretch>
        </p:blipFill>
        <p:spPr bwMode="auto">
          <a:xfrm>
            <a:off x="7667625" y="5994398"/>
            <a:ext cx="1447800" cy="800677"/>
          </a:xfrm>
          <a:prstGeom prst="rect">
            <a:avLst/>
          </a:prstGeom>
          <a:solidFill>
            <a:schemeClr val="bg1"/>
          </a:solidFill>
          <a:ln w="9525">
            <a:noFill/>
            <a:miter lim="800000"/>
            <a:headEnd/>
            <a:tailEnd/>
          </a:ln>
        </p:spPr>
      </p:pic>
      <p:sp>
        <p:nvSpPr>
          <p:cNvPr id="12" name="TextBox 11"/>
          <p:cNvSpPr txBox="1"/>
          <p:nvPr/>
        </p:nvSpPr>
        <p:spPr>
          <a:xfrm>
            <a:off x="457200" y="1752600"/>
            <a:ext cx="7934325" cy="1846659"/>
          </a:xfrm>
          <a:prstGeom prst="rect">
            <a:avLst/>
          </a:prstGeom>
          <a:solidFill>
            <a:schemeClr val="bg2">
              <a:alpha val="21000"/>
            </a:schemeClr>
          </a:solidFill>
        </p:spPr>
        <p:txBody>
          <a:bodyPr wrap="square" rtlCol="0">
            <a:spAutoFit/>
          </a:bodyPr>
          <a:lstStyle/>
          <a:p>
            <a:pPr>
              <a:buClr>
                <a:schemeClr val="bg2"/>
              </a:buClr>
            </a:pPr>
            <a:endParaRPr lang="en-US" dirty="0" smtClean="0">
              <a:latin typeface="Calibri" pitchFamily="34" charset="0"/>
            </a:endParaRPr>
          </a:p>
          <a:p>
            <a:pPr marL="285750" indent="-285750">
              <a:buClr>
                <a:schemeClr val="bg2"/>
              </a:buClr>
              <a:buFont typeface="Wingdings" pitchFamily="2" charset="2"/>
              <a:buChar char="q"/>
            </a:pPr>
            <a:r>
              <a:rPr lang="en-US" sz="2000" dirty="0" smtClean="0">
                <a:latin typeface="Calibri" pitchFamily="34" charset="0"/>
              </a:rPr>
              <a:t>If an item is initially marked ‘not done/not collected’ and later completed with the visit window for the visit, complete the alternate collection date for that item and remember to line through the original response of ‘not done/not collected’ and initial and date this update.   </a:t>
            </a:r>
            <a:endParaRPr lang="en-US" sz="1600" dirty="0" smtClean="0">
              <a:latin typeface="Calibri" pitchFamily="34" charset="0"/>
            </a:endParaRPr>
          </a:p>
          <a:p>
            <a:pPr>
              <a:buClr>
                <a:schemeClr val="bg2"/>
              </a:buClr>
            </a:pPr>
            <a:endParaRPr lang="en-US" sz="1600" dirty="0" smtClean="0">
              <a:latin typeface="Calibri" pitchFamily="34" charset="0"/>
            </a:endParaRPr>
          </a:p>
        </p:txBody>
      </p:sp>
      <p:grpSp>
        <p:nvGrpSpPr>
          <p:cNvPr id="13" name="Group 12"/>
          <p:cNvGrpSpPr/>
          <p:nvPr/>
        </p:nvGrpSpPr>
        <p:grpSpPr>
          <a:xfrm>
            <a:off x="457200" y="3810000"/>
            <a:ext cx="6781800" cy="2343150"/>
            <a:chOff x="457200" y="3810000"/>
            <a:chExt cx="6781800" cy="2343150"/>
          </a:xfrm>
        </p:grpSpPr>
        <p:sp>
          <p:nvSpPr>
            <p:cNvPr id="2" name="Rectangle 1"/>
            <p:cNvSpPr/>
            <p:nvPr/>
          </p:nvSpPr>
          <p:spPr bwMode="auto">
            <a:xfrm>
              <a:off x="1524000" y="5085633"/>
              <a:ext cx="1066800" cy="324567"/>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810000"/>
              <a:ext cx="6781800" cy="2343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2667000" y="4267200"/>
              <a:ext cx="357188" cy="369332"/>
            </a:xfrm>
            <a:prstGeom prst="rect">
              <a:avLst/>
            </a:prstGeom>
            <a:solidFill>
              <a:schemeClr val="bg1"/>
            </a:solidFill>
            <a:ln>
              <a:noFill/>
            </a:ln>
          </p:spPr>
          <p:txBody>
            <a:bodyPr wrap="square" rtlCol="0">
              <a:spAutoFit/>
            </a:bodyPr>
            <a:lstStyle/>
            <a:p>
              <a:endParaRPr lang="en-US" dirty="0"/>
            </a:p>
          </p:txBody>
        </p:sp>
        <p:cxnSp>
          <p:nvCxnSpPr>
            <p:cNvPr id="9" name="Straight Connector 8"/>
            <p:cNvCxnSpPr/>
            <p:nvPr/>
          </p:nvCxnSpPr>
          <p:spPr bwMode="auto">
            <a:xfrm>
              <a:off x="3124200" y="4417457"/>
              <a:ext cx="381000" cy="0"/>
            </a:xfrm>
            <a:prstGeom prst="line">
              <a:avLst/>
            </a:prstGeom>
            <a:solidFill>
              <a:schemeClr val="accent1"/>
            </a:solidFill>
            <a:ln w="285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TextBox 10"/>
            <p:cNvSpPr txBox="1"/>
            <p:nvPr/>
          </p:nvSpPr>
          <p:spPr>
            <a:xfrm>
              <a:off x="2743200" y="4495800"/>
              <a:ext cx="990600" cy="253916"/>
            </a:xfrm>
            <a:prstGeom prst="rect">
              <a:avLst/>
            </a:prstGeom>
            <a:solidFill>
              <a:schemeClr val="bg1"/>
            </a:solidFill>
            <a:ln>
              <a:noFill/>
            </a:ln>
          </p:spPr>
          <p:txBody>
            <a:bodyPr wrap="square" rtlCol="0">
              <a:spAutoFit/>
            </a:bodyPr>
            <a:lstStyle/>
            <a:p>
              <a:r>
                <a:rPr lang="en-US" sz="1050" dirty="0" err="1" smtClean="0">
                  <a:solidFill>
                    <a:srgbClr val="FF0000"/>
                  </a:solidFill>
                </a:rPr>
                <a:t>Jmb</a:t>
              </a:r>
              <a:r>
                <a:rPr lang="en-US" sz="1050" dirty="0" smtClean="0">
                  <a:solidFill>
                    <a:srgbClr val="FF0000"/>
                  </a:solidFill>
                </a:rPr>
                <a:t> 30apr15</a:t>
              </a:r>
              <a:endParaRPr lang="en-US" sz="1050" dirty="0">
                <a:solidFill>
                  <a:srgbClr val="FF0000"/>
                </a:solidFill>
              </a:endParaRPr>
            </a:p>
          </p:txBody>
        </p:sp>
      </p:grpSp>
    </p:spTree>
    <p:extLst>
      <p:ext uri="{BB962C8B-B14F-4D97-AF65-F5344CB8AC3E}">
        <p14:creationId xmlns:p14="http://schemas.microsoft.com/office/powerpoint/2010/main" val="36660564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itle 1"/>
          <p:cNvSpPr>
            <a:spLocks noGrp="1"/>
          </p:cNvSpPr>
          <p:nvPr>
            <p:ph type="title"/>
          </p:nvPr>
        </p:nvSpPr>
        <p:spPr>
          <a:xfrm>
            <a:off x="513556" y="533399"/>
            <a:ext cx="8229600" cy="990600"/>
          </a:xfrm>
        </p:spPr>
        <p:txBody>
          <a:bodyPr/>
          <a:lstStyle/>
          <a:p>
            <a:pPr algn="ctr"/>
            <a:r>
              <a:rPr lang="en-US" sz="3200" b="1" dirty="0" smtClean="0"/>
              <a:t>Product Hold/</a:t>
            </a:r>
            <a:br>
              <a:rPr lang="en-US" sz="3200" b="1" dirty="0" smtClean="0"/>
            </a:br>
            <a:r>
              <a:rPr lang="en-US" sz="3200" b="1" dirty="0" smtClean="0"/>
              <a:t>Discontinuation Log</a:t>
            </a:r>
            <a:r>
              <a:rPr lang="en-US" sz="3200" b="1" dirty="0"/>
              <a:t> </a:t>
            </a:r>
            <a:r>
              <a:rPr lang="en-US" sz="3200" b="1" dirty="0" smtClean="0"/>
              <a:t>CRF</a:t>
            </a:r>
          </a:p>
        </p:txBody>
      </p:sp>
      <p:pic>
        <p:nvPicPr>
          <p:cNvPr id="10" name="Picture 6" descr="C:\Jared\Dapivirine\MTN 020 communications\Logo\AspireLogoFinal.png"/>
          <p:cNvPicPr>
            <a:picLocks noChangeAspect="1" noChangeArrowheads="1"/>
          </p:cNvPicPr>
          <p:nvPr/>
        </p:nvPicPr>
        <p:blipFill>
          <a:blip r:embed="rId3" cstate="print"/>
          <a:srcRect l="26994" t="31758" r="26379" b="34897"/>
          <a:stretch>
            <a:fillRect/>
          </a:stretch>
        </p:blipFill>
        <p:spPr bwMode="auto">
          <a:xfrm>
            <a:off x="7667625" y="5994398"/>
            <a:ext cx="1447800" cy="800677"/>
          </a:xfrm>
          <a:prstGeom prst="rect">
            <a:avLst/>
          </a:prstGeom>
          <a:noFill/>
          <a:ln w="9525">
            <a:noFill/>
            <a:miter lim="800000"/>
            <a:headEnd/>
            <a:tailEnd/>
          </a:ln>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150751"/>
            <a:ext cx="5911227" cy="27166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Box 10"/>
          <p:cNvSpPr txBox="1"/>
          <p:nvPr/>
        </p:nvSpPr>
        <p:spPr>
          <a:xfrm>
            <a:off x="6629399" y="1981200"/>
            <a:ext cx="2480951" cy="3662541"/>
          </a:xfrm>
          <a:prstGeom prst="rect">
            <a:avLst/>
          </a:prstGeom>
          <a:solidFill>
            <a:schemeClr val="accent1">
              <a:alpha val="21000"/>
            </a:schemeClr>
          </a:solidFill>
        </p:spPr>
        <p:txBody>
          <a:bodyPr wrap="square" rtlCol="0">
            <a:spAutoFit/>
          </a:bodyPr>
          <a:lstStyle/>
          <a:p>
            <a:pPr>
              <a:buClr>
                <a:schemeClr val="bg2"/>
              </a:buClr>
            </a:pPr>
            <a:r>
              <a:rPr lang="en-US" sz="2400" u="sng" dirty="0" smtClean="0">
                <a:latin typeface="Calibri" pitchFamily="34" charset="0"/>
              </a:rPr>
              <a:t>Item 4:</a:t>
            </a:r>
          </a:p>
          <a:p>
            <a:pPr>
              <a:buClr>
                <a:schemeClr val="bg2"/>
              </a:buClr>
            </a:pPr>
            <a:endParaRPr lang="en-US" sz="2000" dirty="0">
              <a:latin typeface="Calibri" pitchFamily="34" charset="0"/>
            </a:endParaRPr>
          </a:p>
          <a:p>
            <a:pPr marL="342900" indent="-342900">
              <a:buClr>
                <a:schemeClr val="bg2"/>
              </a:buClr>
              <a:buFont typeface="Wingdings" pitchFamily="2" charset="2"/>
              <a:buChar char="q"/>
            </a:pPr>
            <a:r>
              <a:rPr lang="en-US" dirty="0" smtClean="0">
                <a:latin typeface="Calibri" pitchFamily="34" charset="0"/>
              </a:rPr>
              <a:t>Remember to update Item 4 on a PH log CRF for any clinical product holds that are ongoing at a participant’s scheduled </a:t>
            </a:r>
            <a:r>
              <a:rPr lang="en-US" dirty="0" smtClean="0">
                <a:latin typeface="Calibri" pitchFamily="34" charset="0"/>
              </a:rPr>
              <a:t>PUEV.</a:t>
            </a:r>
            <a:endParaRPr lang="en-US" dirty="0" smtClean="0">
              <a:latin typeface="Calibri" pitchFamily="34" charset="0"/>
            </a:endParaRPr>
          </a:p>
          <a:p>
            <a:pPr>
              <a:buClr>
                <a:schemeClr val="bg2"/>
              </a:buClr>
            </a:pPr>
            <a:endParaRPr lang="en-US" dirty="0" smtClean="0">
              <a:latin typeface="Calibri" pitchFamily="34" charset="0"/>
            </a:endParaRPr>
          </a:p>
          <a:p>
            <a:pPr marL="342900" indent="-342900">
              <a:buClr>
                <a:schemeClr val="bg2"/>
              </a:buClr>
              <a:buFont typeface="Wingdings" pitchFamily="2" charset="2"/>
              <a:buChar char="q"/>
            </a:pPr>
            <a:endParaRPr lang="en-US" dirty="0" smtClean="0">
              <a:latin typeface="Calibri" pitchFamily="34" charset="0"/>
            </a:endParaRPr>
          </a:p>
          <a:p>
            <a:pPr>
              <a:buClr>
                <a:schemeClr val="bg2"/>
              </a:buClr>
            </a:pPr>
            <a:endParaRPr lang="en-US" sz="800" dirty="0" smtClean="0">
              <a:latin typeface="Calibri" pitchFamily="34" charset="0"/>
            </a:endParaRPr>
          </a:p>
        </p:txBody>
      </p:sp>
      <p:sp>
        <p:nvSpPr>
          <p:cNvPr id="12" name="Right Arrow 11"/>
          <p:cNvSpPr/>
          <p:nvPr/>
        </p:nvSpPr>
        <p:spPr bwMode="auto">
          <a:xfrm rot="9431862">
            <a:off x="5489140" y="3171192"/>
            <a:ext cx="986517" cy="921108"/>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5880385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lstStyle/>
          <a:p>
            <a:r>
              <a:rPr lang="en-US" dirty="0" smtClean="0"/>
              <a:t>Questions?</a:t>
            </a:r>
            <a:endParaRPr lang="en-US" dirty="0"/>
          </a:p>
        </p:txBody>
      </p:sp>
      <p:sp>
        <p:nvSpPr>
          <p:cNvPr id="3" name="Content Placeholder 2"/>
          <p:cNvSpPr>
            <a:spLocks noGrp="1"/>
          </p:cNvSpPr>
          <p:nvPr>
            <p:ph idx="1"/>
          </p:nvPr>
        </p:nvSpPr>
        <p:spPr>
          <a:ln>
            <a:noFill/>
          </a:ln>
        </p:spPr>
        <p:txBody>
          <a:bodyPr/>
          <a:lstStyle/>
          <a:p>
            <a:r>
              <a:rPr lang="en-US" sz="2800" dirty="0" smtClean="0"/>
              <a:t>Please contact Jen Berthiaume (</a:t>
            </a:r>
            <a:r>
              <a:rPr lang="en-US" sz="2800" b="1" dirty="0" smtClean="0">
                <a:latin typeface="Calibri" pitchFamily="34" charset="0"/>
              </a:rPr>
              <a:t>jberthia@scharp.org)</a:t>
            </a:r>
            <a:r>
              <a:rPr lang="en-US" sz="2800" dirty="0" smtClean="0"/>
              <a:t> with any questions you have about this slide presentation.</a:t>
            </a:r>
          </a:p>
          <a:p>
            <a:pPr marL="0" indent="0">
              <a:buNone/>
            </a:pPr>
            <a:endParaRPr lang="en-US" sz="2800" dirty="0" smtClean="0"/>
          </a:p>
        </p:txBody>
      </p:sp>
      <p:pic>
        <p:nvPicPr>
          <p:cNvPr id="4" name="Picture 6" descr="C:\Jared\Dapivirine\MTN 020 communications\Logo\AspireLogoFinal.png"/>
          <p:cNvPicPr>
            <a:picLocks noChangeAspect="1" noChangeArrowheads="1"/>
          </p:cNvPicPr>
          <p:nvPr/>
        </p:nvPicPr>
        <p:blipFill>
          <a:blip r:embed="rId3" cstate="print"/>
          <a:srcRect l="26994" t="31758" r="26379" b="34897"/>
          <a:stretch>
            <a:fillRect/>
          </a:stretch>
        </p:blipFill>
        <p:spPr bwMode="auto">
          <a:xfrm>
            <a:off x="7677150" y="6050683"/>
            <a:ext cx="1447800" cy="800677"/>
          </a:xfrm>
          <a:prstGeom prst="rect">
            <a:avLst/>
          </a:prstGeom>
          <a:noFill/>
          <a:ln w="9525">
            <a:noFill/>
            <a:miter lim="800000"/>
            <a:headEnd/>
            <a:tailEnd/>
          </a:ln>
        </p:spPr>
      </p:pic>
      <p:pic>
        <p:nvPicPr>
          <p:cNvPr id="1026" name="Picture 2" descr="http://cdn.playbuzz.com/cdn/41b1f25a-b726-4edc-996b-10148edaed2c/9e2e34a1-3ebc-4fcf-9360-8b4528c1127f.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47925" y="3657600"/>
            <a:ext cx="3651636" cy="26289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4301" y="1600200"/>
            <a:ext cx="8839199" cy="1754326"/>
          </a:xfrm>
          <a:prstGeom prst="rect">
            <a:avLst/>
          </a:prstGeom>
          <a:noFill/>
        </p:spPr>
        <p:txBody>
          <a:bodyPr wrap="square" rtlCol="0">
            <a:spAutoFit/>
          </a:bodyPr>
          <a:lstStyle/>
          <a:p>
            <a:pPr algn="ctr">
              <a:buClr>
                <a:schemeClr val="bg2"/>
              </a:buClr>
            </a:pPr>
            <a:r>
              <a:rPr lang="en-US" sz="5400" b="1" dirty="0" smtClean="0">
                <a:solidFill>
                  <a:schemeClr val="accent1"/>
                </a:solidFill>
                <a:latin typeface="Calibri" pitchFamily="34" charset="0"/>
              </a:rPr>
              <a:t>What are most common </a:t>
            </a:r>
          </a:p>
          <a:p>
            <a:pPr algn="ctr">
              <a:buClr>
                <a:schemeClr val="bg2"/>
              </a:buClr>
            </a:pPr>
            <a:r>
              <a:rPr lang="en-US" sz="5400" b="1" dirty="0" smtClean="0">
                <a:solidFill>
                  <a:schemeClr val="accent1"/>
                </a:solidFill>
                <a:latin typeface="Calibri" pitchFamily="34" charset="0"/>
              </a:rPr>
              <a:t>QCs at the PUEV and SEVs?</a:t>
            </a:r>
          </a:p>
        </p:txBody>
      </p:sp>
      <p:pic>
        <p:nvPicPr>
          <p:cNvPr id="10" name="Picture 6" descr="C:\Jared\Dapivirine\MTN 020 communications\Logo\AspireLogoFinal.png"/>
          <p:cNvPicPr>
            <a:picLocks noChangeAspect="1" noChangeArrowheads="1"/>
          </p:cNvPicPr>
          <p:nvPr/>
        </p:nvPicPr>
        <p:blipFill>
          <a:blip r:embed="rId3" cstate="print"/>
          <a:srcRect l="26994" t="31758" r="26379" b="34897"/>
          <a:stretch>
            <a:fillRect/>
          </a:stretch>
        </p:blipFill>
        <p:spPr bwMode="auto">
          <a:xfrm>
            <a:off x="7667625" y="5994398"/>
            <a:ext cx="1447800" cy="800677"/>
          </a:xfrm>
          <a:prstGeom prst="rect">
            <a:avLst/>
          </a:prstGeom>
          <a:noFill/>
          <a:ln w="9525">
            <a:noFill/>
            <a:miter lim="800000"/>
            <a:headEnd/>
            <a:tailEnd/>
          </a:ln>
        </p:spPr>
      </p:pic>
      <p:pic>
        <p:nvPicPr>
          <p:cNvPr id="2050" name="Picture 2" descr="https://wvuimc.files.wordpress.com/2010/11/open-question.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3429000"/>
            <a:ext cx="3581400" cy="31623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22272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itle 1"/>
          <p:cNvSpPr>
            <a:spLocks noGrp="1"/>
          </p:cNvSpPr>
          <p:nvPr>
            <p:ph type="title"/>
          </p:nvPr>
        </p:nvSpPr>
        <p:spPr>
          <a:xfrm>
            <a:off x="513556" y="228600"/>
            <a:ext cx="8229600" cy="990600"/>
          </a:xfrm>
        </p:spPr>
        <p:txBody>
          <a:bodyPr/>
          <a:lstStyle/>
          <a:p>
            <a:pPr algn="ctr"/>
            <a:r>
              <a:rPr lang="en-US" sz="3200" b="1" dirty="0" smtClean="0"/>
              <a:t>Visit Summary (VS-1) CRF</a:t>
            </a:r>
          </a:p>
        </p:txBody>
      </p:sp>
      <p:sp>
        <p:nvSpPr>
          <p:cNvPr id="20485" name="Content Placeholder 2"/>
          <p:cNvSpPr txBox="1">
            <a:spLocks/>
          </p:cNvSpPr>
          <p:nvPr/>
        </p:nvSpPr>
        <p:spPr bwMode="auto">
          <a:xfrm>
            <a:off x="232568" y="1523999"/>
            <a:ext cx="8510588" cy="2642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69900" indent="-469900" eaLnBrk="0" hangingPunct="0">
              <a:defRPr>
                <a:solidFill>
                  <a:schemeClr val="tx1"/>
                </a:solidFill>
                <a:latin typeface="Arial" charset="0"/>
              </a:defRPr>
            </a:lvl1pPr>
            <a:lvl2pPr marL="4699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14350" indent="-514350">
              <a:spcBef>
                <a:spcPct val="20000"/>
              </a:spcBef>
              <a:buClr>
                <a:schemeClr val="bg2"/>
              </a:buClr>
              <a:buSzPct val="100000"/>
              <a:defRPr/>
            </a:pPr>
            <a:endParaRPr lang="en-US" dirty="0" smtClean="0"/>
          </a:p>
        </p:txBody>
      </p:sp>
      <p:pic>
        <p:nvPicPr>
          <p:cNvPr id="10" name="Picture 6" descr="C:\Jared\Dapivirine\MTN 020 communications\Logo\AspireLogoFinal.png"/>
          <p:cNvPicPr>
            <a:picLocks noChangeAspect="1" noChangeArrowheads="1"/>
          </p:cNvPicPr>
          <p:nvPr/>
        </p:nvPicPr>
        <p:blipFill>
          <a:blip r:embed="rId3" cstate="print"/>
          <a:srcRect l="26994" t="31758" r="26379" b="34897"/>
          <a:stretch>
            <a:fillRect/>
          </a:stretch>
        </p:blipFill>
        <p:spPr bwMode="auto">
          <a:xfrm>
            <a:off x="7667625" y="5994398"/>
            <a:ext cx="1447800" cy="800677"/>
          </a:xfrm>
          <a:prstGeom prst="rect">
            <a:avLst/>
          </a:prstGeom>
          <a:noFill/>
          <a:ln w="9525">
            <a:noFill/>
            <a:miter lim="800000"/>
            <a:headEnd/>
            <a:tailEnd/>
          </a:ln>
        </p:spPr>
      </p:pic>
      <p:sp>
        <p:nvSpPr>
          <p:cNvPr id="14" name="TextBox 13"/>
          <p:cNvSpPr txBox="1"/>
          <p:nvPr/>
        </p:nvSpPr>
        <p:spPr>
          <a:xfrm>
            <a:off x="533400" y="1711734"/>
            <a:ext cx="7371556" cy="2431435"/>
          </a:xfrm>
          <a:prstGeom prst="rect">
            <a:avLst/>
          </a:prstGeom>
          <a:solidFill>
            <a:schemeClr val="accent1">
              <a:alpha val="21000"/>
            </a:schemeClr>
          </a:solidFill>
        </p:spPr>
        <p:txBody>
          <a:bodyPr wrap="square" rtlCol="0">
            <a:spAutoFit/>
          </a:bodyPr>
          <a:lstStyle/>
          <a:p>
            <a:pPr>
              <a:buClr>
                <a:schemeClr val="bg2"/>
              </a:buClr>
            </a:pPr>
            <a:r>
              <a:rPr lang="en-US" sz="2400" u="sng" dirty="0" smtClean="0">
                <a:latin typeface="Calibri" pitchFamily="34" charset="0"/>
              </a:rPr>
              <a:t>Item 4a:</a:t>
            </a:r>
          </a:p>
          <a:p>
            <a:pPr>
              <a:buClr>
                <a:schemeClr val="bg2"/>
              </a:buClr>
            </a:pPr>
            <a:endParaRPr lang="en-US" sz="800" dirty="0" smtClean="0">
              <a:latin typeface="Calibri" pitchFamily="34" charset="0"/>
            </a:endParaRPr>
          </a:p>
          <a:p>
            <a:pPr marL="285750" indent="-285750">
              <a:buClr>
                <a:schemeClr val="bg2"/>
              </a:buClr>
              <a:buFont typeface="Wingdings" pitchFamily="2" charset="2"/>
              <a:buChar char="q"/>
            </a:pPr>
            <a:r>
              <a:rPr lang="en-US" sz="2000" dirty="0" smtClean="0">
                <a:latin typeface="Calibri" pitchFamily="34" charset="0"/>
              </a:rPr>
              <a:t>If the PUEV or SEV visit is not an interim visit, remember to follow the skip pattern in Item 4a. If the study visit is not an interim visit and item 5 is completed, a QC will be </a:t>
            </a:r>
            <a:r>
              <a:rPr lang="en-US" sz="2000" dirty="0" smtClean="0">
                <a:latin typeface="Calibri" pitchFamily="34" charset="0"/>
              </a:rPr>
              <a:t>applied.</a:t>
            </a:r>
            <a:endParaRPr lang="en-US" sz="2000" dirty="0" smtClean="0">
              <a:latin typeface="Calibri" pitchFamily="34" charset="0"/>
            </a:endParaRPr>
          </a:p>
          <a:p>
            <a:pPr>
              <a:buClr>
                <a:schemeClr val="bg2"/>
              </a:buClr>
            </a:pPr>
            <a:endParaRPr lang="en-US" sz="2000" dirty="0" smtClean="0">
              <a:latin typeface="Calibri" pitchFamily="34" charset="0"/>
            </a:endParaRPr>
          </a:p>
          <a:p>
            <a:pPr marL="285750" indent="-285750">
              <a:buClr>
                <a:schemeClr val="bg2"/>
              </a:buClr>
              <a:buFont typeface="Wingdings" pitchFamily="2" charset="2"/>
              <a:buChar char="q"/>
            </a:pPr>
            <a:r>
              <a:rPr lang="en-US" sz="2000" dirty="0" smtClean="0">
                <a:latin typeface="Calibri" pitchFamily="34" charset="0"/>
              </a:rPr>
              <a:t>To correct this QC, line through the response </a:t>
            </a:r>
            <a:r>
              <a:rPr lang="en-US" sz="2000" dirty="0" smtClean="0">
                <a:latin typeface="Calibri" pitchFamily="34" charset="0"/>
              </a:rPr>
              <a:t>in</a:t>
            </a:r>
            <a:r>
              <a:rPr lang="en-US" sz="2000" dirty="0" smtClean="0">
                <a:latin typeface="Calibri" pitchFamily="34" charset="0"/>
              </a:rPr>
              <a:t> </a:t>
            </a:r>
            <a:r>
              <a:rPr lang="en-US" sz="2000" dirty="0" smtClean="0">
                <a:latin typeface="Calibri" pitchFamily="34" charset="0"/>
              </a:rPr>
              <a:t>item 5, initial, date, and refax to SCHARP.  </a:t>
            </a:r>
          </a:p>
        </p:txBody>
      </p:sp>
      <p:grpSp>
        <p:nvGrpSpPr>
          <p:cNvPr id="5" name="Group 4"/>
          <p:cNvGrpSpPr/>
          <p:nvPr/>
        </p:nvGrpSpPr>
        <p:grpSpPr>
          <a:xfrm>
            <a:off x="704850" y="4451636"/>
            <a:ext cx="7067551" cy="1962150"/>
            <a:chOff x="704850" y="4451636"/>
            <a:chExt cx="7067551" cy="1962150"/>
          </a:xfrm>
        </p:grpSpPr>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850" y="4451636"/>
              <a:ext cx="6886575" cy="196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Oval 7"/>
            <p:cNvSpPr/>
            <p:nvPr/>
          </p:nvSpPr>
          <p:spPr bwMode="auto">
            <a:xfrm>
              <a:off x="5867401" y="4942435"/>
              <a:ext cx="1905000" cy="543966"/>
            </a:xfrm>
            <a:prstGeom prst="ellipse">
              <a:avLst/>
            </a:prstGeom>
            <a:noFill/>
            <a:ln w="19050" cap="flat" cmpd="sng" algn="ctr">
              <a:solidFill>
                <a:srgbClr val="C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pitchFamily="18" charset="0"/>
              </a:endParaRPr>
            </a:p>
          </p:txBody>
        </p:sp>
        <p:cxnSp>
          <p:nvCxnSpPr>
            <p:cNvPr id="3" name="Straight Connector 2"/>
            <p:cNvCxnSpPr/>
            <p:nvPr/>
          </p:nvCxnSpPr>
          <p:spPr bwMode="auto">
            <a:xfrm>
              <a:off x="4038600" y="5638800"/>
              <a:ext cx="533400" cy="0"/>
            </a:xfrm>
            <a:prstGeom prst="line">
              <a:avLst/>
            </a:prstGeom>
            <a:solidFill>
              <a:schemeClr val="accent1"/>
            </a:solidFill>
            <a:ln w="3175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TextBox 3"/>
            <p:cNvSpPr txBox="1"/>
            <p:nvPr/>
          </p:nvSpPr>
          <p:spPr>
            <a:xfrm>
              <a:off x="4487862" y="5394611"/>
              <a:ext cx="1066800" cy="261610"/>
            </a:xfrm>
            <a:prstGeom prst="rect">
              <a:avLst/>
            </a:prstGeom>
            <a:noFill/>
          </p:spPr>
          <p:txBody>
            <a:bodyPr wrap="square" rtlCol="0">
              <a:spAutoFit/>
            </a:bodyPr>
            <a:lstStyle/>
            <a:p>
              <a:r>
                <a:rPr lang="en-US" sz="1050" dirty="0" smtClean="0">
                  <a:solidFill>
                    <a:srgbClr val="FF0000"/>
                  </a:solidFill>
                </a:rPr>
                <a:t>JMB 4/30/15</a:t>
              </a:r>
              <a:endParaRPr lang="en-US" sz="1050" dirty="0">
                <a:solidFill>
                  <a:srgbClr val="FF0000"/>
                </a:solidFill>
              </a:endParaRPr>
            </a:p>
          </p:txBody>
        </p:sp>
      </p:grpSp>
      <p:sp>
        <p:nvSpPr>
          <p:cNvPr id="12" name="Right Arrow 11"/>
          <p:cNvSpPr/>
          <p:nvPr/>
        </p:nvSpPr>
        <p:spPr bwMode="auto">
          <a:xfrm rot="10800000">
            <a:off x="7904956" y="4899110"/>
            <a:ext cx="762000" cy="587291"/>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4603793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itle 1"/>
          <p:cNvSpPr>
            <a:spLocks noGrp="1"/>
          </p:cNvSpPr>
          <p:nvPr>
            <p:ph type="title"/>
          </p:nvPr>
        </p:nvSpPr>
        <p:spPr>
          <a:xfrm>
            <a:off x="513556" y="228600"/>
            <a:ext cx="8229600" cy="990600"/>
          </a:xfrm>
        </p:spPr>
        <p:txBody>
          <a:bodyPr/>
          <a:lstStyle/>
          <a:p>
            <a:pPr algn="ctr"/>
            <a:r>
              <a:rPr lang="en-US" sz="3200" b="1" dirty="0" smtClean="0"/>
              <a:t>Visit Summary (VS-1) CRF</a:t>
            </a:r>
          </a:p>
        </p:txBody>
      </p:sp>
      <p:sp>
        <p:nvSpPr>
          <p:cNvPr id="20485" name="Content Placeholder 2"/>
          <p:cNvSpPr txBox="1">
            <a:spLocks/>
          </p:cNvSpPr>
          <p:nvPr/>
        </p:nvSpPr>
        <p:spPr bwMode="auto">
          <a:xfrm>
            <a:off x="232568" y="1523999"/>
            <a:ext cx="8510588" cy="2642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69900" indent="-469900" eaLnBrk="0" hangingPunct="0">
              <a:defRPr>
                <a:solidFill>
                  <a:schemeClr val="tx1"/>
                </a:solidFill>
                <a:latin typeface="Arial" charset="0"/>
              </a:defRPr>
            </a:lvl1pPr>
            <a:lvl2pPr marL="4699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14350" indent="-514350">
              <a:spcBef>
                <a:spcPct val="20000"/>
              </a:spcBef>
              <a:buClr>
                <a:schemeClr val="bg2"/>
              </a:buClr>
              <a:buSzPct val="100000"/>
              <a:defRPr/>
            </a:pPr>
            <a:endParaRPr lang="en-US" dirty="0" smtClean="0"/>
          </a:p>
        </p:txBody>
      </p:sp>
      <p:pic>
        <p:nvPicPr>
          <p:cNvPr id="10" name="Picture 6" descr="C:\Jared\Dapivirine\MTN 020 communications\Logo\AspireLogoFinal.png"/>
          <p:cNvPicPr>
            <a:picLocks noChangeAspect="1" noChangeArrowheads="1"/>
          </p:cNvPicPr>
          <p:nvPr/>
        </p:nvPicPr>
        <p:blipFill>
          <a:blip r:embed="rId3" cstate="print"/>
          <a:srcRect l="26994" t="31758" r="26379" b="34897"/>
          <a:stretch>
            <a:fillRect/>
          </a:stretch>
        </p:blipFill>
        <p:spPr bwMode="auto">
          <a:xfrm>
            <a:off x="7667625" y="5994398"/>
            <a:ext cx="1447800" cy="800677"/>
          </a:xfrm>
          <a:prstGeom prst="rect">
            <a:avLst/>
          </a:prstGeom>
          <a:noFill/>
          <a:ln w="9525">
            <a:noFill/>
            <a:miter lim="800000"/>
            <a:headEnd/>
            <a:tailEnd/>
          </a:ln>
        </p:spPr>
      </p:pic>
      <p:sp>
        <p:nvSpPr>
          <p:cNvPr id="14" name="TextBox 13"/>
          <p:cNvSpPr txBox="1"/>
          <p:nvPr/>
        </p:nvSpPr>
        <p:spPr>
          <a:xfrm>
            <a:off x="533400" y="1711734"/>
            <a:ext cx="7371556" cy="2431435"/>
          </a:xfrm>
          <a:prstGeom prst="rect">
            <a:avLst/>
          </a:prstGeom>
          <a:solidFill>
            <a:schemeClr val="accent1">
              <a:alpha val="21000"/>
            </a:schemeClr>
          </a:solidFill>
        </p:spPr>
        <p:txBody>
          <a:bodyPr wrap="square" rtlCol="0">
            <a:spAutoFit/>
          </a:bodyPr>
          <a:lstStyle/>
          <a:p>
            <a:pPr>
              <a:buClr>
                <a:schemeClr val="bg2"/>
              </a:buClr>
            </a:pPr>
            <a:r>
              <a:rPr lang="en-US" sz="2400" u="sng" dirty="0" smtClean="0">
                <a:latin typeface="Calibri" pitchFamily="34" charset="0"/>
              </a:rPr>
              <a:t>Item 4a:</a:t>
            </a:r>
          </a:p>
          <a:p>
            <a:pPr>
              <a:buClr>
                <a:schemeClr val="bg2"/>
              </a:buClr>
            </a:pPr>
            <a:endParaRPr lang="en-US" sz="800" dirty="0" smtClean="0">
              <a:latin typeface="Calibri" pitchFamily="34" charset="0"/>
            </a:endParaRPr>
          </a:p>
          <a:p>
            <a:pPr marL="285750" indent="-285750">
              <a:buClr>
                <a:schemeClr val="bg2"/>
              </a:buClr>
              <a:buFont typeface="Wingdings" pitchFamily="2" charset="2"/>
              <a:buChar char="q"/>
            </a:pPr>
            <a:r>
              <a:rPr lang="en-US" sz="2000" dirty="0" smtClean="0">
                <a:latin typeface="Calibri" panose="020F0502020204030204" pitchFamily="34" charset="0"/>
              </a:rPr>
              <a:t>Please </a:t>
            </a:r>
            <a:r>
              <a:rPr lang="en-US" sz="2000" dirty="0">
                <a:latin typeface="Calibri" panose="020F0502020204030204" pitchFamily="34" charset="0"/>
              </a:rPr>
              <a:t>mark item 4a as “PUEV” for participants who are </a:t>
            </a:r>
            <a:r>
              <a:rPr lang="en-US" sz="2000" dirty="0" smtClean="0">
                <a:latin typeface="Calibri" panose="020F0502020204030204" pitchFamily="34" charset="0"/>
              </a:rPr>
              <a:t>exiting from ASPIRE </a:t>
            </a:r>
            <a:r>
              <a:rPr lang="en-US" sz="2000" dirty="0">
                <a:latin typeface="Calibri" panose="020F0502020204030204" pitchFamily="34" charset="0"/>
              </a:rPr>
              <a:t>at </a:t>
            </a:r>
            <a:r>
              <a:rPr lang="en-US" sz="2000" dirty="0" smtClean="0">
                <a:latin typeface="Calibri" panose="020F0502020204030204" pitchFamily="34" charset="0"/>
              </a:rPr>
              <a:t>the PUEV.</a:t>
            </a:r>
          </a:p>
          <a:p>
            <a:pPr>
              <a:buClr>
                <a:schemeClr val="bg2"/>
              </a:buClr>
            </a:pPr>
            <a:r>
              <a:rPr lang="en-US" sz="2000" dirty="0" smtClean="0">
                <a:latin typeface="Calibri" panose="020F0502020204030204" pitchFamily="34" charset="0"/>
              </a:rPr>
              <a:t> </a:t>
            </a:r>
          </a:p>
          <a:p>
            <a:pPr marL="285750" indent="-285750">
              <a:buClr>
                <a:schemeClr val="bg2"/>
              </a:buClr>
              <a:buFont typeface="Wingdings" pitchFamily="2" charset="2"/>
              <a:buChar char="q"/>
            </a:pPr>
            <a:r>
              <a:rPr lang="en-US" sz="2000" dirty="0" smtClean="0">
                <a:latin typeface="Calibri" panose="020F0502020204030204" pitchFamily="34" charset="0"/>
              </a:rPr>
              <a:t>The </a:t>
            </a:r>
            <a:r>
              <a:rPr lang="en-US" sz="2000" dirty="0">
                <a:latin typeface="Calibri" panose="020F0502020204030204" pitchFamily="34" charset="0"/>
              </a:rPr>
              <a:t>“scheduled termination” box in item 4a should only be marked if the participant is completing her scheduled SEV </a:t>
            </a:r>
            <a:r>
              <a:rPr lang="en-US" sz="2000" dirty="0" smtClean="0">
                <a:latin typeface="Calibri" panose="020F0502020204030204" pitchFamily="34" charset="0"/>
              </a:rPr>
              <a:t>approximately four </a:t>
            </a:r>
            <a:r>
              <a:rPr lang="en-US" sz="2000" dirty="0">
                <a:latin typeface="Calibri" panose="020F0502020204030204" pitchFamily="34" charset="0"/>
              </a:rPr>
              <a:t>weeks after her PUEV.</a:t>
            </a:r>
            <a:endParaRPr lang="en-US" sz="2000" dirty="0" smtClean="0">
              <a:latin typeface="Calibri" pitchFamily="34" charset="0"/>
            </a:endParaRPr>
          </a:p>
        </p:txBody>
      </p:sp>
      <p:sp>
        <p:nvSpPr>
          <p:cNvPr id="12" name="Right Arrow 11"/>
          <p:cNvSpPr/>
          <p:nvPr/>
        </p:nvSpPr>
        <p:spPr bwMode="auto">
          <a:xfrm rot="16200000">
            <a:off x="3267076" y="5720090"/>
            <a:ext cx="762000" cy="587291"/>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grpSp>
        <p:nvGrpSpPr>
          <p:cNvPr id="6" name="Group 5"/>
          <p:cNvGrpSpPr/>
          <p:nvPr/>
        </p:nvGrpSpPr>
        <p:grpSpPr>
          <a:xfrm>
            <a:off x="533400" y="4572000"/>
            <a:ext cx="6896100" cy="1009650"/>
            <a:chOff x="533400" y="4572000"/>
            <a:chExt cx="6896100" cy="1009650"/>
          </a:xfrm>
        </p:grpSpPr>
        <p:pic>
          <p:nvPicPr>
            <p:cNvPr id="819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4572000"/>
              <a:ext cx="6896100" cy="1009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4876800" y="5257800"/>
              <a:ext cx="247651" cy="152400"/>
            </a:xfrm>
            <a:prstGeom prst="rect">
              <a:avLst/>
            </a:prstGeom>
            <a:solidFill>
              <a:schemeClr val="bg1"/>
            </a:solidFill>
            <a:ln>
              <a:noFill/>
            </a:ln>
          </p:spPr>
          <p:txBody>
            <a:bodyPr wrap="square" rtlCol="0">
              <a:spAutoFit/>
            </a:bodyPr>
            <a:lstStyle/>
            <a:p>
              <a:endParaRPr lang="en-US" dirty="0"/>
            </a:p>
          </p:txBody>
        </p:sp>
      </p:grpSp>
    </p:spTree>
    <p:extLst>
      <p:ext uri="{BB962C8B-B14F-4D97-AF65-F5344CB8AC3E}">
        <p14:creationId xmlns:p14="http://schemas.microsoft.com/office/powerpoint/2010/main" val="21544703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itle 1"/>
          <p:cNvSpPr>
            <a:spLocks noGrp="1"/>
          </p:cNvSpPr>
          <p:nvPr>
            <p:ph type="title"/>
          </p:nvPr>
        </p:nvSpPr>
        <p:spPr>
          <a:xfrm>
            <a:off x="513556" y="228600"/>
            <a:ext cx="8229600" cy="990600"/>
          </a:xfrm>
        </p:spPr>
        <p:txBody>
          <a:bodyPr/>
          <a:lstStyle/>
          <a:p>
            <a:pPr algn="ctr"/>
            <a:r>
              <a:rPr lang="en-US" sz="3200" b="1" dirty="0" smtClean="0"/>
              <a:t>Concomitant Medications log CRF</a:t>
            </a:r>
          </a:p>
        </p:txBody>
      </p:sp>
      <p:pic>
        <p:nvPicPr>
          <p:cNvPr id="10" name="Picture 6" descr="C:\Jared\Dapivirine\MTN 020 communications\Logo\AspireLogoFinal.png"/>
          <p:cNvPicPr>
            <a:picLocks noChangeAspect="1" noChangeArrowheads="1"/>
          </p:cNvPicPr>
          <p:nvPr/>
        </p:nvPicPr>
        <p:blipFill>
          <a:blip r:embed="rId3" cstate="print"/>
          <a:srcRect l="26994" t="31758" r="26379" b="34897"/>
          <a:stretch>
            <a:fillRect/>
          </a:stretch>
        </p:blipFill>
        <p:spPr bwMode="auto">
          <a:xfrm>
            <a:off x="7667625" y="5994398"/>
            <a:ext cx="1447800" cy="800677"/>
          </a:xfrm>
          <a:prstGeom prst="rect">
            <a:avLst/>
          </a:prstGeom>
          <a:noFill/>
          <a:ln w="9525">
            <a:noFill/>
            <a:miter lim="800000"/>
            <a:headEnd/>
            <a:tailEnd/>
          </a:ln>
        </p:spPr>
      </p:pic>
      <p:sp>
        <p:nvSpPr>
          <p:cNvPr id="14" name="TextBox 13"/>
          <p:cNvSpPr txBox="1"/>
          <p:nvPr/>
        </p:nvSpPr>
        <p:spPr>
          <a:xfrm>
            <a:off x="152400" y="2438400"/>
            <a:ext cx="3256756" cy="2923877"/>
          </a:xfrm>
          <a:prstGeom prst="rect">
            <a:avLst/>
          </a:prstGeom>
          <a:solidFill>
            <a:srgbClr val="92D050">
              <a:alpha val="21000"/>
            </a:srgbClr>
          </a:solidFill>
        </p:spPr>
        <p:txBody>
          <a:bodyPr wrap="square" rtlCol="0">
            <a:spAutoFit/>
          </a:bodyPr>
          <a:lstStyle/>
          <a:p>
            <a:pPr>
              <a:buClr>
                <a:schemeClr val="bg2"/>
              </a:buClr>
            </a:pPr>
            <a:r>
              <a:rPr lang="en-US" sz="2400" u="sng" dirty="0" smtClean="0">
                <a:latin typeface="Calibri" pitchFamily="34" charset="0"/>
              </a:rPr>
              <a:t>Date Stopped:</a:t>
            </a:r>
          </a:p>
          <a:p>
            <a:pPr>
              <a:buClr>
                <a:schemeClr val="bg2"/>
              </a:buClr>
            </a:pPr>
            <a:endParaRPr lang="en-US" sz="2000" dirty="0" smtClean="0">
              <a:latin typeface="Calibri" pitchFamily="34" charset="0"/>
            </a:endParaRPr>
          </a:p>
          <a:p>
            <a:pPr marL="285750" indent="-285750">
              <a:buClr>
                <a:schemeClr val="bg2"/>
              </a:buClr>
              <a:buFont typeface="Wingdings" pitchFamily="2" charset="2"/>
              <a:buChar char="q"/>
            </a:pPr>
            <a:r>
              <a:rPr lang="en-US" sz="2000" dirty="0" smtClean="0">
                <a:latin typeface="Calibri" pitchFamily="34" charset="0"/>
              </a:rPr>
              <a:t>If a medication is </a:t>
            </a:r>
            <a:r>
              <a:rPr lang="en-US" sz="2000" b="1" dirty="0" smtClean="0">
                <a:latin typeface="Calibri" pitchFamily="34" charset="0"/>
              </a:rPr>
              <a:t>ongoing</a:t>
            </a:r>
            <a:r>
              <a:rPr lang="en-US" sz="2000" dirty="0" smtClean="0">
                <a:latin typeface="Calibri" pitchFamily="34" charset="0"/>
              </a:rPr>
              <a:t> at end of study, mark “Continuing at end of study”. If </a:t>
            </a:r>
            <a:r>
              <a:rPr lang="en-US" sz="2000" dirty="0">
                <a:latin typeface="Calibri" pitchFamily="34" charset="0"/>
              </a:rPr>
              <a:t>this checkbox is </a:t>
            </a:r>
            <a:r>
              <a:rPr lang="en-US" sz="2000" dirty="0" smtClean="0">
                <a:latin typeface="Calibri" pitchFamily="34" charset="0"/>
              </a:rPr>
              <a:t>marked, a date stopped should not be </a:t>
            </a:r>
            <a:r>
              <a:rPr lang="en-US" sz="2000" dirty="0" smtClean="0">
                <a:latin typeface="Calibri" pitchFamily="34" charset="0"/>
              </a:rPr>
              <a:t>provided.</a:t>
            </a:r>
            <a:endParaRPr lang="en-US" sz="2000" dirty="0" smtClean="0">
              <a:latin typeface="Calibri" pitchFamily="34" charset="0"/>
            </a:endParaRPr>
          </a:p>
          <a:p>
            <a:pPr marL="285750" indent="-285750">
              <a:buClr>
                <a:schemeClr val="bg2"/>
              </a:buClr>
              <a:buFont typeface="Wingdings" pitchFamily="2" charset="2"/>
              <a:buChar char="q"/>
            </a:pPr>
            <a:endParaRPr lang="en-US" sz="2000" dirty="0" smtClean="0">
              <a:latin typeface="Calibri" pitchFamily="34" charset="0"/>
            </a:endParaRPr>
          </a:p>
        </p:txBody>
      </p:sp>
      <p:grpSp>
        <p:nvGrpSpPr>
          <p:cNvPr id="3" name="Group 2"/>
          <p:cNvGrpSpPr/>
          <p:nvPr/>
        </p:nvGrpSpPr>
        <p:grpSpPr>
          <a:xfrm>
            <a:off x="3609974" y="2106225"/>
            <a:ext cx="5153025" cy="1590016"/>
            <a:chOff x="300037" y="1915181"/>
            <a:chExt cx="5153025" cy="1590016"/>
          </a:xfrm>
        </p:grpSpPr>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0037" y="1915181"/>
              <a:ext cx="5153025" cy="151447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8" name="Oval 7"/>
            <p:cNvSpPr/>
            <p:nvPr/>
          </p:nvSpPr>
          <p:spPr bwMode="auto">
            <a:xfrm>
              <a:off x="2133600" y="2874466"/>
              <a:ext cx="3200400" cy="630731"/>
            </a:xfrm>
            <a:prstGeom prst="ellipse">
              <a:avLst/>
            </a:prstGeom>
            <a:no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pitchFamily="18" charset="0"/>
              </a:endParaRPr>
            </a:p>
          </p:txBody>
        </p:sp>
        <p:sp>
          <p:nvSpPr>
            <p:cNvPr id="2" name="TextBox 1"/>
            <p:cNvSpPr txBox="1"/>
            <p:nvPr/>
          </p:nvSpPr>
          <p:spPr>
            <a:xfrm>
              <a:off x="3200400" y="3037896"/>
              <a:ext cx="381000" cy="76394"/>
            </a:xfrm>
            <a:prstGeom prst="rect">
              <a:avLst/>
            </a:prstGeom>
            <a:solidFill>
              <a:schemeClr val="bg1"/>
            </a:solidFill>
            <a:ln>
              <a:solidFill>
                <a:schemeClr val="tx1"/>
              </a:solidFill>
            </a:ln>
          </p:spPr>
          <p:txBody>
            <a:bodyPr wrap="square" rtlCol="0">
              <a:spAutoFit/>
            </a:bodyPr>
            <a:lstStyle/>
            <a:p>
              <a:endParaRPr lang="en-US" dirty="0"/>
            </a:p>
          </p:txBody>
        </p:sp>
      </p:grpSp>
      <p:sp>
        <p:nvSpPr>
          <p:cNvPr id="4" name="Multiply 3"/>
          <p:cNvSpPr/>
          <p:nvPr/>
        </p:nvSpPr>
        <p:spPr bwMode="auto">
          <a:xfrm>
            <a:off x="8477249" y="3017385"/>
            <a:ext cx="685801" cy="741480"/>
          </a:xfrm>
          <a:prstGeom prst="mathMultiply">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grpSp>
        <p:nvGrpSpPr>
          <p:cNvPr id="6" name="Group 5"/>
          <p:cNvGrpSpPr/>
          <p:nvPr/>
        </p:nvGrpSpPr>
        <p:grpSpPr>
          <a:xfrm>
            <a:off x="3629024" y="4038600"/>
            <a:ext cx="5153025" cy="1600200"/>
            <a:chOff x="3629024" y="4038600"/>
            <a:chExt cx="5153025" cy="1600200"/>
          </a:xfrm>
        </p:grpSpPr>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29024" y="4038600"/>
              <a:ext cx="5153025" cy="16002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5" name="Rectangle 4"/>
            <p:cNvSpPr/>
            <p:nvPr/>
          </p:nvSpPr>
          <p:spPr bwMode="auto">
            <a:xfrm>
              <a:off x="7162800" y="5029200"/>
              <a:ext cx="304800" cy="159757"/>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grpSp>
      <p:sp>
        <p:nvSpPr>
          <p:cNvPr id="7" name="TextBox 6"/>
          <p:cNvSpPr txBox="1"/>
          <p:nvPr/>
        </p:nvSpPr>
        <p:spPr>
          <a:xfrm>
            <a:off x="8553449" y="4804236"/>
            <a:ext cx="457200" cy="769441"/>
          </a:xfrm>
          <a:prstGeom prst="rect">
            <a:avLst/>
          </a:prstGeom>
          <a:noFill/>
        </p:spPr>
        <p:txBody>
          <a:bodyPr wrap="square" rtlCol="0">
            <a:spAutoFit/>
          </a:bodyPr>
          <a:lstStyle/>
          <a:p>
            <a:r>
              <a:rPr lang="en-US" sz="4400" dirty="0" smtClean="0">
                <a:solidFill>
                  <a:schemeClr val="accent1"/>
                </a:solidFill>
                <a:latin typeface="Berlin Sans FB Demi" panose="020E0802020502020306" pitchFamily="34" charset="0"/>
              </a:rPr>
              <a:t>√</a:t>
            </a:r>
            <a:endParaRPr lang="en-US" sz="4400" dirty="0">
              <a:solidFill>
                <a:schemeClr val="accent1"/>
              </a:solidFill>
              <a:latin typeface="Berlin Sans FB Demi" panose="020E0802020502020306" pitchFamily="34" charset="0"/>
            </a:endParaRPr>
          </a:p>
        </p:txBody>
      </p:sp>
    </p:spTree>
    <p:extLst>
      <p:ext uri="{BB962C8B-B14F-4D97-AF65-F5344CB8AC3E}">
        <p14:creationId xmlns:p14="http://schemas.microsoft.com/office/powerpoint/2010/main" val="15178379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itle 1"/>
          <p:cNvSpPr>
            <a:spLocks noGrp="1"/>
          </p:cNvSpPr>
          <p:nvPr>
            <p:ph type="title"/>
          </p:nvPr>
        </p:nvSpPr>
        <p:spPr>
          <a:xfrm>
            <a:off x="513556" y="533399"/>
            <a:ext cx="8229600" cy="990600"/>
          </a:xfrm>
        </p:spPr>
        <p:txBody>
          <a:bodyPr/>
          <a:lstStyle/>
          <a:p>
            <a:pPr algn="ctr"/>
            <a:r>
              <a:rPr lang="en-US" sz="3200" b="1" dirty="0" smtClean="0"/>
              <a:t>Follow-up ACASI Tracking </a:t>
            </a:r>
            <a:br>
              <a:rPr lang="en-US" sz="3200" b="1" dirty="0" smtClean="0"/>
            </a:br>
            <a:r>
              <a:rPr lang="en-US" sz="3200" b="1" dirty="0" smtClean="0"/>
              <a:t>(FAT-1) CRF</a:t>
            </a:r>
          </a:p>
        </p:txBody>
      </p:sp>
      <p:pic>
        <p:nvPicPr>
          <p:cNvPr id="10" name="Picture 6" descr="C:\Jared\Dapivirine\MTN 020 communications\Logo\AspireLogoFinal.png"/>
          <p:cNvPicPr>
            <a:picLocks noChangeAspect="1" noChangeArrowheads="1"/>
          </p:cNvPicPr>
          <p:nvPr/>
        </p:nvPicPr>
        <p:blipFill>
          <a:blip r:embed="rId3" cstate="print"/>
          <a:srcRect l="26994" t="31758" r="26379" b="34897"/>
          <a:stretch>
            <a:fillRect/>
          </a:stretch>
        </p:blipFill>
        <p:spPr bwMode="auto">
          <a:xfrm>
            <a:off x="7667625" y="5994398"/>
            <a:ext cx="1447800" cy="800677"/>
          </a:xfrm>
          <a:prstGeom prst="rect">
            <a:avLst/>
          </a:prstGeom>
          <a:noFill/>
          <a:ln w="9525">
            <a:noFill/>
            <a:miter lim="800000"/>
            <a:headEnd/>
            <a:tailEnd/>
          </a:ln>
        </p:spPr>
      </p:pic>
      <p:sp>
        <p:nvSpPr>
          <p:cNvPr id="9" name="TextBox 8"/>
          <p:cNvSpPr txBox="1"/>
          <p:nvPr/>
        </p:nvSpPr>
        <p:spPr>
          <a:xfrm>
            <a:off x="6629399" y="1981200"/>
            <a:ext cx="2480951" cy="3662541"/>
          </a:xfrm>
          <a:prstGeom prst="rect">
            <a:avLst/>
          </a:prstGeom>
          <a:solidFill>
            <a:schemeClr val="accent1">
              <a:alpha val="21000"/>
            </a:schemeClr>
          </a:solidFill>
        </p:spPr>
        <p:txBody>
          <a:bodyPr wrap="square" rtlCol="0">
            <a:spAutoFit/>
          </a:bodyPr>
          <a:lstStyle/>
          <a:p>
            <a:pPr>
              <a:buClr>
                <a:schemeClr val="bg2"/>
              </a:buClr>
            </a:pPr>
            <a:r>
              <a:rPr lang="en-US" sz="2400" u="sng" dirty="0" smtClean="0">
                <a:latin typeface="Calibri" pitchFamily="34" charset="0"/>
              </a:rPr>
              <a:t>Items 2 and 2a:</a:t>
            </a:r>
          </a:p>
          <a:p>
            <a:pPr>
              <a:buClr>
                <a:schemeClr val="bg2"/>
              </a:buClr>
            </a:pPr>
            <a:endParaRPr lang="en-US" sz="2000" dirty="0">
              <a:latin typeface="Calibri" pitchFamily="34" charset="0"/>
            </a:endParaRPr>
          </a:p>
          <a:p>
            <a:pPr marL="342900" indent="-342900">
              <a:buClr>
                <a:schemeClr val="bg2"/>
              </a:buClr>
              <a:buFont typeface="Wingdings" pitchFamily="2" charset="2"/>
              <a:buChar char="q"/>
            </a:pPr>
            <a:r>
              <a:rPr lang="en-US" dirty="0" smtClean="0">
                <a:latin typeface="Calibri" pitchFamily="34" charset="0"/>
              </a:rPr>
              <a:t>If Item 2 is marked ‘yes’ to indicate that there was an issue in administering the PUEV/Discontinuers ACASI questionnaire, describe the issue in as much detail as possible in item 2a.</a:t>
            </a:r>
          </a:p>
          <a:p>
            <a:pPr marL="342900" indent="-342900">
              <a:buClr>
                <a:schemeClr val="bg2"/>
              </a:buClr>
              <a:buFont typeface="Wingdings" pitchFamily="2" charset="2"/>
              <a:buChar char="q"/>
            </a:pPr>
            <a:endParaRPr lang="en-US" dirty="0" smtClean="0">
              <a:latin typeface="Calibri" pitchFamily="34" charset="0"/>
            </a:endParaRPr>
          </a:p>
          <a:p>
            <a:pPr>
              <a:buClr>
                <a:schemeClr val="bg2"/>
              </a:buClr>
            </a:pPr>
            <a:endParaRPr lang="en-US" sz="800" dirty="0" smtClean="0">
              <a:latin typeface="Calibri" pitchFamily="34" charset="0"/>
            </a:endParaRPr>
          </a:p>
        </p:txBody>
      </p:sp>
      <p:grpSp>
        <p:nvGrpSpPr>
          <p:cNvPr id="3" name="Group 2"/>
          <p:cNvGrpSpPr/>
          <p:nvPr/>
        </p:nvGrpSpPr>
        <p:grpSpPr>
          <a:xfrm>
            <a:off x="304800" y="2667001"/>
            <a:ext cx="6078227" cy="3048000"/>
            <a:chOff x="304800" y="2667001"/>
            <a:chExt cx="6078227" cy="3048000"/>
          </a:xfrm>
        </p:grpSpPr>
        <p:pic>
          <p:nvPicPr>
            <p:cNvPr id="717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2667001"/>
              <a:ext cx="6078227" cy="30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Oval 12"/>
            <p:cNvSpPr/>
            <p:nvPr/>
          </p:nvSpPr>
          <p:spPr bwMode="auto">
            <a:xfrm flipV="1">
              <a:off x="2277113" y="4343400"/>
              <a:ext cx="1066800" cy="533400"/>
            </a:xfrm>
            <a:prstGeom prst="ellipse">
              <a:avLst/>
            </a:prstGeom>
            <a:noFill/>
            <a:ln w="19050" cap="flat" cmpd="sng" algn="ctr">
              <a:solidFill>
                <a:srgbClr val="C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pitchFamily="18" charset="0"/>
              </a:endParaRPr>
            </a:p>
          </p:txBody>
        </p:sp>
        <p:sp>
          <p:nvSpPr>
            <p:cNvPr id="2" name="TextBox 1"/>
            <p:cNvSpPr txBox="1"/>
            <p:nvPr/>
          </p:nvSpPr>
          <p:spPr>
            <a:xfrm>
              <a:off x="685800" y="4957288"/>
              <a:ext cx="5334000" cy="738664"/>
            </a:xfrm>
            <a:prstGeom prst="rect">
              <a:avLst/>
            </a:prstGeom>
            <a:noFill/>
          </p:spPr>
          <p:txBody>
            <a:bodyPr wrap="square" rtlCol="0">
              <a:spAutoFit/>
            </a:bodyPr>
            <a:lstStyle/>
            <a:p>
              <a:r>
                <a:rPr lang="en-US" sz="1400" dirty="0" smtClean="0">
                  <a:solidFill>
                    <a:srgbClr val="FF0000"/>
                  </a:solidFill>
                </a:rPr>
                <a:t>The Month 3 questionnaire was completed in error at this participant’s PUEV instead of the required PUEV/Discontinuers questionnaire.</a:t>
              </a:r>
              <a:endParaRPr lang="en-US" sz="1400" dirty="0">
                <a:solidFill>
                  <a:srgbClr val="FF0000"/>
                </a:solidFill>
              </a:endParaRPr>
            </a:p>
          </p:txBody>
        </p:sp>
      </p:grpSp>
    </p:spTree>
    <p:extLst>
      <p:ext uri="{BB962C8B-B14F-4D97-AF65-F5344CB8AC3E}">
        <p14:creationId xmlns:p14="http://schemas.microsoft.com/office/powerpoint/2010/main" val="20485113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itle 1"/>
          <p:cNvSpPr>
            <a:spLocks noGrp="1"/>
          </p:cNvSpPr>
          <p:nvPr>
            <p:ph type="title"/>
          </p:nvPr>
        </p:nvSpPr>
        <p:spPr>
          <a:xfrm>
            <a:off x="513556" y="228600"/>
            <a:ext cx="8229600" cy="990600"/>
          </a:xfrm>
        </p:spPr>
        <p:txBody>
          <a:bodyPr/>
          <a:lstStyle/>
          <a:p>
            <a:pPr algn="ctr"/>
            <a:r>
              <a:rPr lang="en-US" sz="3200" b="1" dirty="0" smtClean="0"/>
              <a:t>AE log CRF</a:t>
            </a:r>
          </a:p>
        </p:txBody>
      </p:sp>
      <p:pic>
        <p:nvPicPr>
          <p:cNvPr id="10" name="Picture 6" descr="C:\Jared\Dapivirine\MTN 020 communications\Logo\AspireLogoFinal.png"/>
          <p:cNvPicPr>
            <a:picLocks noChangeAspect="1" noChangeArrowheads="1"/>
          </p:cNvPicPr>
          <p:nvPr/>
        </p:nvPicPr>
        <p:blipFill>
          <a:blip r:embed="rId3" cstate="print"/>
          <a:srcRect l="26994" t="31758" r="26379" b="34897"/>
          <a:stretch>
            <a:fillRect/>
          </a:stretch>
        </p:blipFill>
        <p:spPr bwMode="auto">
          <a:xfrm>
            <a:off x="7620000" y="5994398"/>
            <a:ext cx="1447800" cy="800677"/>
          </a:xfrm>
          <a:prstGeom prst="rect">
            <a:avLst/>
          </a:prstGeom>
          <a:noFill/>
          <a:ln w="9525">
            <a:noFill/>
            <a:miter lim="800000"/>
            <a:headEnd/>
            <a:tailEnd/>
          </a:ln>
        </p:spPr>
      </p:pic>
      <p:sp>
        <p:nvSpPr>
          <p:cNvPr id="14" name="TextBox 13"/>
          <p:cNvSpPr txBox="1"/>
          <p:nvPr/>
        </p:nvSpPr>
        <p:spPr>
          <a:xfrm>
            <a:off x="371475" y="1828800"/>
            <a:ext cx="7981950" cy="2000548"/>
          </a:xfrm>
          <a:prstGeom prst="rect">
            <a:avLst/>
          </a:prstGeom>
          <a:solidFill>
            <a:schemeClr val="accent1">
              <a:alpha val="21000"/>
            </a:schemeClr>
          </a:solidFill>
        </p:spPr>
        <p:txBody>
          <a:bodyPr wrap="square" rtlCol="0">
            <a:spAutoFit/>
          </a:bodyPr>
          <a:lstStyle/>
          <a:p>
            <a:pPr>
              <a:buClr>
                <a:schemeClr val="bg2"/>
              </a:buClr>
            </a:pPr>
            <a:r>
              <a:rPr lang="en-US" sz="2400" u="sng" dirty="0" smtClean="0">
                <a:latin typeface="Calibri" pitchFamily="34" charset="0"/>
              </a:rPr>
              <a:t>Status/Outcome:</a:t>
            </a:r>
          </a:p>
          <a:p>
            <a:pPr>
              <a:buClr>
                <a:schemeClr val="bg2"/>
              </a:buClr>
            </a:pPr>
            <a:endParaRPr lang="en-US" sz="2000" dirty="0" smtClean="0">
              <a:latin typeface="Calibri" pitchFamily="34" charset="0"/>
            </a:endParaRPr>
          </a:p>
          <a:p>
            <a:pPr marL="285750" indent="-285750">
              <a:buClr>
                <a:schemeClr val="bg2"/>
              </a:buClr>
              <a:buFont typeface="Wingdings" pitchFamily="2" charset="2"/>
              <a:buChar char="q"/>
            </a:pPr>
            <a:r>
              <a:rPr lang="en-US" sz="2000" dirty="0" smtClean="0">
                <a:latin typeface="Calibri" pitchFamily="34" charset="0"/>
              </a:rPr>
              <a:t>If an AE is continuing at the end of a participant’s study participation, update Item 6 by lining through the ‘continuing’ box, marking ‘continuing at end of study participation’ and initial, date, and refax </a:t>
            </a:r>
            <a:r>
              <a:rPr lang="en-US" sz="2000" dirty="0" smtClean="0">
                <a:latin typeface="Calibri" pitchFamily="34" charset="0"/>
              </a:rPr>
              <a:t>to </a:t>
            </a:r>
            <a:r>
              <a:rPr lang="en-US" sz="2000" dirty="0" smtClean="0">
                <a:latin typeface="Calibri" pitchFamily="34" charset="0"/>
              </a:rPr>
              <a:t>SCHARP. </a:t>
            </a:r>
          </a:p>
        </p:txBody>
      </p:sp>
      <p:grpSp>
        <p:nvGrpSpPr>
          <p:cNvPr id="4" name="Group 3"/>
          <p:cNvGrpSpPr/>
          <p:nvPr/>
        </p:nvGrpSpPr>
        <p:grpSpPr>
          <a:xfrm>
            <a:off x="1514475" y="4192091"/>
            <a:ext cx="6838950" cy="1486942"/>
            <a:chOff x="1514475" y="4192091"/>
            <a:chExt cx="6838950" cy="1486942"/>
          </a:xfrm>
        </p:grpSpPr>
        <p:grpSp>
          <p:nvGrpSpPr>
            <p:cNvPr id="2" name="Group 1"/>
            <p:cNvGrpSpPr/>
            <p:nvPr/>
          </p:nvGrpSpPr>
          <p:grpSpPr>
            <a:xfrm>
              <a:off x="1514475" y="4192091"/>
              <a:ext cx="6838950" cy="1486942"/>
              <a:chOff x="457200" y="4249190"/>
              <a:chExt cx="6838950" cy="1486942"/>
            </a:xfrm>
          </p:grpSpPr>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4267200"/>
                <a:ext cx="6838950" cy="13811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8" name="Oval 7"/>
              <p:cNvSpPr/>
              <p:nvPr/>
            </p:nvSpPr>
            <p:spPr bwMode="auto">
              <a:xfrm>
                <a:off x="1600200" y="5105400"/>
                <a:ext cx="2447924" cy="630732"/>
              </a:xfrm>
              <a:prstGeom prst="ellipse">
                <a:avLst/>
              </a:prstGeom>
              <a:noFill/>
              <a:ln w="1905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1" u="none" strike="noStrike" cap="none" normalizeH="0" baseline="0" dirty="0" smtClean="0">
                  <a:ln>
                    <a:noFill/>
                  </a:ln>
                  <a:solidFill>
                    <a:srgbClr val="FF0000"/>
                  </a:solidFill>
                  <a:effectLst/>
                  <a:latin typeface="Times New Roman" pitchFamily="18" charset="0"/>
                </a:endParaRPr>
              </a:p>
            </p:txBody>
          </p:sp>
          <p:sp>
            <p:nvSpPr>
              <p:cNvPr id="9" name="Rectangle 8"/>
              <p:cNvSpPr/>
              <p:nvPr/>
            </p:nvSpPr>
            <p:spPr bwMode="auto">
              <a:xfrm>
                <a:off x="1304925" y="5261008"/>
                <a:ext cx="304800" cy="159757"/>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11" name="Rectangle 10"/>
              <p:cNvSpPr/>
              <p:nvPr/>
            </p:nvSpPr>
            <p:spPr bwMode="auto">
              <a:xfrm>
                <a:off x="2057400" y="4249190"/>
                <a:ext cx="304800" cy="159757"/>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grpSp>
        <p:sp>
          <p:nvSpPr>
            <p:cNvPr id="3" name="Right Arrow 2"/>
            <p:cNvSpPr/>
            <p:nvPr/>
          </p:nvSpPr>
          <p:spPr bwMode="auto">
            <a:xfrm rot="10800000">
              <a:off x="5181600" y="5091741"/>
              <a:ext cx="762000" cy="587291"/>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3780718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itle 1"/>
          <p:cNvSpPr>
            <a:spLocks noGrp="1"/>
          </p:cNvSpPr>
          <p:nvPr>
            <p:ph type="title"/>
          </p:nvPr>
        </p:nvSpPr>
        <p:spPr>
          <a:xfrm>
            <a:off x="242093" y="685800"/>
            <a:ext cx="8229600" cy="762000"/>
          </a:xfrm>
        </p:spPr>
        <p:txBody>
          <a:bodyPr/>
          <a:lstStyle/>
          <a:p>
            <a:pPr algn="ctr"/>
            <a:r>
              <a:rPr lang="en-US" sz="3200" b="1" dirty="0" smtClean="0"/>
              <a:t>End of Study Inventory </a:t>
            </a:r>
            <a:br>
              <a:rPr lang="en-US" sz="3200" b="1" dirty="0" smtClean="0"/>
            </a:br>
            <a:r>
              <a:rPr lang="en-US" sz="3200" b="1" dirty="0" smtClean="0"/>
              <a:t>(ESI-1) CRF</a:t>
            </a:r>
          </a:p>
        </p:txBody>
      </p:sp>
      <p:sp>
        <p:nvSpPr>
          <p:cNvPr id="20485" name="Content Placeholder 2"/>
          <p:cNvSpPr txBox="1">
            <a:spLocks/>
          </p:cNvSpPr>
          <p:nvPr/>
        </p:nvSpPr>
        <p:spPr bwMode="auto">
          <a:xfrm>
            <a:off x="6477000" y="1523999"/>
            <a:ext cx="2414588" cy="2642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69900" indent="-469900" eaLnBrk="0" hangingPunct="0">
              <a:defRPr>
                <a:solidFill>
                  <a:schemeClr val="tx1"/>
                </a:solidFill>
                <a:latin typeface="Arial" charset="0"/>
              </a:defRPr>
            </a:lvl1pPr>
            <a:lvl2pPr marL="4699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14350" indent="-514350">
              <a:spcBef>
                <a:spcPct val="20000"/>
              </a:spcBef>
              <a:buClr>
                <a:schemeClr val="bg2"/>
              </a:buClr>
              <a:buSzPct val="100000"/>
              <a:defRPr/>
            </a:pPr>
            <a:endParaRPr lang="en-US" dirty="0" smtClean="0"/>
          </a:p>
        </p:txBody>
      </p:sp>
      <p:pic>
        <p:nvPicPr>
          <p:cNvPr id="10" name="Picture 6" descr="C:\Jared\Dapivirine\MTN 020 communications\Logo\AspireLogoFinal.png"/>
          <p:cNvPicPr>
            <a:picLocks noChangeAspect="1" noChangeArrowheads="1"/>
          </p:cNvPicPr>
          <p:nvPr/>
        </p:nvPicPr>
        <p:blipFill>
          <a:blip r:embed="rId3" cstate="print"/>
          <a:srcRect l="26994" t="31758" r="26379" b="34897"/>
          <a:stretch>
            <a:fillRect/>
          </a:stretch>
        </p:blipFill>
        <p:spPr bwMode="auto">
          <a:xfrm>
            <a:off x="7667625" y="5994398"/>
            <a:ext cx="1447800" cy="800677"/>
          </a:xfrm>
          <a:prstGeom prst="rect">
            <a:avLst/>
          </a:prstGeom>
          <a:noFill/>
          <a:ln w="9525">
            <a:noFill/>
            <a:miter lim="800000"/>
            <a:headEnd/>
            <a:tailEnd/>
          </a:ln>
        </p:spPr>
      </p:pic>
      <p:sp>
        <p:nvSpPr>
          <p:cNvPr id="17" name="TextBox 16"/>
          <p:cNvSpPr txBox="1"/>
          <p:nvPr/>
        </p:nvSpPr>
        <p:spPr>
          <a:xfrm>
            <a:off x="6343650" y="1843976"/>
            <a:ext cx="2566988" cy="4278094"/>
          </a:xfrm>
          <a:prstGeom prst="rect">
            <a:avLst/>
          </a:prstGeom>
          <a:solidFill>
            <a:schemeClr val="bg2">
              <a:alpha val="21000"/>
            </a:schemeClr>
          </a:solidFill>
        </p:spPr>
        <p:txBody>
          <a:bodyPr wrap="square" rtlCol="0">
            <a:spAutoFit/>
          </a:bodyPr>
          <a:lstStyle/>
          <a:p>
            <a:pPr>
              <a:buClr>
                <a:schemeClr val="bg2"/>
              </a:buClr>
            </a:pPr>
            <a:r>
              <a:rPr lang="en-US" sz="2400" u="sng" dirty="0" smtClean="0">
                <a:latin typeface="Calibri" pitchFamily="34" charset="0"/>
              </a:rPr>
              <a:t>Item 4:</a:t>
            </a:r>
          </a:p>
          <a:p>
            <a:pPr>
              <a:buClr>
                <a:schemeClr val="bg2"/>
              </a:buClr>
            </a:pPr>
            <a:endParaRPr lang="en-US" dirty="0" smtClean="0">
              <a:latin typeface="Calibri" pitchFamily="34" charset="0"/>
            </a:endParaRPr>
          </a:p>
          <a:p>
            <a:pPr marL="285750" indent="-285750">
              <a:buClr>
                <a:schemeClr val="bg2"/>
              </a:buClr>
              <a:buFont typeface="Wingdings" pitchFamily="2" charset="2"/>
              <a:buChar char="q"/>
            </a:pPr>
            <a:r>
              <a:rPr lang="en-US" dirty="0" smtClean="0">
                <a:latin typeface="Calibri" pitchFamily="34" charset="0"/>
              </a:rPr>
              <a:t>If no pages were submitted for any of the forms listed in items 4a-4g, mark ‘no pages submitted’ for that log form </a:t>
            </a:r>
          </a:p>
          <a:p>
            <a:pPr>
              <a:buClr>
                <a:schemeClr val="bg2"/>
              </a:buClr>
            </a:pPr>
            <a:endParaRPr lang="en-US" dirty="0" smtClean="0">
              <a:latin typeface="Calibri" pitchFamily="34" charset="0"/>
            </a:endParaRPr>
          </a:p>
          <a:p>
            <a:pPr marL="285750" indent="-285750">
              <a:buClr>
                <a:schemeClr val="bg2"/>
              </a:buClr>
              <a:buFont typeface="Wingdings" pitchFamily="2" charset="2"/>
              <a:buChar char="q"/>
            </a:pPr>
            <a:r>
              <a:rPr lang="en-US" dirty="0" smtClean="0">
                <a:latin typeface="Calibri" pitchFamily="34" charset="0"/>
              </a:rPr>
              <a:t>If ‘00’ is indicated as the highest page number, a QC will be applied.</a:t>
            </a:r>
          </a:p>
          <a:p>
            <a:pPr>
              <a:buClr>
                <a:schemeClr val="bg2"/>
              </a:buClr>
            </a:pPr>
            <a:endParaRPr lang="en-US" sz="1600" dirty="0" smtClean="0">
              <a:latin typeface="Calibri" pitchFamily="34" charset="0"/>
            </a:endParaRPr>
          </a:p>
          <a:p>
            <a:pPr>
              <a:buClr>
                <a:schemeClr val="bg2"/>
              </a:buClr>
            </a:pPr>
            <a:endParaRPr lang="en-US" sz="1600" dirty="0" smtClean="0">
              <a:latin typeface="Calibri" pitchFamily="34" charset="0"/>
            </a:endParaRPr>
          </a:p>
        </p:txBody>
      </p:sp>
      <p:grpSp>
        <p:nvGrpSpPr>
          <p:cNvPr id="15" name="Group 14"/>
          <p:cNvGrpSpPr/>
          <p:nvPr/>
        </p:nvGrpSpPr>
        <p:grpSpPr>
          <a:xfrm>
            <a:off x="152400" y="2286000"/>
            <a:ext cx="6020236" cy="3149314"/>
            <a:chOff x="38100" y="2971800"/>
            <a:chExt cx="6020236" cy="3149314"/>
          </a:xfrm>
        </p:grpSpPr>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 y="2971800"/>
              <a:ext cx="6020236" cy="31493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p:nvCxnSpPr>
          <p:spPr bwMode="auto">
            <a:xfrm>
              <a:off x="2514600" y="4953000"/>
              <a:ext cx="533618" cy="0"/>
            </a:xfrm>
            <a:prstGeom prst="line">
              <a:avLst/>
            </a:prstGeom>
            <a:solidFill>
              <a:schemeClr val="accent1"/>
            </a:solidFill>
            <a:ln w="254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TextBox 5"/>
            <p:cNvSpPr txBox="1"/>
            <p:nvPr/>
          </p:nvSpPr>
          <p:spPr>
            <a:xfrm>
              <a:off x="1905000" y="4699084"/>
              <a:ext cx="609600" cy="369332"/>
            </a:xfrm>
            <a:prstGeom prst="rect">
              <a:avLst/>
            </a:prstGeom>
            <a:noFill/>
          </p:spPr>
          <p:txBody>
            <a:bodyPr wrap="square" rtlCol="0">
              <a:spAutoFit/>
            </a:bodyPr>
            <a:lstStyle/>
            <a:p>
              <a:r>
                <a:rPr lang="en-US" sz="900" dirty="0" smtClean="0">
                  <a:solidFill>
                    <a:srgbClr val="FF0000"/>
                  </a:solidFill>
                </a:rPr>
                <a:t>JMB 30apr15</a:t>
              </a:r>
              <a:endParaRPr lang="en-US" sz="900" dirty="0">
                <a:solidFill>
                  <a:srgbClr val="FF0000"/>
                </a:solidFill>
              </a:endParaRPr>
            </a:p>
          </p:txBody>
        </p:sp>
        <p:sp>
          <p:nvSpPr>
            <p:cNvPr id="16" name="TextBox 15"/>
            <p:cNvSpPr txBox="1"/>
            <p:nvPr/>
          </p:nvSpPr>
          <p:spPr>
            <a:xfrm>
              <a:off x="4495800" y="4622884"/>
              <a:ext cx="609600" cy="369332"/>
            </a:xfrm>
            <a:prstGeom prst="rect">
              <a:avLst/>
            </a:prstGeom>
            <a:noFill/>
          </p:spPr>
          <p:txBody>
            <a:bodyPr wrap="square" rtlCol="0">
              <a:spAutoFit/>
            </a:bodyPr>
            <a:lstStyle/>
            <a:p>
              <a:r>
                <a:rPr lang="en-US" sz="900" dirty="0" smtClean="0">
                  <a:solidFill>
                    <a:srgbClr val="FF0000"/>
                  </a:solidFill>
                </a:rPr>
                <a:t>JMB 30apr15</a:t>
              </a:r>
              <a:endParaRPr lang="en-US" sz="900" dirty="0">
                <a:solidFill>
                  <a:srgbClr val="FF0000"/>
                </a:solidFill>
              </a:endParaRPr>
            </a:p>
          </p:txBody>
        </p:sp>
        <p:cxnSp>
          <p:nvCxnSpPr>
            <p:cNvPr id="18" name="Straight Connector 17"/>
            <p:cNvCxnSpPr/>
            <p:nvPr/>
          </p:nvCxnSpPr>
          <p:spPr bwMode="auto">
            <a:xfrm>
              <a:off x="4266982" y="4914900"/>
              <a:ext cx="152618" cy="153516"/>
            </a:xfrm>
            <a:prstGeom prst="line">
              <a:avLst/>
            </a:prstGeom>
            <a:solidFill>
              <a:schemeClr val="accent1"/>
            </a:solidFill>
            <a:ln w="254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p:cNvCxnSpPr/>
            <p:nvPr/>
          </p:nvCxnSpPr>
          <p:spPr bwMode="auto">
            <a:xfrm flipV="1">
              <a:off x="4266982" y="4914900"/>
              <a:ext cx="152618" cy="152400"/>
            </a:xfrm>
            <a:prstGeom prst="line">
              <a:avLst/>
            </a:prstGeom>
            <a:solidFill>
              <a:schemeClr val="accent1"/>
            </a:solidFill>
            <a:ln w="254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30260336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itle 1"/>
          <p:cNvSpPr>
            <a:spLocks noGrp="1"/>
          </p:cNvSpPr>
          <p:nvPr>
            <p:ph type="title"/>
          </p:nvPr>
        </p:nvSpPr>
        <p:spPr>
          <a:xfrm>
            <a:off x="457200" y="533400"/>
            <a:ext cx="8229600" cy="990600"/>
          </a:xfrm>
        </p:spPr>
        <p:txBody>
          <a:bodyPr/>
          <a:lstStyle/>
          <a:p>
            <a:pPr algn="ctr"/>
            <a:r>
              <a:rPr lang="en-US" sz="3200" b="1" dirty="0" smtClean="0"/>
              <a:t>PUEV Laboratory Results</a:t>
            </a:r>
            <a:br>
              <a:rPr lang="en-US" sz="3200" b="1" dirty="0" smtClean="0"/>
            </a:br>
            <a:r>
              <a:rPr lang="en-US" sz="3200" b="1" dirty="0" smtClean="0"/>
              <a:t>(PLR-1) CRF</a:t>
            </a:r>
          </a:p>
        </p:txBody>
      </p:sp>
      <p:pic>
        <p:nvPicPr>
          <p:cNvPr id="10" name="Picture 6" descr="C:\Jared\Dapivirine\MTN 020 communications\Logo\AspireLogoFinal.png"/>
          <p:cNvPicPr>
            <a:picLocks noChangeAspect="1" noChangeArrowheads="1"/>
          </p:cNvPicPr>
          <p:nvPr/>
        </p:nvPicPr>
        <p:blipFill>
          <a:blip r:embed="rId3" cstate="print"/>
          <a:srcRect l="26994" t="31758" r="26379" b="34897"/>
          <a:stretch>
            <a:fillRect/>
          </a:stretch>
        </p:blipFill>
        <p:spPr bwMode="auto">
          <a:xfrm>
            <a:off x="7667625" y="5994398"/>
            <a:ext cx="1447800" cy="800677"/>
          </a:xfrm>
          <a:prstGeom prst="rect">
            <a:avLst/>
          </a:prstGeom>
          <a:noFill/>
          <a:ln w="9525">
            <a:noFill/>
            <a:miter lim="800000"/>
            <a:headEnd/>
            <a:tailEnd/>
          </a:ln>
        </p:spPr>
      </p:pic>
      <p:sp>
        <p:nvSpPr>
          <p:cNvPr id="9" name="TextBox 8"/>
          <p:cNvSpPr txBox="1"/>
          <p:nvPr/>
        </p:nvSpPr>
        <p:spPr>
          <a:xfrm>
            <a:off x="86122" y="1752600"/>
            <a:ext cx="4990704" cy="2000548"/>
          </a:xfrm>
          <a:prstGeom prst="rect">
            <a:avLst/>
          </a:prstGeom>
          <a:solidFill>
            <a:schemeClr val="accent1">
              <a:alpha val="21000"/>
            </a:schemeClr>
          </a:solidFill>
        </p:spPr>
        <p:txBody>
          <a:bodyPr wrap="square" rtlCol="0">
            <a:spAutoFit/>
          </a:bodyPr>
          <a:lstStyle/>
          <a:p>
            <a:pPr>
              <a:buClr>
                <a:schemeClr val="bg2"/>
              </a:buClr>
            </a:pPr>
            <a:r>
              <a:rPr lang="en-US" sz="2400" u="sng" dirty="0" smtClean="0">
                <a:latin typeface="Calibri" pitchFamily="34" charset="0"/>
              </a:rPr>
              <a:t>Item 1:</a:t>
            </a:r>
          </a:p>
          <a:p>
            <a:pPr>
              <a:buClr>
                <a:schemeClr val="bg2"/>
              </a:buClr>
            </a:pPr>
            <a:endParaRPr lang="en-US" sz="2000" dirty="0" smtClean="0">
              <a:latin typeface="Calibri" pitchFamily="34" charset="0"/>
            </a:endParaRPr>
          </a:p>
          <a:p>
            <a:pPr marL="285750" indent="-285750">
              <a:buClr>
                <a:schemeClr val="bg2"/>
              </a:buClr>
              <a:buFont typeface="Wingdings" pitchFamily="2" charset="2"/>
              <a:buChar char="q"/>
            </a:pPr>
            <a:r>
              <a:rPr lang="en-US" sz="2000" dirty="0" smtClean="0">
                <a:latin typeface="Calibri" pitchFamily="34" charset="0"/>
              </a:rPr>
              <a:t>If a Pap Smear is </a:t>
            </a:r>
            <a:r>
              <a:rPr lang="en-US" sz="2000" dirty="0" smtClean="0">
                <a:latin typeface="Calibri" pitchFamily="34" charset="0"/>
              </a:rPr>
              <a:t>performed on the second day of a split </a:t>
            </a:r>
            <a:r>
              <a:rPr lang="en-US" sz="2000" dirty="0" smtClean="0">
                <a:latin typeface="Calibri" pitchFamily="34" charset="0"/>
              </a:rPr>
              <a:t>PUEV, indicate the date that the assessment was performed using the “alternate collection date” field. </a:t>
            </a:r>
            <a:endParaRPr lang="en-US" sz="800" dirty="0" smtClean="0">
              <a:latin typeface="Calibri" pitchFamily="34" charset="0"/>
            </a:endParaRPr>
          </a:p>
        </p:txBody>
      </p:sp>
      <p:grpSp>
        <p:nvGrpSpPr>
          <p:cNvPr id="3" name="Group 2"/>
          <p:cNvGrpSpPr/>
          <p:nvPr/>
        </p:nvGrpSpPr>
        <p:grpSpPr>
          <a:xfrm>
            <a:off x="1819275" y="3905251"/>
            <a:ext cx="6819900" cy="2200275"/>
            <a:chOff x="476250" y="3886200"/>
            <a:chExt cx="6819900" cy="2200275"/>
          </a:xfrm>
        </p:grpSpPr>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250" y="3886200"/>
              <a:ext cx="6819900" cy="2200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371600" y="3932917"/>
              <a:ext cx="2362200" cy="270285"/>
            </a:xfrm>
            <a:prstGeom prst="rect">
              <a:avLst/>
            </a:prstGeom>
            <a:solidFill>
              <a:schemeClr val="bg1"/>
            </a:solidFill>
          </p:spPr>
          <p:txBody>
            <a:bodyPr wrap="square" rtlCol="0">
              <a:spAutoFit/>
            </a:bodyPr>
            <a:lstStyle/>
            <a:p>
              <a:endParaRPr lang="en-US" dirty="0"/>
            </a:p>
          </p:txBody>
        </p:sp>
        <p:sp>
          <p:nvSpPr>
            <p:cNvPr id="12" name="TextBox 11"/>
            <p:cNvSpPr txBox="1"/>
            <p:nvPr/>
          </p:nvSpPr>
          <p:spPr>
            <a:xfrm>
              <a:off x="3886200" y="4042909"/>
              <a:ext cx="533400" cy="270285"/>
            </a:xfrm>
            <a:prstGeom prst="rect">
              <a:avLst/>
            </a:prstGeom>
            <a:solidFill>
              <a:schemeClr val="bg1"/>
            </a:solidFill>
          </p:spPr>
          <p:txBody>
            <a:bodyPr wrap="square" rtlCol="0">
              <a:spAutoFit/>
            </a:bodyPr>
            <a:lstStyle/>
            <a:p>
              <a:endParaRPr lang="en-US" dirty="0"/>
            </a:p>
          </p:txBody>
        </p:sp>
        <p:sp>
          <p:nvSpPr>
            <p:cNvPr id="11" name="Oval 10"/>
            <p:cNvSpPr/>
            <p:nvPr/>
          </p:nvSpPr>
          <p:spPr bwMode="auto">
            <a:xfrm>
              <a:off x="1524000" y="5181600"/>
              <a:ext cx="2667000" cy="346700"/>
            </a:xfrm>
            <a:prstGeom prst="ellipse">
              <a:avLst/>
            </a:prstGeom>
            <a:noFill/>
            <a:ln w="19050" cap="flat" cmpd="sng" algn="ctr">
              <a:solidFill>
                <a:srgbClr val="C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pitchFamily="18" charset="0"/>
              </a:endParaRPr>
            </a:p>
          </p:txBody>
        </p:sp>
        <p:sp>
          <p:nvSpPr>
            <p:cNvPr id="14" name="TextBox 13"/>
            <p:cNvSpPr txBox="1"/>
            <p:nvPr/>
          </p:nvSpPr>
          <p:spPr>
            <a:xfrm>
              <a:off x="4457700" y="4800601"/>
              <a:ext cx="228600" cy="135142"/>
            </a:xfrm>
            <a:prstGeom prst="rect">
              <a:avLst/>
            </a:prstGeom>
            <a:solidFill>
              <a:schemeClr val="bg1"/>
            </a:solidFill>
          </p:spPr>
          <p:txBody>
            <a:bodyPr wrap="square" rtlCol="0">
              <a:spAutoFit/>
            </a:bodyPr>
            <a:lstStyle/>
            <a:p>
              <a:endParaRPr lang="en-US" dirty="0"/>
            </a:p>
          </p:txBody>
        </p:sp>
      </p:grpSp>
    </p:spTree>
    <p:extLst>
      <p:ext uri="{BB962C8B-B14F-4D97-AF65-F5344CB8AC3E}">
        <p14:creationId xmlns:p14="http://schemas.microsoft.com/office/powerpoint/2010/main" val="2272083871"/>
      </p:ext>
    </p:extLst>
  </p:cSld>
  <p:clrMapOvr>
    <a:masterClrMapping/>
  </p:clrMapOvr>
  <p:timing>
    <p:tnLst>
      <p:par>
        <p:cTn id="1" dur="indefinite" restart="never" nodeType="tmRoot"/>
      </p:par>
    </p:tnLst>
  </p:timing>
</p:sld>
</file>

<file path=ppt/theme/theme1.xml><?xml version="1.0" encoding="utf-8"?>
<a:theme xmlns:a="http://schemas.openxmlformats.org/drawingml/2006/main" name="Quadrant">
  <a:themeElements>
    <a:clrScheme name="Quadrant 12">
      <a:dk1>
        <a:srgbClr val="000000"/>
      </a:dk1>
      <a:lt1>
        <a:srgbClr val="FFFFFF"/>
      </a:lt1>
      <a:dk2>
        <a:srgbClr val="00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fontScheme name="Quadra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
      <a:clrScheme name="Quadrant 10">
        <a:dk1>
          <a:srgbClr val="000000"/>
        </a:dk1>
        <a:lt1>
          <a:srgbClr val="FFFFFF"/>
        </a:lt1>
        <a:dk2>
          <a:srgbClr val="420000"/>
        </a:dk2>
        <a:lt2>
          <a:srgbClr val="669900"/>
        </a:lt2>
        <a:accent1>
          <a:srgbClr val="800080"/>
        </a:accent1>
        <a:accent2>
          <a:srgbClr val="999966"/>
        </a:accent2>
        <a:accent3>
          <a:srgbClr val="FFFFFF"/>
        </a:accent3>
        <a:accent4>
          <a:srgbClr val="000000"/>
        </a:accent4>
        <a:accent5>
          <a:srgbClr val="C0AAC0"/>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11">
        <a:dk1>
          <a:srgbClr val="000000"/>
        </a:dk1>
        <a:lt1>
          <a:srgbClr val="FFFFFF"/>
        </a:lt1>
        <a:dk2>
          <a:srgbClr val="42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12">
        <a:dk1>
          <a:srgbClr val="000000"/>
        </a:dk1>
        <a:lt1>
          <a:srgbClr val="FFFFFF"/>
        </a:lt1>
        <a:dk2>
          <a:srgbClr val="00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6849</TotalTime>
  <Words>550</Words>
  <Application>Microsoft Office PowerPoint</Application>
  <PresentationFormat>On-screen Show (4:3)</PresentationFormat>
  <Paragraphs>73</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Quadrant</vt:lpstr>
      <vt:lpstr>        ASPIRE Common QCs - PUEV and SEV  </vt:lpstr>
      <vt:lpstr>PowerPoint Presentation</vt:lpstr>
      <vt:lpstr>Visit Summary (VS-1) CRF</vt:lpstr>
      <vt:lpstr>Visit Summary (VS-1) CRF</vt:lpstr>
      <vt:lpstr>Concomitant Medications log CRF</vt:lpstr>
      <vt:lpstr>Follow-up ACASI Tracking  (FAT-1) CRF</vt:lpstr>
      <vt:lpstr>AE log CRF</vt:lpstr>
      <vt:lpstr>End of Study Inventory  (ESI-1) CRF</vt:lpstr>
      <vt:lpstr>PUEV Laboratory Results (PLR-1) CRF</vt:lpstr>
      <vt:lpstr>Social Influences Assessment  (SOC-1) CRF</vt:lpstr>
      <vt:lpstr>STI Test Results (STI-1) CRF</vt:lpstr>
      <vt:lpstr>Product Hold/ Discontinuation Log CRF</vt:lpstr>
      <vt:lpstr>Questions?</vt:lpstr>
    </vt:vector>
  </TitlesOfParts>
  <Company>FHI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Schwartz (US - NC)</dc:creator>
  <cp:lastModifiedBy>Berthiaume, Jennifer M</cp:lastModifiedBy>
  <cp:revision>737</cp:revision>
  <cp:lastPrinted>2012-07-06T11:19:08Z</cp:lastPrinted>
  <dcterms:created xsi:type="dcterms:W3CDTF">2011-11-21T15:00:15Z</dcterms:created>
  <dcterms:modified xsi:type="dcterms:W3CDTF">2015-05-01T23:26:58Z</dcterms:modified>
</cp:coreProperties>
</file>