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8" r:id="rId2"/>
  </p:sldMasterIdLst>
  <p:notesMasterIdLst>
    <p:notesMasterId r:id="rId21"/>
  </p:notesMasterIdLst>
  <p:handoutMasterIdLst>
    <p:handoutMasterId r:id="rId22"/>
  </p:handoutMasterIdLst>
  <p:sldIdLst>
    <p:sldId id="437" r:id="rId3"/>
    <p:sldId id="438" r:id="rId4"/>
    <p:sldId id="439" r:id="rId5"/>
    <p:sldId id="440" r:id="rId6"/>
    <p:sldId id="441" r:id="rId7"/>
    <p:sldId id="443" r:id="rId8"/>
    <p:sldId id="445" r:id="rId9"/>
    <p:sldId id="446" r:id="rId10"/>
    <p:sldId id="447" r:id="rId11"/>
    <p:sldId id="449" r:id="rId12"/>
    <p:sldId id="450" r:id="rId13"/>
    <p:sldId id="451" r:id="rId14"/>
    <p:sldId id="452" r:id="rId15"/>
    <p:sldId id="459" r:id="rId16"/>
    <p:sldId id="458" r:id="rId17"/>
    <p:sldId id="453" r:id="rId18"/>
    <p:sldId id="455" r:id="rId19"/>
    <p:sldId id="456" r:id="rId20"/>
  </p:sldIdLst>
  <p:sldSz cx="9144000" cy="6858000" type="screen4x3"/>
  <p:notesSz cx="6858000" cy="9313863"/>
  <p:custDataLst>
    <p:tags r:id="rId23"/>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CF0"/>
    <a:srgbClr val="740074"/>
    <a:srgbClr val="FFE1FF"/>
    <a:srgbClr val="9A004D"/>
    <a:srgbClr val="660033"/>
    <a:srgbClr val="6699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39" autoAdjust="0"/>
    <p:restoredTop sz="80708" autoAdjust="0"/>
  </p:normalViewPr>
  <p:slideViewPr>
    <p:cSldViewPr>
      <p:cViewPr>
        <p:scale>
          <a:sx n="75" d="100"/>
          <a:sy n="75" d="100"/>
        </p:scale>
        <p:origin x="-74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58" y="-96"/>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9/4/2015</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p>
            <a:r>
              <a:rPr lang="en-US" dirty="0" smtClean="0">
                <a:ea typeface="ＭＳ Ｐゴシック" pitchFamily="34" charset="-128"/>
              </a:rPr>
              <a:t>**INSERT YOUR TITLE HERE**</a:t>
            </a:r>
          </a:p>
        </p:txBody>
      </p:sp>
      <p:sp>
        <p:nvSpPr>
          <p:cNvPr id="6147" name="Rectangle 6"/>
          <p:cNvSpPr>
            <a:spLocks noGrp="1" noChangeArrowheads="1"/>
          </p:cNvSpPr>
          <p:nvPr>
            <p:ph type="ftr" sz="quarter" idx="4"/>
          </p:nvPr>
        </p:nvSpPr>
        <p:spPr>
          <a:noFill/>
        </p:spPr>
        <p:txBody>
          <a:bodyPr/>
          <a:lstStyle/>
          <a:p>
            <a:r>
              <a:rPr lang="en-US" dirty="0" smtClean="0">
                <a:ea typeface="ＭＳ Ｐゴシック" pitchFamily="34" charset="-128"/>
              </a:rPr>
              <a:t>DFUG 2011 | February 27 - March 2, 2011</a:t>
            </a:r>
          </a:p>
        </p:txBody>
      </p:sp>
      <p:sp>
        <p:nvSpPr>
          <p:cNvPr id="6148" name="Rectangle 7"/>
          <p:cNvSpPr>
            <a:spLocks noGrp="1" noChangeArrowheads="1"/>
          </p:cNvSpPr>
          <p:nvPr>
            <p:ph type="sldNum" sz="quarter" idx="5"/>
          </p:nvPr>
        </p:nvSpPr>
        <p:spPr>
          <a:noFill/>
        </p:spPr>
        <p:txBody>
          <a:bodyPr/>
          <a:lstStyle/>
          <a:p>
            <a:fld id="{DAB70B49-499F-49B6-A937-4A000C50DEAA}" type="slidenum">
              <a:rPr lang="en-US" smtClean="0">
                <a:latin typeface="Arial" charset="0"/>
              </a:rPr>
              <a:pPr/>
              <a:t>1</a:t>
            </a:fld>
            <a:endParaRPr lang="en-US" dirty="0" smtClean="0">
              <a:latin typeface="Arial" charset="0"/>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10</a:t>
            </a:fld>
            <a:endParaRPr lang="bg-BG"/>
          </a:p>
        </p:txBody>
      </p:sp>
    </p:spTree>
    <p:extLst>
      <p:ext uri="{BB962C8B-B14F-4D97-AF65-F5344CB8AC3E}">
        <p14:creationId xmlns:p14="http://schemas.microsoft.com/office/powerpoint/2010/main" val="64599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74B19D-BC99-4960-820B-42DA74A9CBF6}" type="slidenum">
              <a:rPr lang="en-US" smtClean="0"/>
              <a:pPr>
                <a:defRPr/>
              </a:pPr>
              <a:t>11</a:t>
            </a:fld>
            <a:endParaRPr lang="en-US" dirty="0"/>
          </a:p>
        </p:txBody>
      </p:sp>
    </p:spTree>
    <p:extLst>
      <p:ext uri="{BB962C8B-B14F-4D97-AF65-F5344CB8AC3E}">
        <p14:creationId xmlns:p14="http://schemas.microsoft.com/office/powerpoint/2010/main" val="166882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12</a:t>
            </a:fld>
            <a:endParaRPr lang="bg-BG"/>
          </a:p>
        </p:txBody>
      </p:sp>
    </p:spTree>
    <p:extLst>
      <p:ext uri="{BB962C8B-B14F-4D97-AF65-F5344CB8AC3E}">
        <p14:creationId xmlns:p14="http://schemas.microsoft.com/office/powerpoint/2010/main" val="87134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13</a:t>
            </a:fld>
            <a:endParaRPr lang="bg-BG"/>
          </a:p>
        </p:txBody>
      </p:sp>
    </p:spTree>
    <p:extLst>
      <p:ext uri="{BB962C8B-B14F-4D97-AF65-F5344CB8AC3E}">
        <p14:creationId xmlns:p14="http://schemas.microsoft.com/office/powerpoint/2010/main" val="356464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resolve</a:t>
            </a:r>
            <a:r>
              <a:rPr lang="en-US" baseline="0" dirty="0" smtClean="0"/>
              <a:t> QC, update and fax paper CRF with corrections, initial, and date as necessary.</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14</a:t>
            </a:fld>
            <a:endParaRPr lang="en-US"/>
          </a:p>
        </p:txBody>
      </p:sp>
    </p:spTree>
    <p:extLst>
      <p:ext uri="{BB962C8B-B14F-4D97-AF65-F5344CB8AC3E}">
        <p14:creationId xmlns:p14="http://schemas.microsoft.com/office/powerpoint/2010/main" val="2295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74B19D-BC99-4960-820B-42DA74A9CBF6}" type="slidenum">
              <a:rPr lang="en-US" smtClean="0"/>
              <a:pPr>
                <a:defRPr/>
              </a:pPr>
              <a:t>16</a:t>
            </a:fld>
            <a:endParaRPr lang="en-US" dirty="0"/>
          </a:p>
        </p:txBody>
      </p:sp>
    </p:spTree>
    <p:extLst>
      <p:ext uri="{BB962C8B-B14F-4D97-AF65-F5344CB8AC3E}">
        <p14:creationId xmlns:p14="http://schemas.microsoft.com/office/powerpoint/2010/main" val="166882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data collection section of the SSP provides this guidance on Atlas and iDatafax log in and data management, QC processes</a:t>
            </a:r>
          </a:p>
          <a:p>
            <a:endParaRPr lang="en-US" b="0"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17</a:t>
            </a:fld>
            <a:endParaRPr lang="bg-BG"/>
          </a:p>
        </p:txBody>
      </p:sp>
    </p:spTree>
    <p:extLst>
      <p:ext uri="{BB962C8B-B14F-4D97-AF65-F5344CB8AC3E}">
        <p14:creationId xmlns:p14="http://schemas.microsoft.com/office/powerpoint/2010/main" val="228520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18</a:t>
            </a:fld>
            <a:endParaRPr lang="en-US"/>
          </a:p>
        </p:txBody>
      </p:sp>
    </p:spTree>
    <p:extLst>
      <p:ext uri="{BB962C8B-B14F-4D97-AF65-F5344CB8AC3E}">
        <p14:creationId xmlns:p14="http://schemas.microsoft.com/office/powerpoint/2010/main" val="3016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iDataFax</a:t>
            </a:r>
            <a:r>
              <a:rPr lang="en-US" baseline="0" dirty="0" smtClean="0"/>
              <a:t> is the same data management software that SCHARP has used for MTN since inception. Essentially you will be able to view the electronic copy of each CRF that you fax in for MTN-023. </a:t>
            </a:r>
            <a:endParaRPr lang="en-US" dirty="0"/>
          </a:p>
        </p:txBody>
      </p:sp>
      <p:sp>
        <p:nvSpPr>
          <p:cNvPr id="4" name="Slide Number Placeholder 3"/>
          <p:cNvSpPr>
            <a:spLocks noGrp="1"/>
          </p:cNvSpPr>
          <p:nvPr>
            <p:ph type="sldNum" sz="quarter" idx="10"/>
          </p:nvPr>
        </p:nvSpPr>
        <p:spPr/>
        <p:txBody>
          <a:bodyPr/>
          <a:lstStyle/>
          <a:p>
            <a:pPr>
              <a:defRPr/>
            </a:pPr>
            <a:fld id="{3774B19D-BC99-4960-820B-42DA74A9CBF6}" type="slidenum">
              <a:rPr lang="en-US" smtClean="0"/>
              <a:pPr>
                <a:defRPr/>
              </a:pPr>
              <a:t>2</a:t>
            </a:fld>
            <a:endParaRPr lang="en-US" dirty="0"/>
          </a:p>
        </p:txBody>
      </p:sp>
    </p:spTree>
    <p:extLst>
      <p:ext uri="{BB962C8B-B14F-4D97-AF65-F5344CB8AC3E}">
        <p14:creationId xmlns:p14="http://schemas.microsoft.com/office/powerpoint/2010/main" val="166882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view participant data and QCs will allow sites to review and resolve QCs even before they are included on a QC Report. Being able to see the actual CRF image in the database can also help you to understand what needs to be modified or reported on the paper CRF to resolve the query. </a:t>
            </a:r>
          </a:p>
          <a:p>
            <a:endParaRPr lang="en-US" baseline="0" dirty="0" smtClean="0"/>
          </a:p>
          <a:p>
            <a:r>
              <a:rPr lang="en-US" baseline="0" dirty="0" smtClean="0"/>
              <a:t>All QCs that are generated within iDataFax will count in Data Management Quality Report (DMQ Report). In other words, if a QC is resolve before the next scheduled  QC Report is issued, it will not appear on the report. However, the QC will be counted as part of the total number of QCs that were created in the past month. (In other words, the number of QCs on the QC Report and on the DMQ will not be the same). </a:t>
            </a:r>
            <a:endParaRPr lang="en-US" dirty="0"/>
          </a:p>
        </p:txBody>
      </p:sp>
      <p:sp>
        <p:nvSpPr>
          <p:cNvPr id="4" name="Slide Number Placeholder 3"/>
          <p:cNvSpPr>
            <a:spLocks noGrp="1"/>
          </p:cNvSpPr>
          <p:nvPr>
            <p:ph type="sldNum" sz="quarter" idx="10"/>
          </p:nvPr>
        </p:nvSpPr>
        <p:spPr/>
        <p:txBody>
          <a:bodyPr/>
          <a:lstStyle/>
          <a:p>
            <a:pPr>
              <a:defRPr/>
            </a:pPr>
            <a:fld id="{3774B19D-BC99-4960-820B-42DA74A9CBF6}" type="slidenum">
              <a:rPr lang="en-US" smtClean="0"/>
              <a:pPr>
                <a:defRPr/>
              </a:pPr>
              <a:t>3</a:t>
            </a:fld>
            <a:endParaRPr lang="en-US" dirty="0"/>
          </a:p>
        </p:txBody>
      </p:sp>
    </p:spTree>
    <p:extLst>
      <p:ext uri="{BB962C8B-B14F-4D97-AF65-F5344CB8AC3E}">
        <p14:creationId xmlns:p14="http://schemas.microsoft.com/office/powerpoint/2010/main" val="166882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a:t>
            </a:fld>
            <a:endParaRPr lang="bg-BG"/>
          </a:p>
        </p:txBody>
      </p:sp>
    </p:spTree>
    <p:extLst>
      <p:ext uri="{BB962C8B-B14F-4D97-AF65-F5344CB8AC3E}">
        <p14:creationId xmlns:p14="http://schemas.microsoft.com/office/powerpoint/2010/main" val="208578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5</a:t>
            </a:fld>
            <a:endParaRPr lang="bg-BG"/>
          </a:p>
        </p:txBody>
      </p:sp>
    </p:spTree>
    <p:extLst>
      <p:ext uri="{BB962C8B-B14F-4D97-AF65-F5344CB8AC3E}">
        <p14:creationId xmlns:p14="http://schemas.microsoft.com/office/powerpoint/2010/main" val="228520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6</a:t>
            </a:fld>
            <a:endParaRPr lang="bg-BG"/>
          </a:p>
        </p:txBody>
      </p:sp>
    </p:spTree>
    <p:extLst>
      <p:ext uri="{BB962C8B-B14F-4D97-AF65-F5344CB8AC3E}">
        <p14:creationId xmlns:p14="http://schemas.microsoft.com/office/powerpoint/2010/main" val="228520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7</a:t>
            </a:fld>
            <a:endParaRPr lang="bg-BG"/>
          </a:p>
        </p:txBody>
      </p:sp>
    </p:spTree>
    <p:extLst>
      <p:ext uri="{BB962C8B-B14F-4D97-AF65-F5344CB8AC3E}">
        <p14:creationId xmlns:p14="http://schemas.microsoft.com/office/powerpoint/2010/main" val="366860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8</a:t>
            </a:fld>
            <a:endParaRPr lang="bg-BG"/>
          </a:p>
        </p:txBody>
      </p:sp>
    </p:spTree>
    <p:extLst>
      <p:ext uri="{BB962C8B-B14F-4D97-AF65-F5344CB8AC3E}">
        <p14:creationId xmlns:p14="http://schemas.microsoft.com/office/powerpoint/2010/main" val="334083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9</a:t>
            </a:fld>
            <a:endParaRPr lang="bg-BG"/>
          </a:p>
        </p:txBody>
      </p:sp>
    </p:spTree>
    <p:extLst>
      <p:ext uri="{BB962C8B-B14F-4D97-AF65-F5344CB8AC3E}">
        <p14:creationId xmlns:p14="http://schemas.microsoft.com/office/powerpoint/2010/main" val="352266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smtClean="0"/>
              <a:t>Click to edit Master title style</a:t>
            </a:r>
            <a:endParaRPr lang="en-US" dirty="0"/>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32861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884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74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12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535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9/4/2015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2" y="304800"/>
            <a:ext cx="7775575" cy="1143000"/>
          </a:xfrm>
        </p:spPr>
        <p:txBody>
          <a:bodyPr>
            <a:normAutofit/>
          </a:bodyPr>
          <a:lstStyle/>
          <a:p>
            <a:pPr eaLnBrk="1" hangingPunct="1"/>
            <a:r>
              <a:rPr lang="en-US" sz="4800" dirty="0" smtClean="0">
                <a:solidFill>
                  <a:srgbClr val="020202"/>
                </a:solidFill>
              </a:rPr>
              <a:t>Introduction to </a:t>
            </a:r>
            <a:r>
              <a:rPr lang="en-US" sz="4800" dirty="0" err="1" smtClean="0">
                <a:solidFill>
                  <a:srgbClr val="020202"/>
                </a:solidFill>
              </a:rPr>
              <a:t>iDataFax</a:t>
            </a:r>
            <a:endParaRPr lang="en-US" sz="4800" dirty="0" smtClean="0">
              <a:solidFill>
                <a:srgbClr val="020202"/>
              </a:solidFill>
            </a:endParaRPr>
          </a:p>
        </p:txBody>
      </p:sp>
      <p:sp>
        <p:nvSpPr>
          <p:cNvPr id="2051" name="Rectangle 3"/>
          <p:cNvSpPr>
            <a:spLocks noGrp="1" noChangeArrowheads="1"/>
          </p:cNvSpPr>
          <p:nvPr>
            <p:ph type="subTitle" idx="1"/>
          </p:nvPr>
        </p:nvSpPr>
        <p:spPr>
          <a:xfrm>
            <a:off x="1264443" y="4648200"/>
            <a:ext cx="6400800" cy="1752600"/>
          </a:xfrm>
        </p:spPr>
        <p:txBody>
          <a:bodyPr/>
          <a:lstStyle/>
          <a:p>
            <a:pPr eaLnBrk="1" hangingPunct="1">
              <a:buNone/>
            </a:pPr>
            <a:r>
              <a:rPr lang="en-US" sz="2800" dirty="0" smtClean="0">
                <a:solidFill>
                  <a:srgbClr val="020202"/>
                </a:solidFill>
              </a:rPr>
              <a:t>Melissa Peda </a:t>
            </a:r>
          </a:p>
          <a:p>
            <a:pPr eaLnBrk="1" hangingPunct="1">
              <a:buNone/>
            </a:pPr>
            <a:r>
              <a:rPr lang="en-US" sz="2800" dirty="0" smtClean="0">
                <a:solidFill>
                  <a:srgbClr val="020202"/>
                </a:solidFill>
              </a:rPr>
              <a:t>MTN-023 SCHARP Project Manager</a:t>
            </a:r>
          </a:p>
        </p:txBody>
      </p:sp>
      <p:pic>
        <p:nvPicPr>
          <p:cNvPr id="3075" name="Picture 3" descr="Z:\DFNET-PHOTOS\10th Anniversary\IMG_0688.JPG"/>
          <p:cNvPicPr>
            <a:picLocks noChangeAspect="1" noChangeArrowheads="1"/>
          </p:cNvPicPr>
          <p:nvPr/>
        </p:nvPicPr>
        <p:blipFill>
          <a:blip r:embed="rId3" cstate="print"/>
          <a:srcRect/>
          <a:stretch>
            <a:fillRect/>
          </a:stretch>
        </p:blipFill>
        <p:spPr bwMode="auto">
          <a:xfrm>
            <a:off x="-10972800" y="-8229600"/>
            <a:ext cx="2743200" cy="2057400"/>
          </a:xfrm>
          <a:prstGeom prst="rect">
            <a:avLst/>
          </a:prstGeom>
          <a:noFill/>
        </p:spPr>
      </p:pic>
      <p:pic>
        <p:nvPicPr>
          <p:cNvPr id="7"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570" y="1371600"/>
            <a:ext cx="3962400" cy="214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241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57600" y="686491"/>
            <a:ext cx="5486400" cy="5409699"/>
          </a:xfrm>
          <a:prstGeom prst="rect">
            <a:avLst/>
          </a:prstGeom>
          <a:noFill/>
          <a:ln w="9525">
            <a:noFill/>
            <a:miter lim="800000"/>
            <a:headEnd/>
            <a:tailEnd/>
          </a:ln>
        </p:spPr>
      </p:pic>
      <p:grpSp>
        <p:nvGrpSpPr>
          <p:cNvPr id="6" name="Group 1032"/>
          <p:cNvGrpSpPr>
            <a:grpSpLocks/>
          </p:cNvGrpSpPr>
          <p:nvPr/>
        </p:nvGrpSpPr>
        <p:grpSpPr bwMode="auto">
          <a:xfrm>
            <a:off x="457200" y="991319"/>
            <a:ext cx="4729163" cy="369888"/>
            <a:chOff x="0" y="749"/>
            <a:chExt cx="2979" cy="233"/>
          </a:xfrm>
        </p:grpSpPr>
        <p:sp>
          <p:nvSpPr>
            <p:cNvPr id="7" name="Text Box 1033"/>
            <p:cNvSpPr txBox="1">
              <a:spLocks noChangeArrowheads="1"/>
            </p:cNvSpPr>
            <p:nvPr/>
          </p:nvSpPr>
          <p:spPr bwMode="auto">
            <a:xfrm>
              <a:off x="0" y="749"/>
              <a:ext cx="1728" cy="233"/>
            </a:xfrm>
            <a:prstGeom prst="rect">
              <a:avLst/>
            </a:prstGeom>
            <a:noFill/>
            <a:ln w="9525">
              <a:noFill/>
              <a:miter lim="800000"/>
              <a:headEnd/>
              <a:tailEnd/>
            </a:ln>
            <a:effectLst/>
          </p:spPr>
          <p:txBody>
            <a:bodyPr wrap="square">
              <a:spAutoFit/>
            </a:bodyPr>
            <a:lstStyle/>
            <a:p>
              <a:pPr eaLnBrk="0" hangingPunct="0">
                <a:defRPr/>
              </a:pPr>
              <a:r>
                <a:rPr lang="en-US" dirty="0" smtClean="0">
                  <a:solidFill>
                    <a:srgbClr val="00B0F0"/>
                  </a:solidFill>
                  <a:latin typeface="Arial" charset="0"/>
                </a:rPr>
                <a:t>CRF Data Screen</a:t>
              </a:r>
              <a:endParaRPr lang="en-US" dirty="0">
                <a:solidFill>
                  <a:srgbClr val="00B0F0"/>
                </a:solidFill>
                <a:latin typeface="Arial" charset="0"/>
              </a:endParaRPr>
            </a:p>
          </p:txBody>
        </p:sp>
        <p:sp>
          <p:nvSpPr>
            <p:cNvPr id="8" name="Line 1034"/>
            <p:cNvSpPr>
              <a:spLocks noChangeShapeType="1"/>
            </p:cNvSpPr>
            <p:nvPr/>
          </p:nvSpPr>
          <p:spPr bwMode="auto">
            <a:xfrm>
              <a:off x="57" y="960"/>
              <a:ext cx="292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9" name="Group 1032"/>
          <p:cNvGrpSpPr>
            <a:grpSpLocks/>
          </p:cNvGrpSpPr>
          <p:nvPr/>
        </p:nvGrpSpPr>
        <p:grpSpPr bwMode="auto">
          <a:xfrm>
            <a:off x="502443" y="3581955"/>
            <a:ext cx="4729163" cy="369888"/>
            <a:chOff x="0" y="756"/>
            <a:chExt cx="2979" cy="233"/>
          </a:xfrm>
        </p:grpSpPr>
        <p:sp>
          <p:nvSpPr>
            <p:cNvPr id="10" name="Text Box 1033"/>
            <p:cNvSpPr txBox="1">
              <a:spLocks noChangeArrowheads="1"/>
            </p:cNvSpPr>
            <p:nvPr/>
          </p:nvSpPr>
          <p:spPr bwMode="auto">
            <a:xfrm>
              <a:off x="0" y="756"/>
              <a:ext cx="1604" cy="233"/>
            </a:xfrm>
            <a:prstGeom prst="rect">
              <a:avLst/>
            </a:prstGeom>
            <a:noFill/>
            <a:ln w="9525">
              <a:noFill/>
              <a:miter lim="800000"/>
              <a:headEnd/>
              <a:tailEnd/>
            </a:ln>
            <a:effectLst/>
          </p:spPr>
          <p:txBody>
            <a:bodyPr wrap="square">
              <a:spAutoFit/>
            </a:bodyPr>
            <a:lstStyle/>
            <a:p>
              <a:pPr eaLnBrk="0" hangingPunct="0">
                <a:defRPr/>
              </a:pPr>
              <a:r>
                <a:rPr lang="en-US" dirty="0" smtClean="0">
                  <a:solidFill>
                    <a:srgbClr val="00B0F0"/>
                  </a:solidFill>
                  <a:latin typeface="Arial" charset="0"/>
                </a:rPr>
                <a:t>CRF Scanned Image</a:t>
              </a:r>
              <a:endParaRPr lang="en-US" dirty="0">
                <a:solidFill>
                  <a:srgbClr val="00B0F0"/>
                </a:solidFill>
                <a:latin typeface="Arial" charset="0"/>
              </a:endParaRPr>
            </a:p>
          </p:txBody>
        </p:sp>
        <p:sp>
          <p:nvSpPr>
            <p:cNvPr id="11" name="Line 1034"/>
            <p:cNvSpPr>
              <a:spLocks noChangeShapeType="1"/>
            </p:cNvSpPr>
            <p:nvPr/>
          </p:nvSpPr>
          <p:spPr bwMode="auto">
            <a:xfrm>
              <a:off x="57" y="960"/>
              <a:ext cx="292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3" name="Group 1032"/>
          <p:cNvGrpSpPr>
            <a:grpSpLocks/>
          </p:cNvGrpSpPr>
          <p:nvPr/>
        </p:nvGrpSpPr>
        <p:grpSpPr bwMode="auto">
          <a:xfrm>
            <a:off x="502443" y="1524002"/>
            <a:ext cx="3279648" cy="369888"/>
            <a:chOff x="0" y="757"/>
            <a:chExt cx="2979" cy="233"/>
          </a:xfrm>
        </p:grpSpPr>
        <p:sp>
          <p:nvSpPr>
            <p:cNvPr id="14" name="Text Box 1033"/>
            <p:cNvSpPr txBox="1">
              <a:spLocks noChangeArrowheads="1"/>
            </p:cNvSpPr>
            <p:nvPr/>
          </p:nvSpPr>
          <p:spPr bwMode="auto">
            <a:xfrm>
              <a:off x="0" y="757"/>
              <a:ext cx="2189" cy="233"/>
            </a:xfrm>
            <a:prstGeom prst="rect">
              <a:avLst/>
            </a:prstGeom>
            <a:noFill/>
            <a:ln w="9525">
              <a:noFill/>
              <a:miter lim="800000"/>
              <a:headEnd/>
              <a:tailEnd/>
            </a:ln>
            <a:effectLst/>
          </p:spPr>
          <p:txBody>
            <a:bodyPr wrap="square">
              <a:spAutoFit/>
            </a:bodyPr>
            <a:lstStyle/>
            <a:p>
              <a:pPr eaLnBrk="0" hangingPunct="0">
                <a:defRPr/>
              </a:pPr>
              <a:r>
                <a:rPr lang="en-US" dirty="0" smtClean="0">
                  <a:solidFill>
                    <a:srgbClr val="00B0F0"/>
                  </a:solidFill>
                  <a:latin typeface="Arial" charset="0"/>
                </a:rPr>
                <a:t>Participant Binder</a:t>
              </a:r>
              <a:endParaRPr lang="en-US" dirty="0">
                <a:solidFill>
                  <a:srgbClr val="00B0F0"/>
                </a:solidFill>
                <a:latin typeface="Arial" charset="0"/>
              </a:endParaRPr>
            </a:p>
          </p:txBody>
        </p:sp>
        <p:sp>
          <p:nvSpPr>
            <p:cNvPr id="15" name="Line 1034"/>
            <p:cNvSpPr>
              <a:spLocks noChangeShapeType="1"/>
            </p:cNvSpPr>
            <p:nvPr/>
          </p:nvSpPr>
          <p:spPr bwMode="auto">
            <a:xfrm>
              <a:off x="57" y="960"/>
              <a:ext cx="292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19"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62" y="6274869"/>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176962" y="0"/>
            <a:ext cx="3733800" cy="878607"/>
          </a:xfrm>
        </p:spPr>
        <p:txBody>
          <a:bodyPr>
            <a:normAutofit/>
          </a:bodyPr>
          <a:lstStyle/>
          <a:p>
            <a:pPr algn="l"/>
            <a:r>
              <a:rPr lang="en-US" sz="4000" dirty="0" smtClean="0"/>
              <a:t>Data View</a:t>
            </a:r>
            <a:endParaRPr lang="en-US" sz="4000" dirty="0"/>
          </a:p>
        </p:txBody>
      </p:sp>
    </p:spTree>
    <p:extLst>
      <p:ext uri="{BB962C8B-B14F-4D97-AF65-F5344CB8AC3E}">
        <p14:creationId xmlns:p14="http://schemas.microsoft.com/office/powerpoint/2010/main" val="301197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5476" y="310896"/>
            <a:ext cx="8464062" cy="684213"/>
          </a:xfrm>
        </p:spPr>
        <p:txBody>
          <a:bodyPr>
            <a:normAutofit fontScale="90000"/>
          </a:bodyPr>
          <a:lstStyle/>
          <a:p>
            <a:pPr algn="l"/>
            <a:r>
              <a:rPr lang="en-US" dirty="0" smtClean="0"/>
              <a:t>Participant Binders</a:t>
            </a:r>
            <a:endParaRPr lang="en-US" dirty="0"/>
          </a:p>
        </p:txBody>
      </p:sp>
      <p:sp>
        <p:nvSpPr>
          <p:cNvPr id="3" name="Content Placeholder 2"/>
          <p:cNvSpPr>
            <a:spLocks noGrp="1"/>
          </p:cNvSpPr>
          <p:nvPr>
            <p:ph idx="1"/>
          </p:nvPr>
        </p:nvSpPr>
        <p:spPr>
          <a:xfrm>
            <a:off x="152400" y="2057400"/>
            <a:ext cx="8839200" cy="3733800"/>
          </a:xfrm>
        </p:spPr>
        <p:txBody>
          <a:bodyPr/>
          <a:lstStyle/>
          <a:p>
            <a:endParaRPr lang="en-US" sz="2400" b="1" dirty="0" smtClean="0">
              <a:latin typeface="+mj-lt"/>
            </a:endParaRPr>
          </a:p>
          <a:p>
            <a:pPr>
              <a:buNone/>
            </a:pPr>
            <a:endParaRPr lang="en-US" sz="2400" b="1" dirty="0" smtClean="0">
              <a:latin typeface="+mj-lt"/>
            </a:endParaRPr>
          </a:p>
          <a:p>
            <a:endParaRPr lang="en-US" sz="2400" b="1" dirty="0" smtClean="0">
              <a:latin typeface="+mj-lt"/>
            </a:endParaRPr>
          </a:p>
          <a:p>
            <a:endParaRPr lang="en-US" sz="2400" b="1" dirty="0" smtClean="0">
              <a:latin typeface="+mj-lt"/>
            </a:endParaRPr>
          </a:p>
          <a:p>
            <a:pPr marL="0" indent="0">
              <a:buNone/>
            </a:pPr>
            <a:endParaRPr lang="en-US" sz="2400" b="1" dirty="0" smtClean="0">
              <a:latin typeface="+mj-lt"/>
            </a:endParaRPr>
          </a:p>
          <a:p>
            <a:pPr>
              <a:buNone/>
            </a:pPr>
            <a:endParaRPr lang="en-US" sz="2400" b="1" dirty="0" smtClean="0">
              <a:latin typeface="+mj-lt"/>
            </a:endParaRPr>
          </a:p>
        </p:txBody>
      </p:sp>
      <p:sp>
        <p:nvSpPr>
          <p:cNvPr id="11" name="Text Box 6"/>
          <p:cNvSpPr txBox="1">
            <a:spLocks noChangeArrowheads="1"/>
          </p:cNvSpPr>
          <p:nvPr/>
        </p:nvSpPr>
        <p:spPr bwMode="auto">
          <a:xfrm>
            <a:off x="2917779" y="1261646"/>
            <a:ext cx="1409700" cy="338554"/>
          </a:xfrm>
          <a:prstGeom prst="rect">
            <a:avLst/>
          </a:prstGeom>
          <a:ln w="25400" cap="flat" cmpd="sng" algn="ctr">
            <a:solidFill>
              <a:schemeClr val="accent6"/>
            </a:solidFill>
            <a:prstDash val="solid"/>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nchor="ctr">
            <a:spAutoFit/>
          </a:bodyPr>
          <a:lstStyle/>
          <a:p>
            <a:pPr algn="ctr" eaLnBrk="0" hangingPunct="0">
              <a:spcBef>
                <a:spcPct val="0"/>
              </a:spcBef>
              <a:defRPr/>
            </a:pPr>
            <a:r>
              <a:rPr lang="en-US" sz="1600" b="1" dirty="0" smtClean="0">
                <a:solidFill>
                  <a:srgbClr val="687FA4"/>
                </a:solidFill>
              </a:rPr>
              <a:t>Site Folder</a:t>
            </a:r>
            <a:endParaRPr lang="en-US" sz="1600" b="1" dirty="0">
              <a:solidFill>
                <a:srgbClr val="687FA4"/>
              </a:solidFill>
            </a:endParaRPr>
          </a:p>
        </p:txBody>
      </p:sp>
      <p:pic>
        <p:nvPicPr>
          <p:cNvPr id="6146" name="Picture 2"/>
          <p:cNvPicPr>
            <a:picLocks noChangeAspect="1" noChangeArrowheads="1"/>
          </p:cNvPicPr>
          <p:nvPr/>
        </p:nvPicPr>
        <p:blipFill>
          <a:blip r:embed="rId3" cstate="print"/>
          <a:srcRect/>
          <a:stretch>
            <a:fillRect/>
          </a:stretch>
        </p:blipFill>
        <p:spPr bwMode="auto">
          <a:xfrm>
            <a:off x="5374481" y="838200"/>
            <a:ext cx="2550319" cy="5114925"/>
          </a:xfrm>
          <a:prstGeom prst="rect">
            <a:avLst/>
          </a:prstGeom>
          <a:ln w="12700">
            <a:solidFill>
              <a:srgbClr val="A77E61"/>
            </a:solidFill>
          </a:ln>
          <a:effectLst>
            <a:outerShdw blurRad="292100" dist="139700" dir="2700000" algn="tl" rotWithShape="0">
              <a:srgbClr val="333333">
                <a:alpha val="65000"/>
              </a:srgbClr>
            </a:outerShdw>
          </a:effectLst>
        </p:spPr>
      </p:pic>
      <p:sp>
        <p:nvSpPr>
          <p:cNvPr id="25" name="Text Box 6"/>
          <p:cNvSpPr txBox="1">
            <a:spLocks noChangeArrowheads="1"/>
          </p:cNvSpPr>
          <p:nvPr/>
        </p:nvSpPr>
        <p:spPr bwMode="auto">
          <a:xfrm>
            <a:off x="3427733" y="2557046"/>
            <a:ext cx="876300" cy="338554"/>
          </a:xfrm>
          <a:prstGeom prst="rect">
            <a:avLst/>
          </a:prstGeom>
          <a:ln w="25400" cap="flat" cmpd="sng" algn="ctr">
            <a:solidFill>
              <a:schemeClr val="accent6"/>
            </a:solidFill>
            <a:prstDash val="solid"/>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nchor="ctr">
            <a:sp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lang="en-US" sz="1600" b="1" dirty="0" smtClean="0">
                <a:solidFill>
                  <a:srgbClr val="687FA4"/>
                </a:solidFill>
              </a:rPr>
              <a:t>Visits</a:t>
            </a:r>
            <a:endParaRPr lang="en-US" sz="1600" b="1" dirty="0">
              <a:solidFill>
                <a:srgbClr val="687FA4"/>
              </a:solidFill>
            </a:endParaRPr>
          </a:p>
        </p:txBody>
      </p:sp>
      <p:sp>
        <p:nvSpPr>
          <p:cNvPr id="22" name="Text Box 6"/>
          <p:cNvSpPr txBox="1">
            <a:spLocks noChangeArrowheads="1"/>
          </p:cNvSpPr>
          <p:nvPr/>
        </p:nvSpPr>
        <p:spPr bwMode="auto">
          <a:xfrm>
            <a:off x="2514600" y="1795046"/>
            <a:ext cx="1966982" cy="338554"/>
          </a:xfrm>
          <a:prstGeom prst="rect">
            <a:avLst/>
          </a:prstGeom>
          <a:ln w="25400" cap="flat" cmpd="sng" algn="ctr">
            <a:solidFill>
              <a:schemeClr val="accent6"/>
            </a:solidFill>
            <a:prstDash val="solid"/>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nchor="ctr">
            <a:sp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lang="en-US" sz="1600" b="1" dirty="0" smtClean="0">
                <a:solidFill>
                  <a:srgbClr val="687FA4"/>
                </a:solidFill>
              </a:rPr>
              <a:t>Participant</a:t>
            </a:r>
            <a:r>
              <a:rPr lang="en-US" sz="1600" b="1" noProof="0" dirty="0" smtClean="0">
                <a:solidFill>
                  <a:schemeClr val="accent1">
                    <a:lumMod val="75000"/>
                  </a:schemeClr>
                </a:solidFill>
                <a:latin typeface="+mj-lt"/>
              </a:rPr>
              <a:t> </a:t>
            </a:r>
            <a:r>
              <a:rPr lang="en-US" sz="1600" b="1" dirty="0" smtClean="0">
                <a:solidFill>
                  <a:srgbClr val="687FA4"/>
                </a:solidFill>
              </a:rPr>
              <a:t>Binders</a:t>
            </a:r>
            <a:endParaRPr lang="en-US" sz="1600" b="1" dirty="0">
              <a:solidFill>
                <a:srgbClr val="687FA4"/>
              </a:solidFill>
            </a:endParaRPr>
          </a:p>
        </p:txBody>
      </p:sp>
      <p:sp>
        <p:nvSpPr>
          <p:cNvPr id="28" name="Text Box 6"/>
          <p:cNvSpPr txBox="1">
            <a:spLocks noChangeArrowheads="1"/>
          </p:cNvSpPr>
          <p:nvPr/>
        </p:nvSpPr>
        <p:spPr bwMode="auto">
          <a:xfrm>
            <a:off x="3124200" y="3471446"/>
            <a:ext cx="1326372" cy="338554"/>
          </a:xfrm>
          <a:prstGeom prst="rect">
            <a:avLst/>
          </a:prstGeom>
          <a:ln w="25400" cap="flat" cmpd="sng" algn="ctr">
            <a:solidFill>
              <a:schemeClr val="accent6"/>
            </a:solidFill>
            <a:prstDash val="solid"/>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rtlCol="0" anchor="ctr">
            <a:spAutoFit/>
          </a:bodyPr>
          <a:lstStyle/>
          <a:p>
            <a:pPr algn="ctr" eaLnBrk="0" hangingPunct="0">
              <a:spcBef>
                <a:spcPct val="0"/>
              </a:spcBef>
              <a:defRPr/>
            </a:pPr>
            <a:r>
              <a:rPr lang="en-US" sz="1600" b="1" dirty="0" smtClean="0">
                <a:solidFill>
                  <a:srgbClr val="687FA4"/>
                </a:solidFill>
              </a:rPr>
              <a:t>CRF Pages</a:t>
            </a:r>
            <a:endParaRPr lang="en-US" sz="1600" b="1" dirty="0">
              <a:solidFill>
                <a:srgbClr val="687FA4"/>
              </a:solidFill>
            </a:endParaRPr>
          </a:p>
        </p:txBody>
      </p:sp>
      <p:cxnSp>
        <p:nvCxnSpPr>
          <p:cNvPr id="18" name="Straight Arrow Connector 17"/>
          <p:cNvCxnSpPr>
            <a:stCxn id="28" idx="3"/>
          </p:cNvCxnSpPr>
          <p:nvPr/>
        </p:nvCxnSpPr>
        <p:spPr>
          <a:xfrm>
            <a:off x="4450572" y="3640723"/>
            <a:ext cx="1416828" cy="860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3"/>
          </p:cNvCxnSpPr>
          <p:nvPr/>
        </p:nvCxnSpPr>
        <p:spPr>
          <a:xfrm>
            <a:off x="4304033" y="2726323"/>
            <a:ext cx="1258567"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2" idx="3"/>
          </p:cNvCxnSpPr>
          <p:nvPr/>
        </p:nvCxnSpPr>
        <p:spPr>
          <a:xfrm>
            <a:off x="4481582" y="1964323"/>
            <a:ext cx="1141336" cy="1401"/>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p:cNvCxnSpPr>
          <p:nvPr/>
        </p:nvCxnSpPr>
        <p:spPr>
          <a:xfrm>
            <a:off x="4327479" y="1430923"/>
            <a:ext cx="1006521" cy="13901"/>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Slide Number Placeholder 4"/>
          <p:cNvSpPr>
            <a:spLocks noGrp="1"/>
          </p:cNvSpPr>
          <p:nvPr>
            <p:ph type="sldNum" sz="quarter" idx="4294967295"/>
          </p:nvPr>
        </p:nvSpPr>
        <p:spPr>
          <a:xfrm>
            <a:off x="4164013" y="6365875"/>
            <a:ext cx="806450" cy="365125"/>
          </a:xfrm>
          <a:prstGeom prst="rect">
            <a:avLst/>
          </a:prstGeom>
        </p:spPr>
        <p:txBody>
          <a:bodyPr/>
          <a:lstStyle/>
          <a:p>
            <a:pPr algn="ctr"/>
            <a:fld id="{04ABE86F-6C15-40A7-B6CB-CE2F157B0034}" type="slidenum">
              <a:rPr lang="en-US" sz="1400" smtClean="0">
                <a:solidFill>
                  <a:srgbClr val="F2F0E6"/>
                </a:solidFill>
              </a:rPr>
              <a:pPr algn="ctr"/>
              <a:t>11</a:t>
            </a:fld>
            <a:endParaRPr lang="en-US" sz="1400" dirty="0">
              <a:solidFill>
                <a:srgbClr val="F2F0E6"/>
              </a:solidFill>
            </a:endParaRPr>
          </a:p>
        </p:txBody>
      </p:sp>
      <p:pic>
        <p:nvPicPr>
          <p:cNvPr id="14"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370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Colors and Symbols</a:t>
            </a:r>
            <a:endParaRPr lang="en-US" dirty="0"/>
          </a:p>
        </p:txBody>
      </p:sp>
      <p:pic>
        <p:nvPicPr>
          <p:cNvPr id="8"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3"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33600"/>
            <a:ext cx="6772275" cy="359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912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Queries View</a:t>
            </a:r>
            <a:endParaRPr 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76400" y="2813844"/>
            <a:ext cx="5882638" cy="367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02"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74173" y="1735137"/>
            <a:ext cx="8458199"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ts val="18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Tx/>
            </a:pPr>
            <a:r>
              <a:rPr lang="en-US" sz="2400" dirty="0" smtClean="0">
                <a:solidFill>
                  <a:schemeClr val="tx1"/>
                </a:solidFill>
                <a:latin typeface="+mn-lt"/>
              </a:rPr>
              <a:t>From main menu, go to View </a:t>
            </a:r>
            <a:r>
              <a:rPr lang="en-US" sz="2400" dirty="0" smtClean="0">
                <a:solidFill>
                  <a:schemeClr val="tx1"/>
                </a:solidFill>
                <a:latin typeface="+mn-lt"/>
                <a:sym typeface="Wingdings" panose="05000000000000000000" pitchFamily="2" charset="2"/>
              </a:rPr>
              <a:t> Queries</a:t>
            </a:r>
            <a:endParaRPr lang="en-US" sz="2400" dirty="0" smtClean="0">
              <a:solidFill>
                <a:schemeClr val="tx1"/>
              </a:solidFill>
              <a:latin typeface="+mn-lt"/>
            </a:endParaRPr>
          </a:p>
          <a:p>
            <a:pPr>
              <a:spcBef>
                <a:spcPts val="0"/>
              </a:spcBef>
              <a:buClrTx/>
            </a:pPr>
            <a:r>
              <a:rPr lang="en-US" sz="2400" dirty="0" smtClean="0">
                <a:solidFill>
                  <a:schemeClr val="tx1"/>
                </a:solidFill>
                <a:latin typeface="+mn-lt"/>
              </a:rPr>
              <a:t>Used </a:t>
            </a:r>
            <a:r>
              <a:rPr lang="en-US" sz="2400" dirty="0" smtClean="0">
                <a:solidFill>
                  <a:schemeClr val="tx1"/>
                </a:solidFill>
                <a:latin typeface="+mn-lt"/>
              </a:rPr>
              <a:t>to review queries and questions from DF/Net.</a:t>
            </a:r>
          </a:p>
          <a:p>
            <a:pPr>
              <a:spcBef>
                <a:spcPts val="0"/>
              </a:spcBef>
              <a:buClrTx/>
            </a:pPr>
            <a:r>
              <a:rPr lang="en-US" sz="2400" dirty="0" smtClean="0">
                <a:solidFill>
                  <a:schemeClr val="tx1"/>
                </a:solidFill>
                <a:latin typeface="+mn-lt"/>
              </a:rPr>
              <a:t>Double-click on field to jump to that CRF. </a:t>
            </a:r>
          </a:p>
        </p:txBody>
      </p:sp>
      <p:pic>
        <p:nvPicPr>
          <p:cNvPr id="10"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298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Queries in </a:t>
            </a:r>
            <a:r>
              <a:rPr lang="en-US" dirty="0" err="1" smtClean="0"/>
              <a:t>iDataFax</a:t>
            </a:r>
            <a:endParaRPr lang="en-US" dirty="0"/>
          </a:p>
        </p:txBody>
      </p:sp>
      <p:sp>
        <p:nvSpPr>
          <p:cNvPr id="3" name="Content Placeholder 2"/>
          <p:cNvSpPr>
            <a:spLocks noGrp="1"/>
          </p:cNvSpPr>
          <p:nvPr>
            <p:ph idx="1"/>
          </p:nvPr>
        </p:nvSpPr>
        <p:spPr/>
        <p:txBody>
          <a:bodyPr/>
          <a:lstStyle/>
          <a:p>
            <a:r>
              <a:rPr lang="en-US" dirty="0" smtClean="0"/>
              <a:t>Filter to show only: </a:t>
            </a:r>
          </a:p>
          <a:p>
            <a:pPr lvl="1"/>
            <a:r>
              <a:rPr lang="en-US" dirty="0" smtClean="0"/>
              <a:t>Outstanding queries</a:t>
            </a:r>
          </a:p>
          <a:p>
            <a:pPr lvl="1"/>
            <a:r>
              <a:rPr lang="en-US" dirty="0" smtClean="0"/>
              <a:t>Pending queries</a:t>
            </a:r>
          </a:p>
          <a:p>
            <a:pPr lvl="1"/>
            <a:r>
              <a:rPr lang="en-US" dirty="0" smtClean="0"/>
              <a:t>Missing page queries</a:t>
            </a:r>
          </a:p>
          <a:p>
            <a:pPr lvl="1"/>
            <a:r>
              <a:rPr lang="en-US" dirty="0" smtClean="0"/>
              <a:t>Overdue visit queries</a:t>
            </a:r>
          </a:p>
          <a:p>
            <a:pPr lvl="1"/>
            <a:r>
              <a:rPr lang="en-US" dirty="0" smtClean="0"/>
              <a:t>Oldest outstanding queries</a:t>
            </a:r>
            <a:endParaRPr lang="en-US" dirty="0"/>
          </a:p>
        </p:txBody>
      </p:sp>
      <p:pic>
        <p:nvPicPr>
          <p:cNvPr id="4" name="Picture 3"/>
          <p:cNvPicPr>
            <a:picLocks noChangeAspect="1"/>
          </p:cNvPicPr>
          <p:nvPr/>
        </p:nvPicPr>
        <p:blipFill>
          <a:blip r:embed="rId3" cstate="print"/>
          <a:srcRect l="4338" t="2370" r="81441" b="75059"/>
          <a:stretch>
            <a:fillRect/>
          </a:stretch>
        </p:blipFill>
        <p:spPr bwMode="auto">
          <a:xfrm>
            <a:off x="5562600" y="2209800"/>
            <a:ext cx="3429000" cy="3071813"/>
          </a:xfrm>
          <a:prstGeom prst="rect">
            <a:avLst/>
          </a:prstGeom>
          <a:noFill/>
          <a:ln w="9525">
            <a:noFill/>
            <a:miter lim="800000"/>
            <a:headEnd/>
            <a:tailEnd/>
          </a:ln>
        </p:spPr>
      </p:pic>
      <p:pic>
        <p:nvPicPr>
          <p:cNvPr id="5"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02"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7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View</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8387" y="1600200"/>
            <a:ext cx="6507226" cy="478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625820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177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dirty="0" smtClean="0"/>
              <a:t>List View</a:t>
            </a:r>
            <a:endParaRPr lang="en-US" dirty="0"/>
          </a:p>
        </p:txBody>
      </p:sp>
      <p:sp>
        <p:nvSpPr>
          <p:cNvPr id="3" name="Content Placeholder 2"/>
          <p:cNvSpPr>
            <a:spLocks noGrp="1"/>
          </p:cNvSpPr>
          <p:nvPr>
            <p:ph idx="1"/>
          </p:nvPr>
        </p:nvSpPr>
        <p:spPr>
          <a:xfrm>
            <a:off x="457200" y="1066800"/>
            <a:ext cx="8458199" cy="4525963"/>
          </a:xfrm>
        </p:spPr>
        <p:txBody>
          <a:bodyPr>
            <a:normAutofit/>
          </a:bodyPr>
          <a:lstStyle/>
          <a:p>
            <a:pPr>
              <a:spcBef>
                <a:spcPts val="0"/>
              </a:spcBef>
            </a:pPr>
            <a:r>
              <a:rPr lang="en-US" sz="2400" dirty="0" smtClean="0"/>
              <a:t>Shows all data for a selected CRF in spreadsheet form</a:t>
            </a:r>
          </a:p>
          <a:p>
            <a:pPr marL="347472" indent="-347472">
              <a:spcBef>
                <a:spcPts val="0"/>
              </a:spcBef>
              <a:buFont typeface="Arial" pitchFamily="34" charset="0"/>
              <a:buChar char="•"/>
            </a:pPr>
            <a:r>
              <a:rPr lang="en-US" sz="2400" dirty="0"/>
              <a:t>Cells are color coded</a:t>
            </a:r>
          </a:p>
          <a:p>
            <a:pPr marL="347472" indent="-347472">
              <a:spcBef>
                <a:spcPts val="0"/>
              </a:spcBef>
              <a:buFont typeface="Arial" pitchFamily="34" charset="0"/>
              <a:buChar char="•"/>
            </a:pPr>
            <a:r>
              <a:rPr lang="en-US" sz="2400" dirty="0" smtClean="0"/>
              <a:t>Easily </a:t>
            </a:r>
            <a:r>
              <a:rPr lang="en-US" sz="2400" dirty="0"/>
              <a:t>view problem or outlier </a:t>
            </a:r>
            <a:r>
              <a:rPr lang="en-US" sz="2400" dirty="0" smtClean="0"/>
              <a:t>values</a:t>
            </a:r>
            <a:endParaRPr lang="en-US" sz="2400" dirty="0"/>
          </a:p>
          <a:p>
            <a:pPr marL="347472" indent="-347472">
              <a:spcBef>
                <a:spcPts val="0"/>
              </a:spcBef>
              <a:buFont typeface="Arial" pitchFamily="34" charset="0"/>
              <a:buChar char="•"/>
            </a:pPr>
            <a:r>
              <a:rPr lang="en-US" sz="2400" dirty="0" smtClean="0"/>
              <a:t>Export </a:t>
            </a:r>
            <a:r>
              <a:rPr lang="en-US" sz="2400" dirty="0"/>
              <a:t>the data to Excel for further </a:t>
            </a:r>
            <a:r>
              <a:rPr lang="en-US" sz="2400" dirty="0" smtClean="0"/>
              <a:t>review</a:t>
            </a:r>
            <a:endParaRPr lang="en-US" sz="2400" dirty="0"/>
          </a:p>
        </p:txBody>
      </p:sp>
      <p:sp>
        <p:nvSpPr>
          <p:cNvPr id="5" name="Slide Number Placeholder 4"/>
          <p:cNvSpPr>
            <a:spLocks noGrp="1"/>
          </p:cNvSpPr>
          <p:nvPr>
            <p:ph type="sldNum" sz="quarter" idx="4294967295"/>
          </p:nvPr>
        </p:nvSpPr>
        <p:spPr>
          <a:xfrm>
            <a:off x="3124200" y="6356350"/>
            <a:ext cx="2895600" cy="365125"/>
          </a:xfrm>
          <a:prstGeom prst="rect">
            <a:avLst/>
          </a:prstGeom>
        </p:spPr>
        <p:txBody>
          <a:bodyPr/>
          <a:lstStyle/>
          <a:p>
            <a:pPr algn="ctr"/>
            <a:fld id="{04ABE86F-6C15-40A7-B6CB-CE2F157B0034}" type="slidenum">
              <a:rPr lang="en-US" sz="1400" smtClean="0">
                <a:solidFill>
                  <a:srgbClr val="F2F0E6"/>
                </a:solidFill>
              </a:rPr>
              <a:pPr algn="ctr"/>
              <a:t>16</a:t>
            </a:fld>
            <a:endParaRPr lang="en-US" sz="1400" dirty="0">
              <a:solidFill>
                <a:srgbClr val="F2F0E6"/>
              </a:solidFill>
            </a:endParaRPr>
          </a:p>
        </p:txBody>
      </p:sp>
      <p:pic>
        <p:nvPicPr>
          <p:cNvPr id="15362" name="Picture 2"/>
          <p:cNvPicPr>
            <a:picLocks noChangeAspect="1" noChangeArrowheads="1"/>
          </p:cNvPicPr>
          <p:nvPr/>
        </p:nvPicPr>
        <p:blipFill rotWithShape="1">
          <a:blip r:embed="rId3" cstate="print"/>
          <a:srcRect t="5904" r="74949" b="13593"/>
          <a:stretch/>
        </p:blipFill>
        <p:spPr bwMode="auto">
          <a:xfrm>
            <a:off x="3396569" y="2697480"/>
            <a:ext cx="1621200" cy="3474720"/>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cstate="print"/>
          <a:srcRect/>
          <a:stretch>
            <a:fillRect/>
          </a:stretch>
        </p:blipFill>
        <p:spPr bwMode="auto">
          <a:xfrm>
            <a:off x="5017769" y="2720517"/>
            <a:ext cx="4126231" cy="3474720"/>
          </a:xfrm>
          <a:prstGeom prst="rect">
            <a:avLst/>
          </a:prstGeom>
          <a:noFill/>
          <a:ln w="9525">
            <a:noFill/>
            <a:miter lim="800000"/>
            <a:headEnd/>
            <a:tailEnd/>
          </a:ln>
        </p:spPr>
      </p:pic>
      <p:sp>
        <p:nvSpPr>
          <p:cNvPr id="11" name="TextBox 10"/>
          <p:cNvSpPr txBox="1"/>
          <p:nvPr/>
        </p:nvSpPr>
        <p:spPr>
          <a:xfrm>
            <a:off x="685800" y="3011327"/>
            <a:ext cx="2482933" cy="2893100"/>
          </a:xfrm>
          <a:prstGeom prst="rect">
            <a:avLst/>
          </a:prstGeom>
          <a:noFill/>
        </p:spPr>
        <p:txBody>
          <a:bodyPr wrap="square" rtlCol="0">
            <a:spAutoFit/>
          </a:bodyPr>
          <a:lstStyle/>
          <a:p>
            <a:pPr marL="0" lvl="2">
              <a:spcAft>
                <a:spcPts val="600"/>
              </a:spcAft>
            </a:pPr>
            <a:r>
              <a:rPr lang="en-US" b="1" dirty="0" smtClean="0">
                <a:solidFill>
                  <a:srgbClr val="FF0000"/>
                </a:solidFill>
              </a:rPr>
              <a:t>Red: </a:t>
            </a:r>
            <a:r>
              <a:rPr lang="en-US" dirty="0" smtClean="0"/>
              <a:t>Illegal values </a:t>
            </a:r>
          </a:p>
          <a:p>
            <a:pPr marL="0" lvl="2">
              <a:spcAft>
                <a:spcPts val="600"/>
              </a:spcAft>
            </a:pPr>
            <a:r>
              <a:rPr lang="en-US" b="1" dirty="0" smtClean="0">
                <a:solidFill>
                  <a:srgbClr val="00B0F0"/>
                </a:solidFill>
              </a:rPr>
              <a:t>Blue: </a:t>
            </a:r>
            <a:r>
              <a:rPr lang="en-US" dirty="0" smtClean="0"/>
              <a:t>Outstanding queries </a:t>
            </a:r>
          </a:p>
          <a:p>
            <a:pPr marL="0" lvl="2">
              <a:spcAft>
                <a:spcPts val="600"/>
              </a:spcAft>
            </a:pPr>
            <a:r>
              <a:rPr lang="en-US" b="1" dirty="0" smtClean="0">
                <a:solidFill>
                  <a:srgbClr val="00B050"/>
                </a:solidFill>
              </a:rPr>
              <a:t>Green: </a:t>
            </a:r>
            <a:r>
              <a:rPr lang="en-US" dirty="0" smtClean="0"/>
              <a:t>resolved queries and missing values</a:t>
            </a:r>
          </a:p>
          <a:p>
            <a:pPr marL="0" lvl="2">
              <a:spcAft>
                <a:spcPts val="600"/>
              </a:spcAft>
            </a:pPr>
            <a:r>
              <a:rPr lang="en-US" b="1" dirty="0" smtClean="0">
                <a:solidFill>
                  <a:srgbClr val="F79646"/>
                </a:solidFill>
              </a:rPr>
              <a:t>Orange: </a:t>
            </a:r>
            <a:r>
              <a:rPr lang="en-US" dirty="0" smtClean="0"/>
              <a:t>Pending queries and reasons </a:t>
            </a:r>
          </a:p>
          <a:p>
            <a:pPr marL="0" lvl="2">
              <a:spcAft>
                <a:spcPts val="600"/>
              </a:spcAft>
            </a:pPr>
            <a:r>
              <a:rPr lang="en-US" b="1" dirty="0" smtClean="0">
                <a:solidFill>
                  <a:srgbClr val="FFFF00"/>
                </a:solidFill>
                <a:effectLst>
                  <a:outerShdw blurRad="38100" dist="38100" dir="2700000" algn="tl">
                    <a:srgbClr val="000000">
                      <a:alpha val="43137"/>
                    </a:srgbClr>
                  </a:outerShdw>
                </a:effectLst>
              </a:rPr>
              <a:t>Yellow: </a:t>
            </a:r>
            <a:r>
              <a:rPr lang="en-US" dirty="0" smtClean="0">
                <a:effectLst>
                  <a:outerShdw blurRad="38100" dist="38100" dir="2700000" algn="tl">
                    <a:srgbClr val="000000">
                      <a:alpha val="43137"/>
                    </a:srgbClr>
                  </a:outerShdw>
                </a:effectLst>
              </a:rPr>
              <a:t>Blank optional fields</a:t>
            </a:r>
            <a:endParaRPr lang="en-US" dirty="0" smtClean="0"/>
          </a:p>
        </p:txBody>
      </p:sp>
      <p:pic>
        <p:nvPicPr>
          <p:cNvPr id="12" name="Picture 2" descr="J:\xapps\tomcat_deploy\soda\soda\build\deploy\images\scharp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15" y="625820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TN LOGO_F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9990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iDataFax Resources</a:t>
            </a:r>
          </a:p>
        </p:txBody>
      </p:sp>
      <p:sp>
        <p:nvSpPr>
          <p:cNvPr id="3" name="Content Placeholder 2"/>
          <p:cNvSpPr>
            <a:spLocks noGrp="1"/>
          </p:cNvSpPr>
          <p:nvPr>
            <p:ph idx="1"/>
          </p:nvPr>
        </p:nvSpPr>
        <p:spPr>
          <a:xfrm>
            <a:off x="237655" y="1625600"/>
            <a:ext cx="8298624" cy="4775200"/>
          </a:xfrm>
        </p:spPr>
        <p:txBody>
          <a:bodyPr/>
          <a:lstStyle/>
          <a:p>
            <a:pPr>
              <a:buFont typeface="Wingdings" panose="05000000000000000000" pitchFamily="2" charset="2"/>
              <a:buChar char="§"/>
            </a:pPr>
            <a:r>
              <a:rPr lang="en-US" sz="2400" dirty="0" smtClean="0"/>
              <a:t>Atlas </a:t>
            </a:r>
            <a:r>
              <a:rPr lang="en-US" sz="2400" dirty="0"/>
              <a:t>has an </a:t>
            </a:r>
            <a:r>
              <a:rPr lang="en-US" sz="2400" dirty="0" err="1"/>
              <a:t>iDataFax</a:t>
            </a:r>
            <a:r>
              <a:rPr lang="en-US" sz="2400" dirty="0"/>
              <a:t> EDC Resource Center with video tutorials that may be useful</a:t>
            </a:r>
          </a:p>
          <a:p>
            <a:pPr lvl="1" eaLnBrk="1" hangingPunct="1"/>
            <a:r>
              <a:rPr lang="en-US" sz="2400" dirty="0"/>
              <a:t>Logging into </a:t>
            </a:r>
            <a:r>
              <a:rPr lang="en-US" sz="2400" dirty="0" err="1"/>
              <a:t>iDataFax</a:t>
            </a:r>
            <a:endParaRPr lang="en-US" sz="2400" dirty="0"/>
          </a:p>
          <a:p>
            <a:pPr lvl="1" eaLnBrk="1" hangingPunct="1"/>
            <a:r>
              <a:rPr lang="en-US" sz="2400" dirty="0"/>
              <a:t>A Quick Tour of </a:t>
            </a:r>
            <a:r>
              <a:rPr lang="en-US" sz="2400" dirty="0" err="1"/>
              <a:t>iDataFax</a:t>
            </a:r>
            <a:endParaRPr lang="en-US" sz="2400" dirty="0"/>
          </a:p>
          <a:p>
            <a:pPr lvl="1" eaLnBrk="1" hangingPunct="1"/>
            <a:r>
              <a:rPr lang="en-US" sz="2400" dirty="0"/>
              <a:t>Data View – What’s in the Participant Binders</a:t>
            </a:r>
          </a:p>
          <a:p>
            <a:pPr marL="0" indent="0">
              <a:spcBef>
                <a:spcPts val="300"/>
              </a:spcBef>
              <a:spcAft>
                <a:spcPts val="300"/>
              </a:spcAft>
              <a:buNone/>
            </a:pPr>
            <a:endParaRPr lang="en-US" sz="2400" dirty="0" smtClean="0">
              <a:solidFill>
                <a:schemeClr val="tx1"/>
              </a:solidFill>
            </a:endParaRPr>
          </a:p>
          <a:p>
            <a:pPr marL="0" indent="0">
              <a:spcBef>
                <a:spcPts val="300"/>
              </a:spcBef>
              <a:spcAft>
                <a:spcPts val="300"/>
              </a:spcAft>
              <a:buNone/>
            </a:pPr>
            <a:endParaRPr lang="en-US" sz="2400" dirty="0"/>
          </a:p>
          <a:p>
            <a:pPr marL="0" indent="0">
              <a:spcBef>
                <a:spcPts val="300"/>
              </a:spcBef>
              <a:spcAft>
                <a:spcPts val="300"/>
              </a:spcAft>
              <a:buNone/>
            </a:pPr>
            <a:endParaRPr lang="en-US" sz="2400" dirty="0" smtClean="0">
              <a:solidFill>
                <a:schemeClr val="tx1"/>
              </a:solidFill>
            </a:endParaRPr>
          </a:p>
          <a:p>
            <a:pPr marL="0" indent="0">
              <a:spcBef>
                <a:spcPts val="300"/>
              </a:spcBef>
              <a:spcAft>
                <a:spcPts val="300"/>
              </a:spcAft>
              <a:buNone/>
            </a:pPr>
            <a:endParaRPr lang="en-US" sz="2400" dirty="0">
              <a:solidFill>
                <a:schemeClr val="tx1"/>
              </a:solidFill>
            </a:endParaRPr>
          </a:p>
          <a:p>
            <a:pPr>
              <a:spcBef>
                <a:spcPts val="300"/>
              </a:spcBef>
              <a:spcAft>
                <a:spcPts val="300"/>
              </a:spcAft>
              <a:buFont typeface="Wingdings" panose="05000000000000000000" pitchFamily="2" charset="2"/>
              <a:buChar char="§"/>
            </a:pPr>
            <a:endParaRPr lang="en-US" sz="2400" dirty="0" smtClean="0"/>
          </a:p>
          <a:p>
            <a:pPr>
              <a:spcBef>
                <a:spcPts val="300"/>
              </a:spcBef>
              <a:spcAft>
                <a:spcPts val="300"/>
              </a:spcAft>
              <a:buFont typeface="Wingdings" panose="05000000000000000000" pitchFamily="2" charset="2"/>
              <a:buChar char="§"/>
            </a:pPr>
            <a:r>
              <a:rPr lang="en-US" sz="2400" dirty="0" smtClean="0"/>
              <a:t>MTN-023 Data Collection SSP</a:t>
            </a:r>
          </a:p>
        </p:txBody>
      </p:sp>
      <p:pic>
        <p:nvPicPr>
          <p:cNvPr id="12"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55"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809999"/>
            <a:ext cx="5791200" cy="169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34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457200" y="304800"/>
            <a:ext cx="8229600" cy="758952"/>
          </a:xfrm>
          <a:noFill/>
          <a:ln/>
        </p:spPr>
        <p:txBody>
          <a:bodyPr>
            <a:noAutofit/>
          </a:bodyPr>
          <a:lstStyle/>
          <a:p>
            <a:r>
              <a:rPr lang="en-US" dirty="0" smtClean="0"/>
              <a:t>Questions?</a:t>
            </a:r>
            <a:endParaRPr lang="en-US" sz="4400" dirty="0">
              <a:solidFill>
                <a:schemeClr val="tx1"/>
              </a:solidFill>
            </a:endParaRPr>
          </a:p>
        </p:txBody>
      </p:sp>
      <p:sp>
        <p:nvSpPr>
          <p:cNvPr id="11271" name="Rectangle 7"/>
          <p:cNvSpPr>
            <a:spLocks noGrp="1" noChangeArrowheads="1"/>
          </p:cNvSpPr>
          <p:nvPr>
            <p:ph type="body" idx="1"/>
          </p:nvPr>
        </p:nvSpPr>
        <p:spPr>
          <a:xfrm>
            <a:off x="547185" y="1676400"/>
            <a:ext cx="7467600" cy="4394200"/>
          </a:xfrm>
          <a:noFill/>
          <a:ln/>
        </p:spPr>
        <p:txBody>
          <a:bodyPr>
            <a:normAutofit/>
          </a:bodyPr>
          <a:lstStyle/>
          <a:p>
            <a:pPr>
              <a:lnSpc>
                <a:spcPct val="90000"/>
              </a:lnSpc>
              <a:spcBef>
                <a:spcPts val="2400"/>
              </a:spcBef>
              <a:buClrTx/>
              <a:buFont typeface="Wingdings" panose="05000000000000000000" pitchFamily="2" charset="2"/>
              <a:buChar char="ü"/>
            </a:pPr>
            <a:r>
              <a:rPr lang="en-US" altLang="en-US" sz="2800" dirty="0" smtClean="0"/>
              <a:t>SCHARP </a:t>
            </a:r>
            <a:r>
              <a:rPr lang="en-US" altLang="en-US" sz="2800" dirty="0"/>
              <a:t>Project Manager: </a:t>
            </a:r>
            <a:r>
              <a:rPr lang="en-US" altLang="en-US" sz="2800" dirty="0" smtClean="0"/>
              <a:t>Melissa Peda</a:t>
            </a:r>
            <a:endParaRPr lang="en-US" altLang="en-US" sz="2800" dirty="0"/>
          </a:p>
          <a:p>
            <a:pPr lvl="1">
              <a:lnSpc>
                <a:spcPct val="90000"/>
              </a:lnSpc>
              <a:buClrTx/>
              <a:buFontTx/>
              <a:buNone/>
            </a:pPr>
            <a:r>
              <a:rPr lang="en-US" altLang="en-US" dirty="0" smtClean="0"/>
              <a:t>mapeda@scharp.org</a:t>
            </a:r>
            <a:endParaRPr lang="en-US" altLang="en-US" dirty="0"/>
          </a:p>
          <a:p>
            <a:pPr lvl="1">
              <a:lnSpc>
                <a:spcPct val="90000"/>
              </a:lnSpc>
              <a:buClrTx/>
              <a:buFontTx/>
              <a:buNone/>
            </a:pPr>
            <a:endParaRPr lang="en-US" sz="2800" dirty="0"/>
          </a:p>
          <a:p>
            <a:pPr>
              <a:lnSpc>
                <a:spcPct val="90000"/>
              </a:lnSpc>
              <a:spcBef>
                <a:spcPts val="0"/>
              </a:spcBef>
              <a:spcAft>
                <a:spcPts val="600"/>
              </a:spcAft>
              <a:buClrTx/>
              <a:buFont typeface="Wingdings" panose="05000000000000000000" pitchFamily="2" charset="2"/>
              <a:buChar char="ü"/>
            </a:pPr>
            <a:r>
              <a:rPr lang="en-US" altLang="en-US" sz="2800" dirty="0">
                <a:solidFill>
                  <a:schemeClr val="tx1"/>
                </a:solidFill>
              </a:rPr>
              <a:t>DF/Net </a:t>
            </a:r>
            <a:r>
              <a:rPr lang="en-US" altLang="en-US" sz="2800" dirty="0" smtClean="0">
                <a:solidFill>
                  <a:schemeClr val="tx1"/>
                </a:solidFill>
              </a:rPr>
              <a:t>Data </a:t>
            </a:r>
            <a:r>
              <a:rPr lang="en-US" altLang="en-US" sz="2800" dirty="0">
                <a:solidFill>
                  <a:schemeClr val="tx1"/>
                </a:solidFill>
              </a:rPr>
              <a:t>Manager: </a:t>
            </a:r>
            <a:r>
              <a:rPr lang="en-US" altLang="en-US" sz="2800" dirty="0" smtClean="0">
                <a:solidFill>
                  <a:schemeClr val="tx1"/>
                </a:solidFill>
              </a:rPr>
              <a:t>Sue Tracy-</a:t>
            </a:r>
            <a:r>
              <a:rPr lang="en-US" altLang="en-US" sz="2800" dirty="0" err="1" smtClean="0">
                <a:solidFill>
                  <a:schemeClr val="tx1"/>
                </a:solidFill>
              </a:rPr>
              <a:t>Waisanen</a:t>
            </a:r>
            <a:endParaRPr lang="en-US" altLang="en-US" sz="2800" dirty="0" smtClean="0">
              <a:solidFill>
                <a:schemeClr val="tx1"/>
              </a:solidFill>
            </a:endParaRPr>
          </a:p>
          <a:p>
            <a:pPr lvl="1">
              <a:lnSpc>
                <a:spcPct val="90000"/>
              </a:lnSpc>
              <a:spcBef>
                <a:spcPts val="0"/>
              </a:spcBef>
              <a:spcAft>
                <a:spcPts val="600"/>
              </a:spcAft>
              <a:buClrTx/>
              <a:buFontTx/>
              <a:buNone/>
            </a:pPr>
            <a:r>
              <a:rPr lang="en-US" altLang="en-US" dirty="0" smtClean="0"/>
              <a:t>sue@dfnetresearch.com</a:t>
            </a:r>
            <a:endParaRPr lang="en-US" altLang="en-US" dirty="0"/>
          </a:p>
          <a:p>
            <a:pPr marL="0" indent="0">
              <a:buClrTx/>
              <a:buNone/>
            </a:pPr>
            <a:endParaRPr lang="en-US" sz="2600" b="1" dirty="0" smtClean="0"/>
          </a:p>
          <a:p>
            <a:pPr marL="457200" lvl="1" indent="-457200">
              <a:buFont typeface="Wingdings" panose="05000000000000000000" pitchFamily="2" charset="2"/>
              <a:buChar char="ü"/>
            </a:pPr>
            <a:r>
              <a:rPr lang="en-US" altLang="en-US" dirty="0" smtClean="0"/>
              <a:t>For technical assistance related to </a:t>
            </a:r>
            <a:r>
              <a:rPr lang="en-US" altLang="en-US" dirty="0" err="1" smtClean="0"/>
              <a:t>iDataFax</a:t>
            </a:r>
            <a:r>
              <a:rPr lang="en-US" altLang="en-US" smtClean="0"/>
              <a:t>, </a:t>
            </a:r>
            <a:r>
              <a:rPr lang="en-US" altLang="en-US" dirty="0" smtClean="0"/>
              <a:t>contact support@scharp.org  </a:t>
            </a:r>
          </a:p>
          <a:p>
            <a:pPr marL="0" indent="0">
              <a:buClrTx/>
              <a:buNone/>
            </a:pPr>
            <a:endParaRPr lang="en-US" sz="2600" b="1" dirty="0" smtClean="0"/>
          </a:p>
          <a:p>
            <a:pPr marL="0" indent="0">
              <a:buClrTx/>
              <a:buNone/>
            </a:pPr>
            <a:endParaRPr lang="en-US" sz="2600" dirty="0"/>
          </a:p>
          <a:p>
            <a:pPr marL="0" indent="0">
              <a:buClrTx/>
              <a:buNone/>
            </a:pPr>
            <a:endParaRPr lang="en-US" sz="2600" dirty="0" smtClean="0"/>
          </a:p>
          <a:p>
            <a:pPr lvl="2">
              <a:buNone/>
            </a:pPr>
            <a:endParaRPr lang="en-US" sz="2800" dirty="0"/>
          </a:p>
        </p:txBody>
      </p:sp>
      <p:sp>
        <p:nvSpPr>
          <p:cNvPr id="4" name="Slide Number Placeholder 4"/>
          <p:cNvSpPr>
            <a:spLocks noGrp="1"/>
          </p:cNvSpPr>
          <p:nvPr>
            <p:ph type="sldNum" sz="quarter" idx="4294967295"/>
          </p:nvPr>
        </p:nvSpPr>
        <p:spPr>
          <a:xfrm>
            <a:off x="4164013" y="6365875"/>
            <a:ext cx="806450" cy="365125"/>
          </a:xfrm>
          <a:prstGeom prst="rect">
            <a:avLst/>
          </a:prstGeom>
        </p:spPr>
        <p:txBody>
          <a:bodyPr/>
          <a:lstStyle/>
          <a:p>
            <a:pPr algn="ctr"/>
            <a:fld id="{04ABE86F-6C15-40A7-B6CB-CE2F157B0034}" type="slidenum">
              <a:rPr lang="en-US" sz="1400" smtClean="0">
                <a:solidFill>
                  <a:srgbClr val="F2F0E6"/>
                </a:solidFill>
              </a:rPr>
              <a:pPr algn="ctr"/>
              <a:t>18</a:t>
            </a:fld>
            <a:endParaRPr lang="en-US" sz="1400" dirty="0">
              <a:solidFill>
                <a:srgbClr val="F2F0E6"/>
              </a:solidFill>
            </a:endParaRPr>
          </a:p>
        </p:txBody>
      </p:sp>
      <p:pic>
        <p:nvPicPr>
          <p:cNvPr id="5"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3"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94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dirty="0" smtClean="0"/>
              <a:t>What is iDataFax?</a:t>
            </a:r>
            <a:endParaRPr lang="en-US" dirty="0"/>
          </a:p>
        </p:txBody>
      </p:sp>
      <p:sp>
        <p:nvSpPr>
          <p:cNvPr id="3" name="Content Placeholder 2"/>
          <p:cNvSpPr>
            <a:spLocks noGrp="1"/>
          </p:cNvSpPr>
          <p:nvPr>
            <p:ph idx="1"/>
          </p:nvPr>
        </p:nvSpPr>
        <p:spPr>
          <a:xfrm>
            <a:off x="382879" y="1752600"/>
            <a:ext cx="8153400" cy="1600200"/>
          </a:xfrm>
        </p:spPr>
        <p:txBody>
          <a:bodyPr>
            <a:normAutofit/>
          </a:bodyPr>
          <a:lstStyle/>
          <a:p>
            <a:pPr marL="457200" lvl="2" indent="-457200">
              <a:spcBef>
                <a:spcPts val="1800"/>
              </a:spcBef>
              <a:buClr>
                <a:schemeClr val="accent3"/>
              </a:buClr>
              <a:buFont typeface="Wingdings" panose="05000000000000000000" pitchFamily="2" charset="2"/>
              <a:buChar char="§"/>
            </a:pPr>
            <a:r>
              <a:rPr lang="en-US" sz="2800" dirty="0" smtClean="0">
                <a:solidFill>
                  <a:schemeClr val="accent3"/>
                </a:solidFill>
              </a:rPr>
              <a:t>Data </a:t>
            </a:r>
            <a:r>
              <a:rPr lang="en-US" sz="2800" dirty="0">
                <a:solidFill>
                  <a:schemeClr val="accent3"/>
                </a:solidFill>
              </a:rPr>
              <a:t>management system used to receive, enter, review, and modify participant data collected at </a:t>
            </a:r>
            <a:r>
              <a:rPr lang="en-US" sz="2800" dirty="0" smtClean="0">
                <a:solidFill>
                  <a:schemeClr val="accent3"/>
                </a:solidFill>
              </a:rPr>
              <a:t>study sites.</a:t>
            </a:r>
          </a:p>
          <a:p>
            <a:pPr marL="342900" lvl="2" indent="-342900">
              <a:buClrTx/>
            </a:pPr>
            <a:endParaRPr lang="en-US" sz="3000" dirty="0" smtClean="0">
              <a:solidFill>
                <a:schemeClr val="accent3"/>
              </a:solidFill>
            </a:endParaRPr>
          </a:p>
        </p:txBody>
      </p:sp>
      <p:sp>
        <p:nvSpPr>
          <p:cNvPr id="4" name="Slide Number Placeholder 4"/>
          <p:cNvSpPr>
            <a:spLocks noGrp="1"/>
          </p:cNvSpPr>
          <p:nvPr>
            <p:ph type="sldNum" sz="quarter" idx="4294967295"/>
          </p:nvPr>
        </p:nvSpPr>
        <p:spPr>
          <a:xfrm>
            <a:off x="4164013" y="6365875"/>
            <a:ext cx="806450" cy="365125"/>
          </a:xfrm>
          <a:prstGeom prst="rect">
            <a:avLst/>
          </a:prstGeom>
        </p:spPr>
        <p:txBody>
          <a:bodyPr/>
          <a:lstStyle/>
          <a:p>
            <a:pPr algn="ctr"/>
            <a:fld id="{04ABE86F-6C15-40A7-B6CB-CE2F157B0034}" type="slidenum">
              <a:rPr lang="en-US" sz="1400" smtClean="0">
                <a:solidFill>
                  <a:srgbClr val="F2F0E6"/>
                </a:solidFill>
              </a:rPr>
              <a:pPr algn="ctr"/>
              <a:t>2</a:t>
            </a:fld>
            <a:endParaRPr lang="en-US" sz="1400" dirty="0">
              <a:solidFill>
                <a:srgbClr val="F2F0E6"/>
              </a:solidFill>
            </a:endParaRPr>
          </a:p>
        </p:txBody>
      </p:sp>
      <p:pic>
        <p:nvPicPr>
          <p:cNvPr id="6"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llingworthresearch.com/wp-content/uploads/2011/08/FileLaptopImageDataManagement-1024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819400"/>
            <a:ext cx="3576483" cy="3576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8982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dirty="0" smtClean="0"/>
              <a:t>What is iDataFax?</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lvl="2" indent="0">
              <a:spcBef>
                <a:spcPts val="1800"/>
              </a:spcBef>
              <a:buClr>
                <a:srgbClr val="DC3B0F"/>
              </a:buClr>
              <a:buNone/>
            </a:pPr>
            <a:r>
              <a:rPr lang="en-US" sz="2800" b="1" u="sng" dirty="0" smtClean="0">
                <a:solidFill>
                  <a:srgbClr val="92D050"/>
                </a:solidFill>
              </a:rPr>
              <a:t>For </a:t>
            </a:r>
            <a:r>
              <a:rPr lang="en-US" sz="2800" b="1" u="sng" dirty="0" smtClean="0">
                <a:solidFill>
                  <a:srgbClr val="92D050"/>
                </a:solidFill>
              </a:rPr>
              <a:t>MTN-023</a:t>
            </a:r>
            <a:endParaRPr lang="en-US" sz="800" b="1" u="sng" dirty="0">
              <a:solidFill>
                <a:srgbClr val="92D050"/>
              </a:solidFill>
            </a:endParaRPr>
          </a:p>
          <a:p>
            <a:r>
              <a:rPr lang="en-US" sz="2600" dirty="0" smtClean="0">
                <a:solidFill>
                  <a:schemeClr val="tx1"/>
                </a:solidFill>
              </a:rPr>
              <a:t>Sites to fax in paper copies of case report forms to SCHARP</a:t>
            </a:r>
          </a:p>
          <a:p>
            <a:r>
              <a:rPr lang="en-US" sz="2600" dirty="0" smtClean="0">
                <a:solidFill>
                  <a:schemeClr val="tx1"/>
                </a:solidFill>
              </a:rPr>
              <a:t>Sites </a:t>
            </a:r>
            <a:r>
              <a:rPr lang="en-US" sz="2600" dirty="0">
                <a:solidFill>
                  <a:schemeClr val="tx1"/>
                </a:solidFill>
              </a:rPr>
              <a:t>can view their </a:t>
            </a:r>
            <a:r>
              <a:rPr lang="en-US" sz="2600" dirty="0" smtClean="0">
                <a:solidFill>
                  <a:schemeClr val="tx1"/>
                </a:solidFill>
              </a:rPr>
              <a:t>own faxed CRF images and </a:t>
            </a:r>
            <a:r>
              <a:rPr lang="en-US" sz="2600" dirty="0">
                <a:solidFill>
                  <a:schemeClr val="tx1"/>
                </a:solidFill>
              </a:rPr>
              <a:t>data using iDataFax</a:t>
            </a:r>
          </a:p>
          <a:p>
            <a:r>
              <a:rPr lang="en-US" sz="2600" dirty="0" smtClean="0">
                <a:solidFill>
                  <a:schemeClr val="tx1"/>
                </a:solidFill>
              </a:rPr>
              <a:t>Sites can view their QCs, clinical queries, and identify missing CRF pages or study visits </a:t>
            </a:r>
            <a:r>
              <a:rPr lang="en-US" sz="2600" u="sng" dirty="0" smtClean="0">
                <a:solidFill>
                  <a:schemeClr val="tx1"/>
                </a:solidFill>
              </a:rPr>
              <a:t>at any time</a:t>
            </a:r>
          </a:p>
          <a:p>
            <a:r>
              <a:rPr lang="en-US" sz="2600" dirty="0" smtClean="0">
                <a:solidFill>
                  <a:schemeClr val="tx1"/>
                </a:solidFill>
              </a:rPr>
              <a:t>Monthly QC Reports will be sent by </a:t>
            </a:r>
            <a:r>
              <a:rPr lang="en-US" sz="2600" dirty="0" smtClean="0">
                <a:solidFill>
                  <a:schemeClr val="tx1"/>
                </a:solidFill>
              </a:rPr>
              <a:t>DF/Net</a:t>
            </a:r>
          </a:p>
          <a:p>
            <a:pPr lvl="1"/>
            <a:r>
              <a:rPr lang="en-US" sz="2200" dirty="0" smtClean="0"/>
              <a:t>DF/Net is a </a:t>
            </a:r>
            <a:r>
              <a:rPr lang="en-US" sz="2200" dirty="0" err="1" smtClean="0"/>
              <a:t>DataFax</a:t>
            </a:r>
            <a:r>
              <a:rPr lang="en-US" sz="2200" dirty="0" smtClean="0"/>
              <a:t> data management group who works with SCHARP in developing the clinical data pipeline (</a:t>
            </a:r>
            <a:r>
              <a:rPr lang="en-US" sz="2200" dirty="0" err="1" smtClean="0"/>
              <a:t>DataFax</a:t>
            </a:r>
            <a:r>
              <a:rPr lang="en-US" sz="2200" dirty="0" smtClean="0"/>
              <a:t> database) where study information is collected and stored.</a:t>
            </a:r>
            <a:endParaRPr lang="en-US" sz="2200" dirty="0">
              <a:solidFill>
                <a:schemeClr val="tx1"/>
              </a:solidFill>
            </a:endParaRPr>
          </a:p>
          <a:p>
            <a:pPr marL="342900" lvl="2" indent="-342900">
              <a:buClrTx/>
            </a:pPr>
            <a:endParaRPr lang="en-US" sz="3000" dirty="0" smtClean="0">
              <a:solidFill>
                <a:schemeClr val="accent3"/>
              </a:solidFill>
            </a:endParaRPr>
          </a:p>
        </p:txBody>
      </p:sp>
      <p:sp>
        <p:nvSpPr>
          <p:cNvPr id="4" name="Slide Number Placeholder 4"/>
          <p:cNvSpPr>
            <a:spLocks noGrp="1"/>
          </p:cNvSpPr>
          <p:nvPr>
            <p:ph type="sldNum" sz="quarter" idx="4294967295"/>
          </p:nvPr>
        </p:nvSpPr>
        <p:spPr>
          <a:xfrm>
            <a:off x="4164013" y="6365875"/>
            <a:ext cx="806450" cy="365125"/>
          </a:xfrm>
          <a:prstGeom prst="rect">
            <a:avLst/>
          </a:prstGeom>
        </p:spPr>
        <p:txBody>
          <a:bodyPr/>
          <a:lstStyle/>
          <a:p>
            <a:pPr algn="ctr"/>
            <a:fld id="{04ABE86F-6C15-40A7-B6CB-CE2F157B0034}" type="slidenum">
              <a:rPr lang="en-US" sz="1400" smtClean="0">
                <a:solidFill>
                  <a:srgbClr val="F2F0E6"/>
                </a:solidFill>
              </a:rPr>
              <a:pPr algn="ctr"/>
              <a:t>3</a:t>
            </a:fld>
            <a:endParaRPr lang="en-US" sz="1400" dirty="0">
              <a:solidFill>
                <a:srgbClr val="F2F0E6"/>
              </a:solidFill>
            </a:endParaRPr>
          </a:p>
        </p:txBody>
      </p:sp>
      <p:pic>
        <p:nvPicPr>
          <p:cNvPr id="6"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1986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iDataFax</a:t>
            </a:r>
            <a:endParaRPr lang="en-US" dirty="0"/>
          </a:p>
        </p:txBody>
      </p:sp>
      <p:sp>
        <p:nvSpPr>
          <p:cNvPr id="3" name="Content Placeholder 2"/>
          <p:cNvSpPr>
            <a:spLocks noGrp="1"/>
          </p:cNvSpPr>
          <p:nvPr>
            <p:ph idx="1"/>
          </p:nvPr>
        </p:nvSpPr>
        <p:spPr>
          <a:xfrm>
            <a:off x="457200" y="1758131"/>
            <a:ext cx="8229600" cy="4525963"/>
          </a:xfrm>
        </p:spPr>
        <p:txBody>
          <a:bodyPr>
            <a:normAutofit fontScale="77500" lnSpcReduction="20000"/>
          </a:bodyPr>
          <a:lstStyle/>
          <a:p>
            <a:r>
              <a:rPr lang="en-US" sz="4000" dirty="0" smtClean="0"/>
              <a:t>Sites will have view-only access</a:t>
            </a:r>
          </a:p>
          <a:p>
            <a:pPr marL="0" indent="0">
              <a:spcBef>
                <a:spcPts val="600"/>
              </a:spcBef>
              <a:buNone/>
            </a:pPr>
            <a:r>
              <a:rPr lang="en-US" sz="3600" b="1" dirty="0" smtClean="0">
                <a:solidFill>
                  <a:schemeClr val="accent3"/>
                </a:solidFill>
              </a:rPr>
              <a:t>    </a:t>
            </a:r>
            <a:r>
              <a:rPr lang="en-US" b="1" u="sng" dirty="0" smtClean="0">
                <a:solidFill>
                  <a:schemeClr val="accent3"/>
                </a:solidFill>
              </a:rPr>
              <a:t>You can</a:t>
            </a:r>
            <a:r>
              <a:rPr lang="en-US" b="1" dirty="0" smtClean="0">
                <a:solidFill>
                  <a:schemeClr val="accent3"/>
                </a:solidFill>
              </a:rPr>
              <a:t>:</a:t>
            </a:r>
            <a:endParaRPr lang="en-US" b="1" dirty="0">
              <a:solidFill>
                <a:schemeClr val="accent3"/>
              </a:solidFill>
            </a:endParaRPr>
          </a:p>
          <a:p>
            <a:pPr lvl="1">
              <a:spcBef>
                <a:spcPts val="300"/>
              </a:spcBef>
              <a:spcAft>
                <a:spcPts val="300"/>
              </a:spcAft>
              <a:buClrTx/>
              <a:buFont typeface="Arial" pitchFamily="34" charset="0"/>
              <a:buChar char="•"/>
            </a:pPr>
            <a:r>
              <a:rPr lang="en-US" sz="3400" dirty="0"/>
              <a:t>View </a:t>
            </a:r>
            <a:r>
              <a:rPr lang="en-US" sz="3400" dirty="0" smtClean="0"/>
              <a:t>faxed </a:t>
            </a:r>
            <a:r>
              <a:rPr lang="en-US" sz="3400" dirty="0"/>
              <a:t>images</a:t>
            </a:r>
          </a:p>
          <a:p>
            <a:pPr lvl="1">
              <a:spcBef>
                <a:spcPts val="300"/>
              </a:spcBef>
              <a:spcAft>
                <a:spcPts val="300"/>
              </a:spcAft>
              <a:buClrTx/>
              <a:buFont typeface="Arial" pitchFamily="34" charset="0"/>
              <a:buChar char="•"/>
            </a:pPr>
            <a:r>
              <a:rPr lang="en-US" sz="3400" dirty="0"/>
              <a:t>View </a:t>
            </a:r>
            <a:r>
              <a:rPr lang="en-US" sz="3400" dirty="0" smtClean="0"/>
              <a:t>data</a:t>
            </a:r>
            <a:endParaRPr lang="en-US" sz="3400" dirty="0"/>
          </a:p>
          <a:p>
            <a:pPr lvl="1">
              <a:spcBef>
                <a:spcPts val="300"/>
              </a:spcBef>
              <a:spcAft>
                <a:spcPts val="300"/>
              </a:spcAft>
              <a:buClrTx/>
              <a:buFont typeface="Arial" pitchFamily="34" charset="0"/>
              <a:buChar char="•"/>
            </a:pPr>
            <a:r>
              <a:rPr lang="en-US" sz="3400" dirty="0"/>
              <a:t>View </a:t>
            </a:r>
            <a:r>
              <a:rPr lang="en-US" sz="3400" dirty="0" smtClean="0"/>
              <a:t>queries</a:t>
            </a:r>
          </a:p>
          <a:p>
            <a:pPr lvl="1">
              <a:spcBef>
                <a:spcPts val="300"/>
              </a:spcBef>
              <a:spcAft>
                <a:spcPts val="300"/>
              </a:spcAft>
              <a:buClrTx/>
              <a:buFont typeface="Arial" pitchFamily="34" charset="0"/>
              <a:buChar char="•"/>
            </a:pPr>
            <a:r>
              <a:rPr lang="en-US" sz="3400" dirty="0" smtClean="0"/>
              <a:t>Confirm queries are resolved after paper CRF refax</a:t>
            </a:r>
            <a:endParaRPr lang="en-US" sz="3400" dirty="0"/>
          </a:p>
          <a:p>
            <a:pPr lvl="1">
              <a:spcBef>
                <a:spcPts val="300"/>
              </a:spcBef>
              <a:spcAft>
                <a:spcPts val="300"/>
              </a:spcAft>
              <a:buClrTx/>
              <a:buFont typeface="Arial" pitchFamily="34" charset="0"/>
              <a:buChar char="•"/>
            </a:pPr>
            <a:r>
              <a:rPr lang="en-US" sz="3400" dirty="0"/>
              <a:t>Identify missing pages or </a:t>
            </a:r>
            <a:r>
              <a:rPr lang="en-US" sz="3400" dirty="0" smtClean="0"/>
              <a:t>study visits</a:t>
            </a:r>
            <a:endParaRPr lang="en-US" sz="3400" dirty="0"/>
          </a:p>
          <a:p>
            <a:pPr marL="457200" lvl="1" indent="0">
              <a:spcBef>
                <a:spcPts val="300"/>
              </a:spcBef>
              <a:spcAft>
                <a:spcPts val="300"/>
              </a:spcAft>
              <a:buClrTx/>
              <a:buNone/>
            </a:pPr>
            <a:r>
              <a:rPr lang="en-US" sz="3200" b="1" u="sng" dirty="0" smtClean="0">
                <a:solidFill>
                  <a:srgbClr val="C00000"/>
                </a:solidFill>
              </a:rPr>
              <a:t>You cannot</a:t>
            </a:r>
            <a:r>
              <a:rPr lang="en-US" sz="3200" b="1" dirty="0" smtClean="0">
                <a:solidFill>
                  <a:srgbClr val="C00000"/>
                </a:solidFill>
              </a:rPr>
              <a:t>:</a:t>
            </a:r>
            <a:endParaRPr lang="en-US" sz="3200" b="1" dirty="0">
              <a:solidFill>
                <a:srgbClr val="C00000"/>
              </a:solidFill>
            </a:endParaRPr>
          </a:p>
          <a:p>
            <a:pPr lvl="1">
              <a:spcBef>
                <a:spcPts val="300"/>
              </a:spcBef>
              <a:spcAft>
                <a:spcPts val="300"/>
              </a:spcAft>
              <a:buClrTx/>
              <a:buFont typeface="Arial" pitchFamily="34" charset="0"/>
              <a:buChar char="•"/>
            </a:pPr>
            <a:r>
              <a:rPr lang="en-US" sz="3400" dirty="0"/>
              <a:t>Add new data</a:t>
            </a:r>
          </a:p>
          <a:p>
            <a:pPr lvl="1">
              <a:spcBef>
                <a:spcPts val="300"/>
              </a:spcBef>
              <a:spcAft>
                <a:spcPts val="300"/>
              </a:spcAft>
              <a:buClrTx/>
              <a:buFont typeface="Arial" pitchFamily="34" charset="0"/>
              <a:buChar char="•"/>
            </a:pPr>
            <a:r>
              <a:rPr lang="en-US" sz="3400" dirty="0"/>
              <a:t>Change data</a:t>
            </a:r>
          </a:p>
          <a:p>
            <a:pPr lvl="1">
              <a:spcBef>
                <a:spcPts val="300"/>
              </a:spcBef>
              <a:spcAft>
                <a:spcPts val="300"/>
              </a:spcAft>
              <a:buClrTx/>
              <a:buFont typeface="Arial" pitchFamily="34" charset="0"/>
              <a:buChar char="•"/>
            </a:pPr>
            <a:r>
              <a:rPr lang="en-US" sz="3400" dirty="0"/>
              <a:t>Respond to </a:t>
            </a:r>
            <a:r>
              <a:rPr lang="en-US" sz="3400" dirty="0" smtClean="0"/>
              <a:t>or resolve queries </a:t>
            </a:r>
            <a:r>
              <a:rPr lang="en-US" sz="3400" dirty="0"/>
              <a:t>within i</a:t>
            </a:r>
            <a:r>
              <a:rPr lang="en-US" sz="3400" dirty="0" smtClean="0"/>
              <a:t>DataFax</a:t>
            </a:r>
            <a:endParaRPr lang="en-US" sz="3400" dirty="0"/>
          </a:p>
          <a:p>
            <a:endParaRPr lang="en-US" dirty="0"/>
          </a:p>
        </p:txBody>
      </p:sp>
      <p:pic>
        <p:nvPicPr>
          <p:cNvPr id="6"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4" y="6284094"/>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7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iDataFax Set up</a:t>
            </a:r>
            <a:endParaRPr lang="en-US" dirty="0"/>
          </a:p>
        </p:txBody>
      </p:sp>
      <p:sp>
        <p:nvSpPr>
          <p:cNvPr id="3" name="Content Placeholder 2"/>
          <p:cNvSpPr>
            <a:spLocks noGrp="1"/>
          </p:cNvSpPr>
          <p:nvPr>
            <p:ph idx="1"/>
          </p:nvPr>
        </p:nvSpPr>
        <p:spPr>
          <a:xfrm>
            <a:off x="457200" y="1708149"/>
            <a:ext cx="8229600" cy="4525963"/>
          </a:xfrm>
        </p:spPr>
        <p:txBody>
          <a:bodyPr/>
          <a:lstStyle/>
          <a:p>
            <a:r>
              <a:rPr lang="en-US" sz="2800" dirty="0" smtClean="0"/>
              <a:t>First, each site must download the iDataFax software from the Atlas </a:t>
            </a:r>
            <a:r>
              <a:rPr lang="en-US" sz="2800" dirty="0"/>
              <a:t>site: https://atlas.scharp.org/cpas/project/iDataFax/How%20to%20Get%20Started/Getting%20Started/begin.view?</a:t>
            </a:r>
            <a:endParaRPr lang="en-US" sz="2200" dirty="0" smtClean="0">
              <a:solidFill>
                <a:schemeClr val="tx1"/>
              </a:solidFill>
            </a:endParaRPr>
          </a:p>
          <a:p>
            <a:pPr marL="0" indent="0">
              <a:buNone/>
            </a:pPr>
            <a:endParaRPr lang="en-US" sz="2800" dirty="0" smtClean="0">
              <a:solidFill>
                <a:schemeClr val="tx1"/>
              </a:solidFill>
            </a:endParaRPr>
          </a:p>
          <a:p>
            <a:endParaRPr lang="en-US" dirty="0"/>
          </a:p>
        </p:txBody>
      </p:sp>
      <p:pic>
        <p:nvPicPr>
          <p:cNvPr id="12"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975652"/>
            <a:ext cx="6143625" cy="204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34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iDataFax Set up</a:t>
            </a:r>
          </a:p>
        </p:txBody>
      </p:sp>
      <p:sp>
        <p:nvSpPr>
          <p:cNvPr id="3" name="Content Placeholder 2"/>
          <p:cNvSpPr>
            <a:spLocks noGrp="1"/>
          </p:cNvSpPr>
          <p:nvPr>
            <p:ph idx="1"/>
          </p:nvPr>
        </p:nvSpPr>
        <p:spPr>
          <a:xfrm>
            <a:off x="459895" y="1708149"/>
            <a:ext cx="8229600" cy="4525963"/>
          </a:xfrm>
        </p:spPr>
        <p:txBody>
          <a:bodyPr/>
          <a:lstStyle/>
          <a:p>
            <a:r>
              <a:rPr lang="en-US" sz="2800" dirty="0" smtClean="0"/>
              <a:t>Once logged into Atlas, the iDataFax software can be downloaded.</a:t>
            </a:r>
          </a:p>
          <a:p>
            <a:endParaRPr lang="en-US" sz="2200" dirty="0" smtClean="0">
              <a:solidFill>
                <a:schemeClr val="tx1"/>
              </a:solidFill>
            </a:endParaRPr>
          </a:p>
          <a:p>
            <a:pPr marL="0" indent="0">
              <a:buNone/>
            </a:pPr>
            <a:endParaRPr lang="en-US" sz="2800" dirty="0" smtClean="0">
              <a:solidFill>
                <a:schemeClr val="tx1"/>
              </a:solidFill>
            </a:endParaRPr>
          </a:p>
          <a:p>
            <a:endParaRPr lang="en-US" dirty="0"/>
          </a:p>
        </p:txBody>
      </p:sp>
      <p:pic>
        <p:nvPicPr>
          <p:cNvPr id="12"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1" y="2613851"/>
            <a:ext cx="6515100" cy="362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052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310896"/>
            <a:ext cx="8229600" cy="914400"/>
          </a:xfrm>
        </p:spPr>
        <p:txBody>
          <a:bodyPr>
            <a:normAutofit/>
          </a:bodyPr>
          <a:lstStyle/>
          <a:p>
            <a:r>
              <a:rPr lang="en-US" dirty="0" smtClean="0"/>
              <a:t>DataFax Access</a:t>
            </a:r>
            <a:endParaRPr lang="en-US" dirty="0"/>
          </a:p>
        </p:txBody>
      </p:sp>
      <p:sp>
        <p:nvSpPr>
          <p:cNvPr id="4" name="Rectangle 3"/>
          <p:cNvSpPr/>
          <p:nvPr/>
        </p:nvSpPr>
        <p:spPr>
          <a:xfrm>
            <a:off x="457200" y="1158949"/>
            <a:ext cx="8153400" cy="2228302"/>
          </a:xfrm>
          <a:prstGeom prst="rect">
            <a:avLst/>
          </a:prstGeom>
        </p:spPr>
        <p:txBody>
          <a:bodyPr wrap="square">
            <a:spAutoFit/>
          </a:bodyPr>
          <a:lstStyle/>
          <a:p>
            <a:pPr marL="342900" lvl="2" indent="-342900">
              <a:spcBef>
                <a:spcPct val="20000"/>
              </a:spcBef>
              <a:buFont typeface="Arial" charset="0"/>
              <a:buChar char="•"/>
            </a:pPr>
            <a:endParaRPr lang="en-US" sz="2400" dirty="0" smtClean="0">
              <a:solidFill>
                <a:schemeClr val="accent3"/>
              </a:solidFill>
              <a:cs typeface="+mn-cs"/>
            </a:endParaRPr>
          </a:p>
          <a:p>
            <a:pPr marL="342900" lvl="2" indent="-342900">
              <a:spcBef>
                <a:spcPct val="20000"/>
              </a:spcBef>
              <a:buFont typeface="Arial" charset="0"/>
              <a:buChar char="•"/>
            </a:pPr>
            <a:r>
              <a:rPr lang="en-US" sz="2600" dirty="0" smtClean="0">
                <a:latin typeface="+mn-lt"/>
                <a:cs typeface="+mn-cs"/>
              </a:rPr>
              <a:t>Once installed and accounts have been set up, click on the icon on your desktop to log into iDataFax.</a:t>
            </a:r>
          </a:p>
          <a:p>
            <a:pPr marL="342900" lvl="2" indent="-342900">
              <a:spcBef>
                <a:spcPct val="20000"/>
              </a:spcBef>
              <a:buFont typeface="Arial" charset="0"/>
              <a:buChar char="•"/>
            </a:pPr>
            <a:endParaRPr lang="en-US" sz="2400" dirty="0">
              <a:solidFill>
                <a:schemeClr val="accent3"/>
              </a:solidFill>
              <a:cs typeface="+mn-cs"/>
            </a:endParaRPr>
          </a:p>
          <a:p>
            <a:pPr marL="342900" lvl="2" indent="-342900">
              <a:spcBef>
                <a:spcPct val="20000"/>
              </a:spcBef>
              <a:buFont typeface="Arial" charset="0"/>
              <a:buChar char="•"/>
            </a:pPr>
            <a:endParaRPr lang="en-US" sz="2400" dirty="0" smtClean="0">
              <a:solidFill>
                <a:schemeClr val="accent3"/>
              </a:solidFill>
              <a:cs typeface="+mn-cs"/>
            </a:endParaRPr>
          </a:p>
        </p:txBody>
      </p:sp>
      <p:sp>
        <p:nvSpPr>
          <p:cNvPr id="5" name="Slide Number Placeholder 4"/>
          <p:cNvSpPr>
            <a:spLocks noGrp="1"/>
          </p:cNvSpPr>
          <p:nvPr>
            <p:ph type="sldNum" sz="quarter" idx="4294967295"/>
          </p:nvPr>
        </p:nvSpPr>
        <p:spPr>
          <a:xfrm>
            <a:off x="4164013" y="6365875"/>
            <a:ext cx="806450" cy="365125"/>
          </a:xfrm>
          <a:prstGeom prst="rect">
            <a:avLst/>
          </a:prstGeom>
        </p:spPr>
        <p:txBody>
          <a:bodyPr/>
          <a:lstStyle/>
          <a:p>
            <a:pPr algn="ctr"/>
            <a:fld id="{04ABE86F-6C15-40A7-B6CB-CE2F157B0034}" type="slidenum">
              <a:rPr lang="en-US" sz="1400" smtClean="0">
                <a:solidFill>
                  <a:srgbClr val="F2F0E6"/>
                </a:solidFill>
              </a:rPr>
              <a:pPr algn="ctr"/>
              <a:t>7</a:t>
            </a:fld>
            <a:endParaRPr lang="en-US" sz="1400" dirty="0">
              <a:solidFill>
                <a:srgbClr val="F2F0E6"/>
              </a:solidFill>
            </a:endParaRPr>
          </a:p>
        </p:txBody>
      </p:sp>
      <p:pic>
        <p:nvPicPr>
          <p:cNvPr id="7"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46"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860" y="2819400"/>
            <a:ext cx="54197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506374"/>
            <a:ext cx="914400" cy="115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8208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310896"/>
            <a:ext cx="8229600" cy="990600"/>
          </a:xfrm>
        </p:spPr>
        <p:txBody>
          <a:bodyPr>
            <a:normAutofit/>
          </a:bodyPr>
          <a:lstStyle/>
          <a:p>
            <a:r>
              <a:rPr lang="en-US" dirty="0" smtClean="0"/>
              <a:t>Study Access</a:t>
            </a:r>
            <a:endParaRPr lang="en-US" dirty="0"/>
          </a:p>
        </p:txBody>
      </p:sp>
      <p:sp>
        <p:nvSpPr>
          <p:cNvPr id="5" name="TextBox 4"/>
          <p:cNvSpPr txBox="1"/>
          <p:nvPr/>
        </p:nvSpPr>
        <p:spPr>
          <a:xfrm>
            <a:off x="448173" y="1676400"/>
            <a:ext cx="7848600" cy="914400"/>
          </a:xfrm>
          <a:prstGeom prst="rect">
            <a:avLst/>
          </a:prstGeom>
        </p:spPr>
        <p:txBody>
          <a:bodyPr vert="horz" wrap="none" lIns="91440" tIns="45720" rIns="91440" bIns="45720" rtlCol="0">
            <a:normAutofit/>
          </a:bodyPr>
          <a:lstStyle/>
          <a:p>
            <a:pPr marL="457200" lvl="2" indent="-457200">
              <a:buFont typeface="Arial" panose="020B0604020202020204" pitchFamily="34" charset="0"/>
              <a:buChar char="•"/>
            </a:pPr>
            <a:r>
              <a:rPr lang="en-US" sz="2600" dirty="0" smtClean="0">
                <a:latin typeface="+mn-lt"/>
              </a:rPr>
              <a:t>All studies to which you have access will be displayed.</a:t>
            </a:r>
          </a:p>
          <a:p>
            <a:endParaRPr lang="en-US" sz="1600" dirty="0" smtClean="0">
              <a:solidFill>
                <a:schemeClr val="bg2"/>
              </a:solidFill>
            </a:endParaRPr>
          </a:p>
        </p:txBody>
      </p:sp>
      <p:sp>
        <p:nvSpPr>
          <p:cNvPr id="6" name="Slide Number Placeholder 4"/>
          <p:cNvSpPr>
            <a:spLocks noGrp="1"/>
          </p:cNvSpPr>
          <p:nvPr>
            <p:ph type="sldNum" sz="quarter" idx="4294967295"/>
          </p:nvPr>
        </p:nvSpPr>
        <p:spPr>
          <a:xfrm>
            <a:off x="4164013" y="6365875"/>
            <a:ext cx="806450" cy="365125"/>
          </a:xfrm>
          <a:prstGeom prst="rect">
            <a:avLst/>
          </a:prstGeom>
        </p:spPr>
        <p:txBody>
          <a:bodyPr/>
          <a:lstStyle/>
          <a:p>
            <a:pPr algn="ctr"/>
            <a:fld id="{04ABE86F-6C15-40A7-B6CB-CE2F157B0034}" type="slidenum">
              <a:rPr lang="en-US" sz="1400" smtClean="0">
                <a:solidFill>
                  <a:srgbClr val="F2F0E6"/>
                </a:solidFill>
              </a:rPr>
              <a:pPr algn="ctr"/>
              <a:t>8</a:t>
            </a:fld>
            <a:endParaRPr lang="en-US" sz="1400" dirty="0">
              <a:solidFill>
                <a:srgbClr val="F2F0E6"/>
              </a:solidFill>
            </a:endParaRPr>
          </a:p>
        </p:txBody>
      </p:sp>
      <p:pic>
        <p:nvPicPr>
          <p:cNvPr id="7"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 y="6254416"/>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438400"/>
            <a:ext cx="4310062" cy="354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9269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dirty="0" smtClean="0"/>
              <a:t>Features of iDataFax</a:t>
            </a:r>
            <a:endParaRPr lang="en-US" dirty="0"/>
          </a:p>
        </p:txBody>
      </p:sp>
      <p:sp>
        <p:nvSpPr>
          <p:cNvPr id="3" name="Content Placeholder 2"/>
          <p:cNvSpPr>
            <a:spLocks noGrp="1"/>
          </p:cNvSpPr>
          <p:nvPr>
            <p:ph idx="1"/>
          </p:nvPr>
        </p:nvSpPr>
        <p:spPr>
          <a:xfrm>
            <a:off x="228600" y="1839413"/>
            <a:ext cx="8155045" cy="4533900"/>
          </a:xfrm>
        </p:spPr>
        <p:txBody>
          <a:bodyPr>
            <a:normAutofit fontScale="85000" lnSpcReduction="20000"/>
          </a:bodyPr>
          <a:lstStyle/>
          <a:p>
            <a:pPr marL="0" indent="0" algn="ctr">
              <a:buNone/>
            </a:pPr>
            <a:r>
              <a:rPr lang="en-US" sz="4000" b="1" dirty="0" smtClean="0">
                <a:effectLst>
                  <a:outerShdw blurRad="38100" dist="38100" dir="2700000" algn="tl">
                    <a:srgbClr val="000000">
                      <a:alpha val="43137"/>
                    </a:srgbClr>
                  </a:outerShdw>
                </a:effectLst>
              </a:rPr>
              <a:t>The View Menu</a:t>
            </a:r>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400" dirty="0" smtClean="0"/>
          </a:p>
          <a:p>
            <a:pPr marL="800100" lvl="3" indent="-342900">
              <a:defRPr/>
            </a:pPr>
            <a:endParaRPr lang="en-US" sz="2600" b="1" dirty="0" smtClean="0"/>
          </a:p>
          <a:p>
            <a:pPr marL="800100" lvl="3" indent="-342900">
              <a:spcBef>
                <a:spcPts val="600"/>
              </a:spcBef>
              <a:spcAft>
                <a:spcPts val="600"/>
              </a:spcAft>
              <a:defRPr/>
            </a:pPr>
            <a:r>
              <a:rPr lang="en-US" sz="2600" b="1" dirty="0" smtClean="0"/>
              <a:t>Data</a:t>
            </a:r>
            <a:r>
              <a:rPr lang="en-US" sz="2600" b="1" dirty="0"/>
              <a:t>: </a:t>
            </a:r>
            <a:r>
              <a:rPr lang="en-US" sz="2600" dirty="0"/>
              <a:t>V</a:t>
            </a:r>
            <a:r>
              <a:rPr lang="en-US" sz="2600" dirty="0" smtClean="0"/>
              <a:t>iew faxed CRFs</a:t>
            </a:r>
            <a:r>
              <a:rPr lang="en-US" sz="2600" dirty="0"/>
              <a:t>.</a:t>
            </a:r>
          </a:p>
          <a:p>
            <a:pPr marL="800100" lvl="3" indent="-342900">
              <a:spcBef>
                <a:spcPts val="600"/>
              </a:spcBef>
              <a:spcAft>
                <a:spcPts val="600"/>
              </a:spcAft>
              <a:defRPr/>
            </a:pPr>
            <a:r>
              <a:rPr lang="en-US" sz="2600" b="1" dirty="0"/>
              <a:t>Queries: </a:t>
            </a:r>
            <a:r>
              <a:rPr lang="en-US" sz="2600" dirty="0"/>
              <a:t>Look up existing </a:t>
            </a:r>
            <a:r>
              <a:rPr lang="en-US" sz="2600" dirty="0" smtClean="0"/>
              <a:t>queries</a:t>
            </a:r>
            <a:endParaRPr lang="en-US" sz="2600" dirty="0"/>
          </a:p>
          <a:p>
            <a:pPr marL="800100" lvl="3" indent="-342900">
              <a:spcBef>
                <a:spcPts val="600"/>
              </a:spcBef>
              <a:spcAft>
                <a:spcPts val="600"/>
              </a:spcAft>
              <a:defRPr/>
            </a:pPr>
            <a:r>
              <a:rPr lang="en-US" sz="2600" b="1" dirty="0" smtClean="0"/>
              <a:t>Status</a:t>
            </a:r>
            <a:r>
              <a:rPr lang="en-US" sz="2600" dirty="0"/>
              <a:t>: Shows the status of the study at any given </a:t>
            </a:r>
            <a:r>
              <a:rPr lang="en-US" sz="2600" dirty="0" smtClean="0"/>
              <a:t>moment</a:t>
            </a:r>
            <a:endParaRPr lang="en-US" sz="2600" dirty="0"/>
          </a:p>
          <a:p>
            <a:pPr marL="800100" lvl="3" indent="-342900">
              <a:spcBef>
                <a:spcPts val="600"/>
              </a:spcBef>
              <a:spcAft>
                <a:spcPts val="600"/>
              </a:spcAft>
              <a:defRPr/>
            </a:pPr>
            <a:r>
              <a:rPr lang="en-US" sz="2600" b="1" dirty="0"/>
              <a:t>List: </a:t>
            </a:r>
            <a:r>
              <a:rPr lang="en-US" sz="2600" dirty="0"/>
              <a:t>Shows all </a:t>
            </a:r>
            <a:r>
              <a:rPr lang="en-US" sz="2600" dirty="0" smtClean="0"/>
              <a:t>data </a:t>
            </a:r>
            <a:r>
              <a:rPr lang="en-US" sz="2600" dirty="0"/>
              <a:t>associated </a:t>
            </a:r>
            <a:r>
              <a:rPr lang="en-US" sz="2600" dirty="0" smtClean="0"/>
              <a:t>for a </a:t>
            </a:r>
            <a:r>
              <a:rPr lang="en-US" sz="2600" dirty="0" smtClean="0"/>
              <a:t>selected CRF</a:t>
            </a:r>
            <a:endParaRPr lang="en-US" dirty="0" smtClean="0"/>
          </a:p>
          <a:p>
            <a:pPr lvl="1"/>
            <a:endParaRPr lang="en-US" dirty="0"/>
          </a:p>
        </p:txBody>
      </p:sp>
      <p:pic>
        <p:nvPicPr>
          <p:cNvPr id="11"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286500"/>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21" y="2971800"/>
            <a:ext cx="7170964"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865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3588</TotalTime>
  <Words>738</Words>
  <Application>Microsoft Office PowerPoint</Application>
  <PresentationFormat>On-screen Show (4:3)</PresentationFormat>
  <Paragraphs>134</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4_Quadrant</vt:lpstr>
      <vt:lpstr>Office Theme</vt:lpstr>
      <vt:lpstr>Introduction to iDataFax</vt:lpstr>
      <vt:lpstr>What is iDataFax?</vt:lpstr>
      <vt:lpstr>What is iDataFax?</vt:lpstr>
      <vt:lpstr>Features of iDataFax</vt:lpstr>
      <vt:lpstr>iDataFax Set up</vt:lpstr>
      <vt:lpstr>iDataFax Set up</vt:lpstr>
      <vt:lpstr>DataFax Access</vt:lpstr>
      <vt:lpstr>Study Access</vt:lpstr>
      <vt:lpstr>Features of iDataFax</vt:lpstr>
      <vt:lpstr>Data View</vt:lpstr>
      <vt:lpstr>Participant Binders</vt:lpstr>
      <vt:lpstr>Colors and Symbols</vt:lpstr>
      <vt:lpstr>Queries View</vt:lpstr>
      <vt:lpstr>Filtering Queries in iDataFax</vt:lpstr>
      <vt:lpstr>Status View</vt:lpstr>
      <vt:lpstr>List View</vt:lpstr>
      <vt:lpstr>iDataFax Resources</vt:lpstr>
      <vt:lpstr>Questions?</vt:lpstr>
    </vt:vector>
  </TitlesOfParts>
  <Company>MTN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Peda, Melissa A</cp:lastModifiedBy>
  <cp:revision>291</cp:revision>
  <cp:lastPrinted>2014-09-26T13:04:48Z</cp:lastPrinted>
  <dcterms:created xsi:type="dcterms:W3CDTF">2008-01-29T12:38:48Z</dcterms:created>
  <dcterms:modified xsi:type="dcterms:W3CDTF">2015-09-04T19:41:59Z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