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tags/tag6.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 id="2147483774" r:id="rId2"/>
    <p:sldMasterId id="2147483781" r:id="rId3"/>
    <p:sldMasterId id="2147483788" r:id="rId4"/>
  </p:sldMasterIdLst>
  <p:notesMasterIdLst>
    <p:notesMasterId r:id="rId20"/>
  </p:notesMasterIdLst>
  <p:handoutMasterIdLst>
    <p:handoutMasterId r:id="rId21"/>
  </p:handoutMasterIdLst>
  <p:sldIdLst>
    <p:sldId id="436" r:id="rId5"/>
    <p:sldId id="433" r:id="rId6"/>
    <p:sldId id="434" r:id="rId7"/>
    <p:sldId id="407" r:id="rId8"/>
    <p:sldId id="408" r:id="rId9"/>
    <p:sldId id="411" r:id="rId10"/>
    <p:sldId id="446" r:id="rId11"/>
    <p:sldId id="447" r:id="rId12"/>
    <p:sldId id="441" r:id="rId13"/>
    <p:sldId id="435" r:id="rId14"/>
    <p:sldId id="450" r:id="rId15"/>
    <p:sldId id="448" r:id="rId16"/>
    <p:sldId id="449" r:id="rId17"/>
    <p:sldId id="442" r:id="rId18"/>
    <p:sldId id="443" r:id="rId19"/>
  </p:sldIdLst>
  <p:sldSz cx="9144000" cy="6858000" type="screen4x3"/>
  <p:notesSz cx="7010400" cy="9296400"/>
  <p:custDataLst>
    <p:tags r:id="rId22"/>
  </p:custDataLst>
  <p:defaultTextStyle>
    <a:defPPr>
      <a:defRPr lang="en-US"/>
    </a:defPPr>
    <a:lvl1pPr algn="l" rtl="0" eaLnBrk="0" fontAlgn="base" hangingPunct="0">
      <a:spcBef>
        <a:spcPct val="0"/>
      </a:spcBef>
      <a:spcAft>
        <a:spcPct val="0"/>
      </a:spcAft>
      <a:defRPr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PMC" initials="U" lastIdx="3" clrIdx="0"/>
  <p:cmAuthor id="1" name="Jonathan Lucas (US - NC)" initials="JL" lastIdx="1" clrIdx="1"/>
  <p:cmAuthor id="2" name="Jones, Judith (MTN)" initials="MTN LOC10"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DCF0"/>
    <a:srgbClr val="740074"/>
    <a:srgbClr val="FFE1FF"/>
    <a:srgbClr val="9A004D"/>
    <a:srgbClr val="660033"/>
    <a:srgbClr val="669900"/>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6039" autoAdjust="0"/>
    <p:restoredTop sz="99759" autoAdjust="0"/>
  </p:normalViewPr>
  <p:slideViewPr>
    <p:cSldViewPr>
      <p:cViewPr>
        <p:scale>
          <a:sx n="66" d="100"/>
          <a:sy n="66" d="100"/>
        </p:scale>
        <p:origin x="2502" y="1146"/>
      </p:cViewPr>
      <p:guideLst>
        <p:guide orient="horz" pos="2160"/>
        <p:guide pos="2880"/>
      </p:guideLst>
    </p:cSldViewPr>
  </p:slideViewPr>
  <p:notesTextViewPr>
    <p:cViewPr>
      <p:scale>
        <a:sx n="200" d="100"/>
        <a:sy n="2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gs" Target="tags/tag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3037682" cy="464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241" tIns="46621" rIns="93241" bIns="46621" numCol="1" anchor="t" anchorCtr="0" compatLnSpc="1">
            <a:prstTxWarp prst="textNoShape">
              <a:avLst/>
            </a:prstTxWarp>
          </a:bodyPr>
          <a:lstStyle>
            <a:lvl1pPr defTabSz="931863" eaLnBrk="1" hangingPunct="1">
              <a:defRPr sz="1200">
                <a:latin typeface="Arial" charset="0"/>
              </a:defRPr>
            </a:lvl1pPr>
          </a:lstStyle>
          <a:p>
            <a:endParaRPr lang="en-US"/>
          </a:p>
        </p:txBody>
      </p:sp>
      <p:sp>
        <p:nvSpPr>
          <p:cNvPr id="60419" name="Rectangle 3"/>
          <p:cNvSpPr>
            <a:spLocks noGrp="1" noChangeArrowheads="1"/>
          </p:cNvSpPr>
          <p:nvPr>
            <p:ph type="dt" sz="quarter" idx="1"/>
          </p:nvPr>
        </p:nvSpPr>
        <p:spPr bwMode="auto">
          <a:xfrm>
            <a:off x="3971136" y="0"/>
            <a:ext cx="3037682" cy="464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241" tIns="46621" rIns="93241" bIns="46621" numCol="1" anchor="t" anchorCtr="0" compatLnSpc="1">
            <a:prstTxWarp prst="textNoShape">
              <a:avLst/>
            </a:prstTxWarp>
          </a:bodyPr>
          <a:lstStyle>
            <a:lvl1pPr algn="r" defTabSz="931863" eaLnBrk="1" hangingPunct="1">
              <a:defRPr sz="1200">
                <a:latin typeface="Arial" charset="0"/>
              </a:defRPr>
            </a:lvl1pPr>
          </a:lstStyle>
          <a:p>
            <a:endParaRPr lang="en-US"/>
          </a:p>
        </p:txBody>
      </p:sp>
      <p:sp>
        <p:nvSpPr>
          <p:cNvPr id="60420" name="Rectangle 4"/>
          <p:cNvSpPr>
            <a:spLocks noGrp="1" noChangeArrowheads="1"/>
          </p:cNvSpPr>
          <p:nvPr>
            <p:ph type="ftr" sz="quarter" idx="2"/>
          </p:nvPr>
        </p:nvSpPr>
        <p:spPr bwMode="auto">
          <a:xfrm>
            <a:off x="0" y="8830627"/>
            <a:ext cx="3037682" cy="464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241" tIns="46621" rIns="93241" bIns="46621" numCol="1" anchor="b" anchorCtr="0" compatLnSpc="1">
            <a:prstTxWarp prst="textNoShape">
              <a:avLst/>
            </a:prstTxWarp>
          </a:bodyPr>
          <a:lstStyle>
            <a:lvl1pPr defTabSz="931863" eaLnBrk="1" hangingPunct="1">
              <a:defRPr sz="1200">
                <a:latin typeface="Arial" charset="0"/>
              </a:defRPr>
            </a:lvl1pPr>
          </a:lstStyle>
          <a:p>
            <a:endParaRPr lang="en-US"/>
          </a:p>
        </p:txBody>
      </p:sp>
      <p:sp>
        <p:nvSpPr>
          <p:cNvPr id="60421" name="Rectangle 5"/>
          <p:cNvSpPr>
            <a:spLocks noGrp="1" noChangeArrowheads="1"/>
          </p:cNvSpPr>
          <p:nvPr>
            <p:ph type="sldNum" sz="quarter" idx="3"/>
          </p:nvPr>
        </p:nvSpPr>
        <p:spPr bwMode="auto">
          <a:xfrm>
            <a:off x="3971136" y="8830627"/>
            <a:ext cx="3037682" cy="464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241" tIns="46621" rIns="93241" bIns="46621" numCol="1" anchor="b" anchorCtr="0" compatLnSpc="1">
            <a:prstTxWarp prst="textNoShape">
              <a:avLst/>
            </a:prstTxWarp>
          </a:bodyPr>
          <a:lstStyle>
            <a:lvl1pPr algn="r" defTabSz="931863" eaLnBrk="1" hangingPunct="1">
              <a:defRPr sz="1200">
                <a:latin typeface="Arial" charset="0"/>
              </a:defRPr>
            </a:lvl1pPr>
          </a:lstStyle>
          <a:p>
            <a:fld id="{DD931C95-467B-4A1F-BFF3-FF0BDF1B45A5}" type="slidenum">
              <a:rPr lang="en-US"/>
              <a:pPr/>
              <a:t>‹#›</a:t>
            </a:fld>
            <a:endParaRPr lang="en-US"/>
          </a:p>
        </p:txBody>
      </p:sp>
    </p:spTree>
    <p:extLst>
      <p:ext uri="{BB962C8B-B14F-4D97-AF65-F5344CB8AC3E}">
        <p14:creationId xmlns:p14="http://schemas.microsoft.com/office/powerpoint/2010/main" val="39962510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682" cy="46418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1136" y="0"/>
            <a:ext cx="3037682" cy="464184"/>
          </a:xfrm>
          <a:prstGeom prst="rect">
            <a:avLst/>
          </a:prstGeom>
        </p:spPr>
        <p:txBody>
          <a:bodyPr vert="horz" lIns="91440" tIns="45720" rIns="91440" bIns="45720" rtlCol="0"/>
          <a:lstStyle>
            <a:lvl1pPr algn="r">
              <a:defRPr sz="1200"/>
            </a:lvl1pPr>
          </a:lstStyle>
          <a:p>
            <a:fld id="{B952C7B8-868C-48F0-ACF3-0F448B8F976C}" type="datetimeFigureOut">
              <a:rPr lang="en-US" smtClean="0"/>
              <a:pPr/>
              <a:t>6/26/2018</a:t>
            </a:fld>
            <a:endParaRPr lang="en-US"/>
          </a:p>
        </p:txBody>
      </p:sp>
      <p:sp>
        <p:nvSpPr>
          <p:cNvPr id="4" name="Slide Image Placeholder 3"/>
          <p:cNvSpPr>
            <a:spLocks noGrp="1" noRot="1" noChangeAspect="1"/>
          </p:cNvSpPr>
          <p:nvPr>
            <p:ph type="sldImg" idx="2"/>
          </p:nvPr>
        </p:nvSpPr>
        <p:spPr>
          <a:xfrm>
            <a:off x="1181100" y="698500"/>
            <a:ext cx="4649788"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0883" y="4416109"/>
            <a:ext cx="5608636" cy="418242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0627"/>
            <a:ext cx="3037682" cy="46418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1136" y="8830627"/>
            <a:ext cx="3037682" cy="464184"/>
          </a:xfrm>
          <a:prstGeom prst="rect">
            <a:avLst/>
          </a:prstGeom>
        </p:spPr>
        <p:txBody>
          <a:bodyPr vert="horz" lIns="91440" tIns="45720" rIns="91440" bIns="45720" rtlCol="0" anchor="b"/>
          <a:lstStyle>
            <a:lvl1pPr algn="r">
              <a:defRPr sz="1200"/>
            </a:lvl1pPr>
          </a:lstStyle>
          <a:p>
            <a:fld id="{58EA83C3-4F95-4190-8379-F5EE4652D91D}" type="slidenum">
              <a:rPr lang="en-US" smtClean="0"/>
              <a:pPr/>
              <a:t>‹#›</a:t>
            </a:fld>
            <a:endParaRPr lang="en-US"/>
          </a:p>
        </p:txBody>
      </p:sp>
    </p:spTree>
    <p:extLst>
      <p:ext uri="{BB962C8B-B14F-4D97-AF65-F5344CB8AC3E}">
        <p14:creationId xmlns:p14="http://schemas.microsoft.com/office/powerpoint/2010/main" val="33875927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EA83C3-4F95-4190-8379-F5EE4652D91D}" type="slidenum">
              <a:rPr lang="en-US" smtClean="0"/>
              <a:pPr/>
              <a:t>1</a:t>
            </a:fld>
            <a:endParaRPr lang="en-US"/>
          </a:p>
        </p:txBody>
      </p:sp>
    </p:spTree>
    <p:extLst>
      <p:ext uri="{BB962C8B-B14F-4D97-AF65-F5344CB8AC3E}">
        <p14:creationId xmlns:p14="http://schemas.microsoft.com/office/powerpoint/2010/main" val="29269155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EA83C3-4F95-4190-8379-F5EE4652D91D}" type="slidenum">
              <a:rPr lang="en-US" smtClean="0"/>
              <a:pPr/>
              <a:t>4</a:t>
            </a:fld>
            <a:endParaRPr lang="en-US"/>
          </a:p>
        </p:txBody>
      </p:sp>
    </p:spTree>
    <p:extLst>
      <p:ext uri="{BB962C8B-B14F-4D97-AF65-F5344CB8AC3E}">
        <p14:creationId xmlns:p14="http://schemas.microsoft.com/office/powerpoint/2010/main" val="9502880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58EA83C3-4F95-4190-8379-F5EE4652D91D}" type="slidenum">
              <a:rPr lang="en-US" smtClean="0"/>
              <a:pPr/>
              <a:t>5</a:t>
            </a:fld>
            <a:endParaRPr lang="en-US"/>
          </a:p>
        </p:txBody>
      </p:sp>
    </p:spTree>
    <p:extLst>
      <p:ext uri="{BB962C8B-B14F-4D97-AF65-F5344CB8AC3E}">
        <p14:creationId xmlns:p14="http://schemas.microsoft.com/office/powerpoint/2010/main" val="13734446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EA83C3-4F95-4190-8379-F5EE4652D91D}" type="slidenum">
              <a:rPr lang="en-US" smtClean="0"/>
              <a:pPr/>
              <a:t>6</a:t>
            </a:fld>
            <a:endParaRPr lang="en-US"/>
          </a:p>
        </p:txBody>
      </p:sp>
    </p:spTree>
    <p:extLst>
      <p:ext uri="{BB962C8B-B14F-4D97-AF65-F5344CB8AC3E}">
        <p14:creationId xmlns:p14="http://schemas.microsoft.com/office/powerpoint/2010/main" val="32094566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EA83C3-4F95-4190-8379-F5EE4652D91D}" type="slidenum">
              <a:rPr lang="en-US" smtClean="0"/>
              <a:pPr/>
              <a:t>7</a:t>
            </a:fld>
            <a:endParaRPr lang="en-US"/>
          </a:p>
        </p:txBody>
      </p:sp>
    </p:spTree>
    <p:extLst>
      <p:ext uri="{BB962C8B-B14F-4D97-AF65-F5344CB8AC3E}">
        <p14:creationId xmlns:p14="http://schemas.microsoft.com/office/powerpoint/2010/main" val="32094566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EA83C3-4F95-4190-8379-F5EE4652D91D}" type="slidenum">
              <a:rPr lang="en-US" smtClean="0"/>
              <a:pPr/>
              <a:t>8</a:t>
            </a:fld>
            <a:endParaRPr lang="en-US"/>
          </a:p>
        </p:txBody>
      </p:sp>
    </p:spTree>
    <p:extLst>
      <p:ext uri="{BB962C8B-B14F-4D97-AF65-F5344CB8AC3E}">
        <p14:creationId xmlns:p14="http://schemas.microsoft.com/office/powerpoint/2010/main" val="3209456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EA83C3-4F95-4190-8379-F5EE4652D91D}" type="slidenum">
              <a:rPr lang="en-US" smtClean="0"/>
              <a:pPr/>
              <a:t>10</a:t>
            </a:fld>
            <a:endParaRPr lang="en-US"/>
          </a:p>
        </p:txBody>
      </p:sp>
    </p:spTree>
    <p:extLst>
      <p:ext uri="{BB962C8B-B14F-4D97-AF65-F5344CB8AC3E}">
        <p14:creationId xmlns:p14="http://schemas.microsoft.com/office/powerpoint/2010/main" val="25080731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lvl1pPr>
              <a:defRPr>
                <a:latin typeface="Times New Roman" pitchFamily="18" charset="0"/>
                <a:cs typeface="Arial" charset="0"/>
              </a:defRPr>
            </a:lvl1pPr>
          </a:lstStyle>
          <a:p>
            <a:pPr>
              <a:defRPr/>
            </a:pPr>
            <a:endParaRPr lang="en-US"/>
          </a:p>
        </p:txBody>
      </p:sp>
      <p:sp>
        <p:nvSpPr>
          <p:cNvPr id="6" name="Footer Placeholder 5"/>
          <p:cNvSpPr>
            <a:spLocks noGrp="1"/>
          </p:cNvSpPr>
          <p:nvPr>
            <p:ph type="ftr" sz="quarter" idx="11"/>
          </p:nvPr>
        </p:nvSpPr>
        <p:spPr/>
        <p:txBody>
          <a:bodyPr/>
          <a:lstStyle>
            <a:lvl1pPr>
              <a:defRPr>
                <a:latin typeface="Times New Roman" pitchFamily="18" charset="0"/>
                <a:cs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a:defRPr>
                <a:latin typeface="Times New Roman" pitchFamily="18" charset="0"/>
                <a:cs typeface="Arial" charset="0"/>
              </a:defRPr>
            </a:lvl1pPr>
          </a:lstStyle>
          <a:p>
            <a:pPr>
              <a:defRPr/>
            </a:pPr>
            <a:fld id="{AD505D15-6459-436B-8728-2A2C9F528C4A}" type="slidenum">
              <a:rPr lang="en-US"/>
              <a:pPr>
                <a:defRPr/>
              </a:pPr>
              <a:t>‹#›</a:t>
            </a:fld>
            <a:endParaRPr lang="en-US"/>
          </a:p>
        </p:txBody>
      </p:sp>
      <p:sp>
        <p:nvSpPr>
          <p:cNvPr id="8" name="Text Placeholder 2"/>
          <p:cNvSpPr>
            <a:spLocks noGrp="1"/>
          </p:cNvSpPr>
          <p:nvPr>
            <p:ph type="body" sz="quarter" idx="13"/>
          </p:nvPr>
        </p:nvSpPr>
        <p:spPr>
          <a:xfrm>
            <a:off x="3962400" y="1371600"/>
            <a:ext cx="4724400" cy="47244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marL="2057400" indent="-228600">
              <a:buFont typeface="Arial" pitchFamily="34" charset="0"/>
              <a:buChar cha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itle 3"/>
          <p:cNvSpPr>
            <a:spLocks noGrp="1"/>
          </p:cNvSpPr>
          <p:nvPr>
            <p:ph type="title"/>
          </p:nvPr>
        </p:nvSpPr>
        <p:spPr>
          <a:xfrm>
            <a:off x="381000" y="1371600"/>
            <a:ext cx="2743200" cy="3581400"/>
          </a:xfrm>
        </p:spPr>
        <p:txBody>
          <a:bodyPr anchor="t"/>
          <a:lstStyle>
            <a:lvl1pPr algn="r">
              <a:defRPr>
                <a:solidFill>
                  <a:schemeClr val="accent1"/>
                </a:solidFill>
              </a:defRPr>
            </a:lvl1pPr>
          </a:lstStyle>
          <a:p>
            <a:r>
              <a:rPr lang="en-US" dirty="0"/>
              <a:t>Click to edit Master title style</a:t>
            </a:r>
          </a:p>
        </p:txBody>
      </p:sp>
      <p:cxnSp>
        <p:nvCxnSpPr>
          <p:cNvPr id="10" name="Straight Connector 9"/>
          <p:cNvCxnSpPr/>
          <p:nvPr userDrawn="1"/>
        </p:nvCxnSpPr>
        <p:spPr>
          <a:xfrm rot="5400000">
            <a:off x="1440140" y="3694906"/>
            <a:ext cx="4648200" cy="1588"/>
          </a:xfrm>
          <a:prstGeom prst="line">
            <a:avLst/>
          </a:prstGeom>
          <a:ln>
            <a:solidFill>
              <a:schemeClr val="accent1">
                <a:alpha val="40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67379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439863"/>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a:solidFill>
                  <a:srgbClr val="740074"/>
                </a:solidFill>
              </a:defRPr>
            </a:lvl1pPr>
          </a:lstStyle>
          <a:p>
            <a:r>
              <a:rPr lang="en-US" dirty="0"/>
              <a:t>Click to edit Master title style</a:t>
            </a:r>
          </a:p>
        </p:txBody>
      </p:sp>
      <p:sp>
        <p:nvSpPr>
          <p:cNvPr id="3" name="Content Placeholder 2"/>
          <p:cNvSpPr>
            <a:spLocks noGrp="1"/>
          </p:cNvSpPr>
          <p:nvPr>
            <p:ph idx="1"/>
          </p:nvPr>
        </p:nvSpPr>
        <p:spPr>
          <a:xfrm>
            <a:off x="457200" y="1600200"/>
            <a:ext cx="8229600" cy="47852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4417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439863"/>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96964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96964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134839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439863"/>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42689"/>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282451"/>
            <a:ext cx="4040188" cy="428739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642689"/>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282451"/>
            <a:ext cx="4041775" cy="428739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129889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439863"/>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1878379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60139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657600"/>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5"/>
            <a:ext cx="7772400" cy="1470025"/>
          </a:xfrm>
        </p:spPr>
        <p:txBody>
          <a:bodyPr/>
          <a:lstStyle>
            <a:lvl1pPr>
              <a:defRPr>
                <a:solidFill>
                  <a:srgbClr val="740074"/>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99009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4328617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439863"/>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a:solidFill>
                  <a:srgbClr val="740074"/>
                </a:solidFill>
              </a:defRPr>
            </a:lvl1pPr>
          </a:lstStyle>
          <a:p>
            <a:r>
              <a:rPr lang="en-US" dirty="0"/>
              <a:t>Click to edit Master title style</a:t>
            </a:r>
          </a:p>
        </p:txBody>
      </p:sp>
      <p:sp>
        <p:nvSpPr>
          <p:cNvPr id="3" name="Content Placeholder 2"/>
          <p:cNvSpPr>
            <a:spLocks noGrp="1"/>
          </p:cNvSpPr>
          <p:nvPr>
            <p:ph idx="1"/>
          </p:nvPr>
        </p:nvSpPr>
        <p:spPr>
          <a:xfrm>
            <a:off x="457200" y="1600200"/>
            <a:ext cx="8229600" cy="47852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178846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439863"/>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96964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96964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547407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439863"/>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42689"/>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282451"/>
            <a:ext cx="4040188" cy="428739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642689"/>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282451"/>
            <a:ext cx="4041775" cy="428739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961293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439863"/>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75359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Times New Roman" pitchFamily="18" charset="0"/>
                <a:cs typeface="Arial" charset="0"/>
              </a:defRPr>
            </a:lvl1pPr>
          </a:lstStyle>
          <a:p>
            <a:pPr>
              <a:defRPr/>
            </a:pPr>
            <a:endParaRPr lang="en-US"/>
          </a:p>
        </p:txBody>
      </p:sp>
      <p:sp>
        <p:nvSpPr>
          <p:cNvPr id="3" name="Footer Placeholder 2"/>
          <p:cNvSpPr>
            <a:spLocks noGrp="1"/>
          </p:cNvSpPr>
          <p:nvPr>
            <p:ph type="ftr" sz="quarter" idx="11"/>
          </p:nvPr>
        </p:nvSpPr>
        <p:spPr/>
        <p:txBody>
          <a:bodyPr/>
          <a:lstStyle>
            <a:lvl1pPr>
              <a:defRPr>
                <a:latin typeface="Times New Roman" pitchFamily="18" charset="0"/>
                <a:cs typeface="Arial" charset="0"/>
              </a:defRPr>
            </a:lvl1pPr>
          </a:lstStyle>
          <a:p>
            <a:pPr>
              <a:defRPr/>
            </a:pPr>
            <a:endParaRPr lang="en-US"/>
          </a:p>
        </p:txBody>
      </p:sp>
      <p:sp>
        <p:nvSpPr>
          <p:cNvPr id="4" name="Slide Number Placeholder 3"/>
          <p:cNvSpPr>
            <a:spLocks noGrp="1"/>
          </p:cNvSpPr>
          <p:nvPr>
            <p:ph type="sldNum" sz="quarter" idx="12"/>
          </p:nvPr>
        </p:nvSpPr>
        <p:spPr/>
        <p:txBody>
          <a:bodyPr/>
          <a:lstStyle>
            <a:lvl1pPr>
              <a:defRPr>
                <a:latin typeface="Times New Roman" pitchFamily="18" charset="0"/>
                <a:cs typeface="Arial" charset="0"/>
              </a:defRPr>
            </a:lvl1pPr>
          </a:lstStyle>
          <a:p>
            <a:pPr>
              <a:defRPr/>
            </a:pPr>
            <a:fld id="{25E5E469-9E19-4C9A-A447-D3CB0C3C5AB5}" type="slidenum">
              <a:rPr lang="en-US"/>
              <a:pPr>
                <a:defRPr/>
              </a:pPr>
              <a:t>‹#›</a:t>
            </a:fld>
            <a:endParaRPr lang="en-US"/>
          </a:p>
        </p:txBody>
      </p:sp>
    </p:spTree>
    <p:extLst>
      <p:ext uri="{BB962C8B-B14F-4D97-AF65-F5344CB8AC3E}">
        <p14:creationId xmlns:p14="http://schemas.microsoft.com/office/powerpoint/2010/main" val="30221190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3317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2922588" cy="173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3657600"/>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5"/>
            <a:ext cx="7772400" cy="1470025"/>
          </a:xfrm>
        </p:spPr>
        <p:txBody>
          <a:bodyPr/>
          <a:lstStyle>
            <a:lvl1pPr>
              <a:defRPr>
                <a:solidFill>
                  <a:srgbClr val="740074"/>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99009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421594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439863"/>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a:solidFill>
                  <a:srgbClr val="740074"/>
                </a:solidFill>
              </a:defRPr>
            </a:lvl1pPr>
          </a:lstStyle>
          <a:p>
            <a:r>
              <a:rPr lang="en-US" dirty="0"/>
              <a:t>Click to edit Master title style</a:t>
            </a:r>
          </a:p>
        </p:txBody>
      </p:sp>
      <p:sp>
        <p:nvSpPr>
          <p:cNvPr id="3" name="Content Placeholder 2"/>
          <p:cNvSpPr>
            <a:spLocks noGrp="1"/>
          </p:cNvSpPr>
          <p:nvPr>
            <p:ph idx="1"/>
          </p:nvPr>
        </p:nvSpPr>
        <p:spPr>
          <a:xfrm>
            <a:off x="457200" y="1600200"/>
            <a:ext cx="8229600" cy="47852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09396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439863"/>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96964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96964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4933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439863"/>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42689"/>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282451"/>
            <a:ext cx="4040188" cy="428739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642689"/>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282451"/>
            <a:ext cx="4041775" cy="428739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89305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439863"/>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633199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2339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2922588" cy="173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3657600"/>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5"/>
            <a:ext cx="7772400" cy="1470025"/>
          </a:xfrm>
        </p:spPr>
        <p:txBody>
          <a:bodyPr/>
          <a:lstStyle>
            <a:lvl1pPr>
              <a:defRPr>
                <a:solidFill>
                  <a:srgbClr val="740074"/>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99009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4295122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7"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4"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7" Type="http://schemas.openxmlformats.org/officeDocument/2006/relationships/theme" Target="../theme/theme3.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7.xml"/><Relationship Id="rId7" Type="http://schemas.openxmlformats.org/officeDocument/2006/relationships/theme" Target="../theme/theme4.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533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457200" y="1828800"/>
            <a:ext cx="8229600" cy="430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0964" name="Rectangle 4"/>
          <p:cNvSpPr>
            <a:spLocks noGrp="1" noChangeArrowheads="1"/>
          </p:cNvSpPr>
          <p:nvPr>
            <p:ph type="dt" sz="half" idx="2"/>
          </p:nvPr>
        </p:nvSpPr>
        <p:spPr bwMode="auto">
          <a:xfrm>
            <a:off x="457200" y="6248400"/>
            <a:ext cx="16764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000">
                <a:solidFill>
                  <a:srgbClr val="000000"/>
                </a:solidFill>
                <a:latin typeface="Arial" pitchFamily="34" charset="0"/>
                <a:cs typeface="+mn-cs"/>
              </a:defRPr>
            </a:lvl1pPr>
          </a:lstStyle>
          <a:p>
            <a:pPr>
              <a:defRPr/>
            </a:pPr>
            <a:endParaRPr lang="en-US"/>
          </a:p>
        </p:txBody>
      </p:sp>
      <p:sp>
        <p:nvSpPr>
          <p:cNvPr id="40965" name="Rectangle 5"/>
          <p:cNvSpPr>
            <a:spLocks noGrp="1" noChangeArrowheads="1"/>
          </p:cNvSpPr>
          <p:nvPr>
            <p:ph type="ftr" sz="quarter" idx="3"/>
          </p:nvPr>
        </p:nvSpPr>
        <p:spPr bwMode="auto">
          <a:xfrm>
            <a:off x="3124200" y="6248400"/>
            <a:ext cx="28956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000">
                <a:solidFill>
                  <a:srgbClr val="000000"/>
                </a:solidFill>
                <a:latin typeface="Arial" pitchFamily="34" charset="0"/>
                <a:cs typeface="+mn-cs"/>
              </a:defRPr>
            </a:lvl1pPr>
          </a:lstStyle>
          <a:p>
            <a:pPr>
              <a:defRPr/>
            </a:pPr>
            <a:endParaRPr lang="en-US"/>
          </a:p>
        </p:txBody>
      </p:sp>
      <p:sp>
        <p:nvSpPr>
          <p:cNvPr id="40966" name="Rectangle 6"/>
          <p:cNvSpPr>
            <a:spLocks noGrp="1" noChangeArrowheads="1"/>
          </p:cNvSpPr>
          <p:nvPr>
            <p:ph type="sldNum" sz="quarter" idx="4"/>
          </p:nvPr>
        </p:nvSpPr>
        <p:spPr bwMode="auto">
          <a:xfrm>
            <a:off x="67818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000">
                <a:solidFill>
                  <a:srgbClr val="000000"/>
                </a:solidFill>
                <a:latin typeface="Arial" pitchFamily="34" charset="0"/>
                <a:cs typeface="+mn-cs"/>
              </a:defRPr>
            </a:lvl1pPr>
          </a:lstStyle>
          <a:p>
            <a:pPr>
              <a:defRPr/>
            </a:pPr>
            <a:fld id="{0230AA6D-6674-460F-B129-5B098C941093}" type="slidenum">
              <a:rPr lang="en-US"/>
              <a:pPr>
                <a:defRPr/>
              </a:pPr>
              <a:t>‹#›</a:t>
            </a:fld>
            <a:endParaRPr lang="en-US"/>
          </a:p>
        </p:txBody>
      </p:sp>
      <p:sp>
        <p:nvSpPr>
          <p:cNvPr id="2057" name="Rectangle 9"/>
          <p:cNvSpPr>
            <a:spLocks noChangeArrowheads="1"/>
          </p:cNvSpPr>
          <p:nvPr/>
        </p:nvSpPr>
        <p:spPr bwMode="auto">
          <a:xfrm>
            <a:off x="8737600" y="152400"/>
            <a:ext cx="228600" cy="186342"/>
          </a:xfrm>
          <a:prstGeom prst="rect">
            <a:avLst/>
          </a:prstGeom>
          <a:solidFill>
            <a:schemeClr val="bg2"/>
          </a:solidFill>
          <a:ln w="12700">
            <a:solidFill>
              <a:schemeClr val="tx1"/>
            </a:solidFill>
            <a:miter lim="800000"/>
            <a:headEnd/>
            <a:tailEnd/>
          </a:ln>
        </p:spPr>
        <p:txBody>
          <a:bodyPr wrap="none" anchor="ctr"/>
          <a:lstStyle/>
          <a:p>
            <a:pPr algn="ctr" eaLnBrk="1" hangingPunct="1"/>
            <a:endParaRPr lang="en-US" sz="2400">
              <a:solidFill>
                <a:srgbClr val="000000"/>
              </a:solidFill>
              <a:latin typeface="Arial" charset="0"/>
              <a:cs typeface="Arial" charset="0"/>
            </a:endParaRPr>
          </a:p>
        </p:txBody>
      </p:sp>
      <p:sp>
        <p:nvSpPr>
          <p:cNvPr id="2058" name="Rectangle 10"/>
          <p:cNvSpPr>
            <a:spLocks noChangeArrowheads="1"/>
          </p:cNvSpPr>
          <p:nvPr/>
        </p:nvSpPr>
        <p:spPr bwMode="auto">
          <a:xfrm>
            <a:off x="279400" y="152400"/>
            <a:ext cx="8455025" cy="186342"/>
          </a:xfrm>
          <a:prstGeom prst="rect">
            <a:avLst/>
          </a:prstGeom>
          <a:solidFill>
            <a:schemeClr val="accent2"/>
          </a:solidFill>
          <a:ln w="12700">
            <a:solidFill>
              <a:schemeClr val="tx1"/>
            </a:solidFill>
            <a:miter lim="800000"/>
            <a:headEnd/>
            <a:tailEnd/>
          </a:ln>
        </p:spPr>
        <p:txBody>
          <a:bodyPr wrap="none" anchor="ctr"/>
          <a:lstStyle/>
          <a:p>
            <a:pPr algn="ctr" eaLnBrk="1" hangingPunct="1"/>
            <a:endParaRPr lang="en-US" sz="2400">
              <a:solidFill>
                <a:srgbClr val="000000"/>
              </a:solidFill>
              <a:latin typeface="Arial" charset="0"/>
              <a:cs typeface="Arial" charset="0"/>
            </a:endParaRPr>
          </a:p>
        </p:txBody>
      </p:sp>
      <p:sp>
        <p:nvSpPr>
          <p:cNvPr id="2059" name="Rectangle 11"/>
          <p:cNvSpPr>
            <a:spLocks noChangeArrowheads="1"/>
          </p:cNvSpPr>
          <p:nvPr/>
        </p:nvSpPr>
        <p:spPr bwMode="auto">
          <a:xfrm>
            <a:off x="279400" y="338742"/>
            <a:ext cx="8455025" cy="113090"/>
          </a:xfrm>
          <a:prstGeom prst="rect">
            <a:avLst/>
          </a:prstGeom>
          <a:solidFill>
            <a:schemeClr val="bg2"/>
          </a:solidFill>
          <a:ln w="12700">
            <a:solidFill>
              <a:schemeClr val="tx1"/>
            </a:solidFill>
            <a:miter lim="800000"/>
            <a:headEnd/>
            <a:tailEnd/>
          </a:ln>
        </p:spPr>
        <p:txBody>
          <a:bodyPr wrap="none" anchor="ctr"/>
          <a:lstStyle/>
          <a:p>
            <a:pPr algn="ctr" eaLnBrk="1" hangingPunct="1"/>
            <a:endParaRPr lang="en-US" sz="2400">
              <a:solidFill>
                <a:srgbClr val="000000"/>
              </a:solidFill>
              <a:latin typeface="Arial" charset="0"/>
              <a:cs typeface="Arial" charset="0"/>
            </a:endParaRPr>
          </a:p>
        </p:txBody>
      </p:sp>
      <p:sp>
        <p:nvSpPr>
          <p:cNvPr id="2060" name="Rectangle 12"/>
          <p:cNvSpPr>
            <a:spLocks noChangeArrowheads="1"/>
          </p:cNvSpPr>
          <p:nvPr/>
        </p:nvSpPr>
        <p:spPr bwMode="auto">
          <a:xfrm>
            <a:off x="8737600" y="338742"/>
            <a:ext cx="228600" cy="110520"/>
          </a:xfrm>
          <a:prstGeom prst="rect">
            <a:avLst/>
          </a:prstGeom>
          <a:solidFill>
            <a:schemeClr val="accent2"/>
          </a:solidFill>
          <a:ln w="12700">
            <a:solidFill>
              <a:schemeClr val="tx1"/>
            </a:solidFill>
            <a:miter lim="800000"/>
            <a:headEnd/>
            <a:tailEnd/>
          </a:ln>
        </p:spPr>
        <p:txBody>
          <a:bodyPr wrap="none" anchor="ctr"/>
          <a:lstStyle/>
          <a:p>
            <a:pPr algn="ctr" eaLnBrk="1" hangingPunct="1"/>
            <a:endParaRPr lang="en-US" sz="2400">
              <a:solidFill>
                <a:srgbClr val="000000"/>
              </a:solidFill>
              <a:latin typeface="Arial" charset="0"/>
              <a:cs typeface="Arial" charset="0"/>
            </a:endParaRPr>
          </a:p>
        </p:txBody>
      </p:sp>
      <p:pic>
        <p:nvPicPr>
          <p:cNvPr id="13" name="Picture 12" descr="MTN LOGO_Fina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72400" y="6096000"/>
            <a:ext cx="1169988" cy="693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6524937"/>
      </p:ext>
    </p:extLst>
  </p:cSld>
  <p:clrMap bg1="lt1" tx1="dk1" bg2="lt2" tx2="dk2" accent1="accent1" accent2="accent2" accent3="accent3" accent4="accent4" accent5="accent5" accent6="accent6" hlink="hlink" folHlink="folHlink"/>
  <p:sldLayoutIdLst>
    <p:sldLayoutId id="2147483715" r:id="rId1"/>
    <p:sldLayoutId id="2147483716" r:id="rId2"/>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pitchFamily="34" charset="0"/>
        </a:defRPr>
      </a:lvl2pPr>
      <a:lvl3pPr algn="l" rtl="0" eaLnBrk="0" fontAlgn="base" hangingPunct="0">
        <a:spcBef>
          <a:spcPct val="0"/>
        </a:spcBef>
        <a:spcAft>
          <a:spcPct val="0"/>
        </a:spcAft>
        <a:defRPr sz="4400">
          <a:solidFill>
            <a:schemeClr val="tx2"/>
          </a:solidFill>
          <a:latin typeface="Arial" pitchFamily="34" charset="0"/>
        </a:defRPr>
      </a:lvl3pPr>
      <a:lvl4pPr algn="l" rtl="0" eaLnBrk="0" fontAlgn="base" hangingPunct="0">
        <a:spcBef>
          <a:spcPct val="0"/>
        </a:spcBef>
        <a:spcAft>
          <a:spcPct val="0"/>
        </a:spcAft>
        <a:defRPr sz="4400">
          <a:solidFill>
            <a:schemeClr val="tx2"/>
          </a:solidFill>
          <a:latin typeface="Arial" pitchFamily="34" charset="0"/>
        </a:defRPr>
      </a:lvl4pPr>
      <a:lvl5pPr algn="l" rtl="0" eaLnBrk="0" fontAlgn="base" hangingPunct="0">
        <a:spcBef>
          <a:spcPct val="0"/>
        </a:spcBef>
        <a:spcAft>
          <a:spcPct val="0"/>
        </a:spcAft>
        <a:defRPr sz="4400">
          <a:solidFill>
            <a:schemeClr val="tx2"/>
          </a:solidFill>
          <a:latin typeface="Arial" pitchFamily="34" charset="0"/>
        </a:defRPr>
      </a:lvl5pPr>
      <a:lvl6pPr marL="457200" algn="l" rtl="0" fontAlgn="base">
        <a:spcBef>
          <a:spcPct val="0"/>
        </a:spcBef>
        <a:spcAft>
          <a:spcPct val="0"/>
        </a:spcAft>
        <a:defRPr sz="4400">
          <a:solidFill>
            <a:schemeClr val="tx2"/>
          </a:solidFill>
          <a:latin typeface="Arial" pitchFamily="34" charset="0"/>
        </a:defRPr>
      </a:lvl6pPr>
      <a:lvl7pPr marL="914400" algn="l" rtl="0" fontAlgn="base">
        <a:spcBef>
          <a:spcPct val="0"/>
        </a:spcBef>
        <a:spcAft>
          <a:spcPct val="0"/>
        </a:spcAft>
        <a:defRPr sz="4400">
          <a:solidFill>
            <a:schemeClr val="tx2"/>
          </a:solidFill>
          <a:latin typeface="Arial" pitchFamily="34" charset="0"/>
        </a:defRPr>
      </a:lvl7pPr>
      <a:lvl8pPr marL="1371600" algn="l" rtl="0" fontAlgn="base">
        <a:spcBef>
          <a:spcPct val="0"/>
        </a:spcBef>
        <a:spcAft>
          <a:spcPct val="0"/>
        </a:spcAft>
        <a:defRPr sz="4400">
          <a:solidFill>
            <a:schemeClr val="tx2"/>
          </a:solidFill>
          <a:latin typeface="Arial" pitchFamily="34" charset="0"/>
        </a:defRPr>
      </a:lvl8pPr>
      <a:lvl9pPr marL="1828800" algn="l" rtl="0" fontAlgn="base">
        <a:spcBef>
          <a:spcPct val="0"/>
        </a:spcBef>
        <a:spcAft>
          <a:spcPct val="0"/>
        </a:spcAft>
        <a:defRPr sz="4400">
          <a:solidFill>
            <a:schemeClr val="tx2"/>
          </a:solidFill>
          <a:latin typeface="Arial" pitchFamily="34" charset="0"/>
        </a:defRPr>
      </a:lvl9pPr>
    </p:titleStyle>
    <p:bodyStyle>
      <a:lvl1pPr marL="469900" indent="-469900" algn="l" rtl="0" eaLnBrk="0" fontAlgn="base" hangingPunct="0">
        <a:spcBef>
          <a:spcPct val="20000"/>
        </a:spcBef>
        <a:spcAft>
          <a:spcPct val="0"/>
        </a:spcAft>
        <a:buClr>
          <a:schemeClr val="bg2"/>
        </a:buClr>
        <a:buSzPct val="70000"/>
        <a:buFont typeface="Wingdings" pitchFamily="2" charset="2"/>
        <a:buChar char="o"/>
        <a:defRPr sz="32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7950" indent="-468313" algn="l" rtl="0" eaLnBrk="0" fontAlgn="base" hangingPunct="0">
        <a:spcBef>
          <a:spcPct val="20000"/>
        </a:spcBef>
        <a:spcAft>
          <a:spcPct val="0"/>
        </a:spcAft>
        <a:buClr>
          <a:schemeClr val="bg2"/>
        </a:buClr>
        <a:buSzPct val="65000"/>
        <a:buFont typeface="Wingdings" pitchFamily="2" charset="2"/>
        <a:buChar char="o"/>
        <a:defRPr sz="2400">
          <a:solidFill>
            <a:schemeClr val="tx1"/>
          </a:solidFill>
          <a:latin typeface="+mn-lt"/>
        </a:defRPr>
      </a:lvl3pPr>
      <a:lvl4pPr marL="1827213" indent="-438150" algn="l" rtl="0" eaLnBrk="0" fontAlgn="base" hangingPunct="0">
        <a:spcBef>
          <a:spcPct val="20000"/>
        </a:spcBef>
        <a:spcAft>
          <a:spcPct val="0"/>
        </a:spcAft>
        <a:buClr>
          <a:schemeClr val="accent2"/>
        </a:buClr>
        <a:buSzPct val="75000"/>
        <a:buFont typeface="Wingdings" pitchFamily="2" charset="2"/>
        <a:buChar char="n"/>
        <a:defRPr sz="2000">
          <a:solidFill>
            <a:schemeClr val="tx1"/>
          </a:solidFill>
          <a:latin typeface="+mn-lt"/>
        </a:defRPr>
      </a:lvl4pPr>
      <a:lvl5pPr marL="2297113" indent="-468313" algn="l" rtl="0" eaLnBrk="0" fontAlgn="base" hangingPunct="0">
        <a:spcBef>
          <a:spcPct val="20000"/>
        </a:spcBef>
        <a:spcAft>
          <a:spcPct val="0"/>
        </a:spcAft>
        <a:buClr>
          <a:schemeClr val="accent1"/>
        </a:buClr>
        <a:buSzPct val="50000"/>
        <a:buFont typeface="Wingdings" pitchFamily="2" charset="2"/>
        <a:buChar char="o"/>
        <a:defRPr sz="2000">
          <a:solidFill>
            <a:schemeClr val="tx1"/>
          </a:solidFill>
          <a:latin typeface="+mn-lt"/>
        </a:defRPr>
      </a:lvl5pPr>
      <a:lvl6pPr marL="27543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eaLnBrk="1" hangingPunct="1">
              <a:defRPr/>
            </a:pPr>
            <a:fld id="{3A3E23BA-B349-47CE-AA4C-3290E973C6B6}" type="datetimeFigureOut">
              <a:rPr lang="en-US">
                <a:solidFill>
                  <a:prstClr val="black">
                    <a:tint val="75000"/>
                  </a:prstClr>
                </a:solidFill>
              </a:rPr>
              <a:pPr eaLnBrk="1" hangingPunct="1">
                <a:defRPr/>
              </a:pPr>
              <a:t>6/26/2018</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eaLnBrk="1" hangingPunct="1">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eaLnBrk="1" hangingPunct="1">
              <a:defRPr/>
            </a:pPr>
            <a:fld id="{6A5B6429-6ED7-4B0A-99FC-6A29B22D66BA}" type="slidenum">
              <a:rPr lang="en-US">
                <a:solidFill>
                  <a:prstClr val="black">
                    <a:tint val="75000"/>
                  </a:prstClr>
                </a:solidFill>
              </a:rPr>
              <a:pPr eaLnBrk="1" hangingPunct="1">
                <a:defRPr/>
              </a:pPr>
              <a:t>‹#›</a:t>
            </a:fld>
            <a:endParaRPr lang="en-US">
              <a:solidFill>
                <a:prstClr val="black">
                  <a:tint val="75000"/>
                </a:prstClr>
              </a:solidFill>
            </a:endParaRPr>
          </a:p>
        </p:txBody>
      </p:sp>
    </p:spTree>
    <p:extLst>
      <p:ext uri="{BB962C8B-B14F-4D97-AF65-F5344CB8AC3E}">
        <p14:creationId xmlns:p14="http://schemas.microsoft.com/office/powerpoint/2010/main" val="2821820697"/>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ndara" pitchFamily="34" charset="0"/>
        </a:defRPr>
      </a:lvl2pPr>
      <a:lvl3pPr algn="ctr" rtl="0" fontAlgn="base">
        <a:spcBef>
          <a:spcPct val="0"/>
        </a:spcBef>
        <a:spcAft>
          <a:spcPct val="0"/>
        </a:spcAft>
        <a:defRPr sz="4400">
          <a:solidFill>
            <a:schemeClr val="tx1"/>
          </a:solidFill>
          <a:latin typeface="Candara" pitchFamily="34" charset="0"/>
        </a:defRPr>
      </a:lvl3pPr>
      <a:lvl4pPr algn="ctr" rtl="0" fontAlgn="base">
        <a:spcBef>
          <a:spcPct val="0"/>
        </a:spcBef>
        <a:spcAft>
          <a:spcPct val="0"/>
        </a:spcAft>
        <a:defRPr sz="4400">
          <a:solidFill>
            <a:schemeClr val="tx1"/>
          </a:solidFill>
          <a:latin typeface="Candara" pitchFamily="34" charset="0"/>
        </a:defRPr>
      </a:lvl4pPr>
      <a:lvl5pPr algn="ctr" rtl="0" fontAlgn="base">
        <a:spcBef>
          <a:spcPct val="0"/>
        </a:spcBef>
        <a:spcAft>
          <a:spcPct val="0"/>
        </a:spcAft>
        <a:defRPr sz="4400">
          <a:solidFill>
            <a:schemeClr val="tx1"/>
          </a:solidFill>
          <a:latin typeface="Candara" pitchFamily="34" charset="0"/>
        </a:defRPr>
      </a:lvl5pPr>
      <a:lvl6pPr marL="457200" algn="ctr" rtl="0" fontAlgn="base">
        <a:spcBef>
          <a:spcPct val="0"/>
        </a:spcBef>
        <a:spcAft>
          <a:spcPct val="0"/>
        </a:spcAft>
        <a:defRPr sz="4400">
          <a:solidFill>
            <a:schemeClr val="tx1"/>
          </a:solidFill>
          <a:latin typeface="Candara" pitchFamily="34" charset="0"/>
        </a:defRPr>
      </a:lvl6pPr>
      <a:lvl7pPr marL="914400" algn="ctr" rtl="0" fontAlgn="base">
        <a:spcBef>
          <a:spcPct val="0"/>
        </a:spcBef>
        <a:spcAft>
          <a:spcPct val="0"/>
        </a:spcAft>
        <a:defRPr sz="4400">
          <a:solidFill>
            <a:schemeClr val="tx1"/>
          </a:solidFill>
          <a:latin typeface="Candara" pitchFamily="34" charset="0"/>
        </a:defRPr>
      </a:lvl7pPr>
      <a:lvl8pPr marL="1371600" algn="ctr" rtl="0" fontAlgn="base">
        <a:spcBef>
          <a:spcPct val="0"/>
        </a:spcBef>
        <a:spcAft>
          <a:spcPct val="0"/>
        </a:spcAft>
        <a:defRPr sz="4400">
          <a:solidFill>
            <a:schemeClr val="tx1"/>
          </a:solidFill>
          <a:latin typeface="Candara" pitchFamily="34" charset="0"/>
        </a:defRPr>
      </a:lvl8pPr>
      <a:lvl9pPr marL="1828800" algn="ctr" rtl="0" fontAlgn="base">
        <a:spcBef>
          <a:spcPct val="0"/>
        </a:spcBef>
        <a:spcAft>
          <a:spcPct val="0"/>
        </a:spcAft>
        <a:defRPr sz="4400">
          <a:solidFill>
            <a:schemeClr val="tx1"/>
          </a:solidFill>
          <a:latin typeface="Candara"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eaLnBrk="1" hangingPunct="1">
              <a:defRPr/>
            </a:pPr>
            <a:fld id="{3A3E23BA-B349-47CE-AA4C-3290E973C6B6}" type="datetimeFigureOut">
              <a:rPr lang="en-US">
                <a:solidFill>
                  <a:prstClr val="black">
                    <a:tint val="75000"/>
                  </a:prstClr>
                </a:solidFill>
              </a:rPr>
              <a:pPr eaLnBrk="1" hangingPunct="1">
                <a:defRPr/>
              </a:pPr>
              <a:t>6/26/2018</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eaLnBrk="1" hangingPunct="1">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eaLnBrk="1" hangingPunct="1">
              <a:defRPr/>
            </a:pPr>
            <a:fld id="{6A5B6429-6ED7-4B0A-99FC-6A29B22D66BA}" type="slidenum">
              <a:rPr lang="en-US">
                <a:solidFill>
                  <a:prstClr val="black">
                    <a:tint val="75000"/>
                  </a:prstClr>
                </a:solidFill>
              </a:rPr>
              <a:pPr eaLnBrk="1" hangingPunct="1">
                <a:defRPr/>
              </a:pPr>
              <a:t>‹#›</a:t>
            </a:fld>
            <a:endParaRPr lang="en-US">
              <a:solidFill>
                <a:prstClr val="black">
                  <a:tint val="75000"/>
                </a:prstClr>
              </a:solidFill>
            </a:endParaRPr>
          </a:p>
        </p:txBody>
      </p:sp>
    </p:spTree>
    <p:extLst>
      <p:ext uri="{BB962C8B-B14F-4D97-AF65-F5344CB8AC3E}">
        <p14:creationId xmlns:p14="http://schemas.microsoft.com/office/powerpoint/2010/main" val="399334896"/>
      </p:ext>
    </p:extLst>
  </p:cSld>
  <p:clrMap bg1="lt1" tx1="dk1" bg2="lt2" tx2="dk2" accent1="accent1" accent2="accent2" accent3="accent3" accent4="accent4" accent5="accent5" accent6="accent6" hlink="hlink" folHlink="folHlink"/>
  <p:sldLayoutIdLst>
    <p:sldLayoutId id="2147483782" r:id="rId1"/>
    <p:sldLayoutId id="2147483783" r:id="rId2"/>
    <p:sldLayoutId id="2147483784" r:id="rId3"/>
    <p:sldLayoutId id="2147483785" r:id="rId4"/>
    <p:sldLayoutId id="2147483786" r:id="rId5"/>
    <p:sldLayoutId id="2147483787" r:id="rId6"/>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ndara" pitchFamily="34" charset="0"/>
        </a:defRPr>
      </a:lvl2pPr>
      <a:lvl3pPr algn="ctr" rtl="0" fontAlgn="base">
        <a:spcBef>
          <a:spcPct val="0"/>
        </a:spcBef>
        <a:spcAft>
          <a:spcPct val="0"/>
        </a:spcAft>
        <a:defRPr sz="4400">
          <a:solidFill>
            <a:schemeClr val="tx1"/>
          </a:solidFill>
          <a:latin typeface="Candara" pitchFamily="34" charset="0"/>
        </a:defRPr>
      </a:lvl3pPr>
      <a:lvl4pPr algn="ctr" rtl="0" fontAlgn="base">
        <a:spcBef>
          <a:spcPct val="0"/>
        </a:spcBef>
        <a:spcAft>
          <a:spcPct val="0"/>
        </a:spcAft>
        <a:defRPr sz="4400">
          <a:solidFill>
            <a:schemeClr val="tx1"/>
          </a:solidFill>
          <a:latin typeface="Candara" pitchFamily="34" charset="0"/>
        </a:defRPr>
      </a:lvl4pPr>
      <a:lvl5pPr algn="ctr" rtl="0" fontAlgn="base">
        <a:spcBef>
          <a:spcPct val="0"/>
        </a:spcBef>
        <a:spcAft>
          <a:spcPct val="0"/>
        </a:spcAft>
        <a:defRPr sz="4400">
          <a:solidFill>
            <a:schemeClr val="tx1"/>
          </a:solidFill>
          <a:latin typeface="Candara" pitchFamily="34" charset="0"/>
        </a:defRPr>
      </a:lvl5pPr>
      <a:lvl6pPr marL="457200" algn="ctr" rtl="0" fontAlgn="base">
        <a:spcBef>
          <a:spcPct val="0"/>
        </a:spcBef>
        <a:spcAft>
          <a:spcPct val="0"/>
        </a:spcAft>
        <a:defRPr sz="4400">
          <a:solidFill>
            <a:schemeClr val="tx1"/>
          </a:solidFill>
          <a:latin typeface="Candara" pitchFamily="34" charset="0"/>
        </a:defRPr>
      </a:lvl6pPr>
      <a:lvl7pPr marL="914400" algn="ctr" rtl="0" fontAlgn="base">
        <a:spcBef>
          <a:spcPct val="0"/>
        </a:spcBef>
        <a:spcAft>
          <a:spcPct val="0"/>
        </a:spcAft>
        <a:defRPr sz="4400">
          <a:solidFill>
            <a:schemeClr val="tx1"/>
          </a:solidFill>
          <a:latin typeface="Candara" pitchFamily="34" charset="0"/>
        </a:defRPr>
      </a:lvl7pPr>
      <a:lvl8pPr marL="1371600" algn="ctr" rtl="0" fontAlgn="base">
        <a:spcBef>
          <a:spcPct val="0"/>
        </a:spcBef>
        <a:spcAft>
          <a:spcPct val="0"/>
        </a:spcAft>
        <a:defRPr sz="4400">
          <a:solidFill>
            <a:schemeClr val="tx1"/>
          </a:solidFill>
          <a:latin typeface="Candara" pitchFamily="34" charset="0"/>
        </a:defRPr>
      </a:lvl8pPr>
      <a:lvl9pPr marL="1828800" algn="ctr" rtl="0" fontAlgn="base">
        <a:spcBef>
          <a:spcPct val="0"/>
        </a:spcBef>
        <a:spcAft>
          <a:spcPct val="0"/>
        </a:spcAft>
        <a:defRPr sz="4400">
          <a:solidFill>
            <a:schemeClr val="tx1"/>
          </a:solidFill>
          <a:latin typeface="Candara"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eaLnBrk="1" hangingPunct="1">
              <a:defRPr/>
            </a:pPr>
            <a:fld id="{3A3E23BA-B349-47CE-AA4C-3290E973C6B6}" type="datetimeFigureOut">
              <a:rPr lang="en-US">
                <a:solidFill>
                  <a:prstClr val="black">
                    <a:tint val="75000"/>
                  </a:prstClr>
                </a:solidFill>
              </a:rPr>
              <a:pPr eaLnBrk="1" hangingPunct="1">
                <a:defRPr/>
              </a:pPr>
              <a:t>6/26/2018</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eaLnBrk="1" hangingPunct="1">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eaLnBrk="1" hangingPunct="1">
              <a:defRPr/>
            </a:pPr>
            <a:fld id="{6A5B6429-6ED7-4B0A-99FC-6A29B22D66BA}" type="slidenum">
              <a:rPr lang="en-US">
                <a:solidFill>
                  <a:prstClr val="black">
                    <a:tint val="75000"/>
                  </a:prstClr>
                </a:solidFill>
              </a:rPr>
              <a:pPr eaLnBrk="1" hangingPunct="1">
                <a:defRPr/>
              </a:pPr>
              <a:t>‹#›</a:t>
            </a:fld>
            <a:endParaRPr lang="en-US">
              <a:solidFill>
                <a:prstClr val="black">
                  <a:tint val="75000"/>
                </a:prstClr>
              </a:solidFill>
            </a:endParaRPr>
          </a:p>
        </p:txBody>
      </p:sp>
    </p:spTree>
    <p:extLst>
      <p:ext uri="{BB962C8B-B14F-4D97-AF65-F5344CB8AC3E}">
        <p14:creationId xmlns:p14="http://schemas.microsoft.com/office/powerpoint/2010/main" val="955920526"/>
      </p:ext>
    </p:extLst>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 id="2147483792" r:id="rId4"/>
    <p:sldLayoutId id="2147483793" r:id="rId5"/>
    <p:sldLayoutId id="2147483794" r:id="rId6"/>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ndara" pitchFamily="34" charset="0"/>
        </a:defRPr>
      </a:lvl2pPr>
      <a:lvl3pPr algn="ctr" rtl="0" fontAlgn="base">
        <a:spcBef>
          <a:spcPct val="0"/>
        </a:spcBef>
        <a:spcAft>
          <a:spcPct val="0"/>
        </a:spcAft>
        <a:defRPr sz="4400">
          <a:solidFill>
            <a:schemeClr val="tx1"/>
          </a:solidFill>
          <a:latin typeface="Candara" pitchFamily="34" charset="0"/>
        </a:defRPr>
      </a:lvl3pPr>
      <a:lvl4pPr algn="ctr" rtl="0" fontAlgn="base">
        <a:spcBef>
          <a:spcPct val="0"/>
        </a:spcBef>
        <a:spcAft>
          <a:spcPct val="0"/>
        </a:spcAft>
        <a:defRPr sz="4400">
          <a:solidFill>
            <a:schemeClr val="tx1"/>
          </a:solidFill>
          <a:latin typeface="Candara" pitchFamily="34" charset="0"/>
        </a:defRPr>
      </a:lvl4pPr>
      <a:lvl5pPr algn="ctr" rtl="0" fontAlgn="base">
        <a:spcBef>
          <a:spcPct val="0"/>
        </a:spcBef>
        <a:spcAft>
          <a:spcPct val="0"/>
        </a:spcAft>
        <a:defRPr sz="4400">
          <a:solidFill>
            <a:schemeClr val="tx1"/>
          </a:solidFill>
          <a:latin typeface="Candara" pitchFamily="34" charset="0"/>
        </a:defRPr>
      </a:lvl5pPr>
      <a:lvl6pPr marL="457200" algn="ctr" rtl="0" fontAlgn="base">
        <a:spcBef>
          <a:spcPct val="0"/>
        </a:spcBef>
        <a:spcAft>
          <a:spcPct val="0"/>
        </a:spcAft>
        <a:defRPr sz="4400">
          <a:solidFill>
            <a:schemeClr val="tx1"/>
          </a:solidFill>
          <a:latin typeface="Candara" pitchFamily="34" charset="0"/>
        </a:defRPr>
      </a:lvl6pPr>
      <a:lvl7pPr marL="914400" algn="ctr" rtl="0" fontAlgn="base">
        <a:spcBef>
          <a:spcPct val="0"/>
        </a:spcBef>
        <a:spcAft>
          <a:spcPct val="0"/>
        </a:spcAft>
        <a:defRPr sz="4400">
          <a:solidFill>
            <a:schemeClr val="tx1"/>
          </a:solidFill>
          <a:latin typeface="Candara" pitchFamily="34" charset="0"/>
        </a:defRPr>
      </a:lvl7pPr>
      <a:lvl8pPr marL="1371600" algn="ctr" rtl="0" fontAlgn="base">
        <a:spcBef>
          <a:spcPct val="0"/>
        </a:spcBef>
        <a:spcAft>
          <a:spcPct val="0"/>
        </a:spcAft>
        <a:defRPr sz="4400">
          <a:solidFill>
            <a:schemeClr val="tx1"/>
          </a:solidFill>
          <a:latin typeface="Candara" pitchFamily="34" charset="0"/>
        </a:defRPr>
      </a:lvl8pPr>
      <a:lvl9pPr marL="1828800" algn="ctr" rtl="0" fontAlgn="base">
        <a:spcBef>
          <a:spcPct val="0"/>
        </a:spcBef>
        <a:spcAft>
          <a:spcPct val="0"/>
        </a:spcAft>
        <a:defRPr sz="4400">
          <a:solidFill>
            <a:schemeClr val="tx1"/>
          </a:solidFill>
          <a:latin typeface="Candara"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5.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www.ecfr.gov/cgi-bin/text-idx?c=ecfr&amp;tpl=/ecfrbrowse/Title45/45cfr94_main_02.tpl" TargetMode="External"/><Relationship Id="rId2" Type="http://schemas.openxmlformats.org/officeDocument/2006/relationships/hyperlink" Target="http://www.gpo.gov/fdsys/pkg/CFR-2011-title42-vol1/pdf/CFR-2011-title42-vol1-part50-subpartF.pdf" TargetMode="External"/><Relationship Id="rId1" Type="http://schemas.openxmlformats.org/officeDocument/2006/relationships/slideLayout" Target="../slideLayouts/slideLayout10.xml"/><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mailto:mtnregulatory@mtnstopshiv.org" TargetMode="Externa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0.xml"/><Relationship Id="rId1" Type="http://schemas.openxmlformats.org/officeDocument/2006/relationships/tags" Target="../tags/tag3.xml"/><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4.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tags" Target="../tags/tag5.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6.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www.mtnstopshiv.org/" TargetMode="External"/><Relationship Id="rId1" Type="http://schemas.openxmlformats.org/officeDocument/2006/relationships/slideLayout" Target="../slideLayouts/slideLayout5.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ctrTitle"/>
          </p:nvPr>
        </p:nvSpPr>
        <p:spPr>
          <a:xfrm>
            <a:off x="685800" y="1559309"/>
            <a:ext cx="8001000" cy="2123658"/>
          </a:xfrm>
        </p:spPr>
        <p:txBody>
          <a:bodyPr wrap="square" anchor="t" anchorCtr="1">
            <a:spAutoFit/>
          </a:bodyPr>
          <a:lstStyle/>
          <a:p>
            <a:r>
              <a:rPr lang="en-US" altLang="en-US" b="1" dirty="0"/>
              <a:t>Requirement for Investigators and Sub-Investigators to File Financial Disclosure Forms</a:t>
            </a:r>
            <a:endParaRPr lang="en-US" b="1" dirty="0"/>
          </a:p>
        </p:txBody>
      </p:sp>
      <p:sp>
        <p:nvSpPr>
          <p:cNvPr id="4" name="Subtitle 1"/>
          <p:cNvSpPr>
            <a:spLocks noGrp="1"/>
          </p:cNvSpPr>
          <p:nvPr>
            <p:ph type="subTitle" idx="1"/>
          </p:nvPr>
        </p:nvSpPr>
        <p:spPr>
          <a:xfrm>
            <a:off x="847725" y="4284663"/>
            <a:ext cx="7607300" cy="584775"/>
          </a:xfrm>
        </p:spPr>
        <p:txBody>
          <a:bodyPr>
            <a:spAutoFit/>
          </a:bodyPr>
          <a:lstStyle/>
          <a:p>
            <a:endParaRPr lang="en-US" altLang="en-US" dirty="0">
              <a:solidFill>
                <a:schemeClr val="tx1"/>
              </a:solidFill>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5100" y="155703"/>
            <a:ext cx="4068423" cy="1403606"/>
          </a:xfrm>
          <a:prstGeom prst="rect">
            <a:avLst/>
          </a:prstGeom>
        </p:spPr>
      </p:pic>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50288" y="4114800"/>
            <a:ext cx="5166469" cy="2466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899784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b="1" dirty="0">
                <a:solidFill>
                  <a:srgbClr val="740074"/>
                </a:solidFill>
              </a:rPr>
              <a:t>Steps to Report Financial Disclosure</a:t>
            </a:r>
            <a:endParaRPr lang="en-US" b="1" dirty="0">
              <a:solidFill>
                <a:srgbClr val="740074"/>
              </a:solidFill>
            </a:endParaRPr>
          </a:p>
        </p:txBody>
      </p:sp>
      <p:sp>
        <p:nvSpPr>
          <p:cNvPr id="5" name="Content Placeholder 4"/>
          <p:cNvSpPr>
            <a:spLocks noGrp="1"/>
          </p:cNvSpPr>
          <p:nvPr>
            <p:ph sz="half" idx="1"/>
          </p:nvPr>
        </p:nvSpPr>
        <p:spPr>
          <a:xfrm>
            <a:off x="457200" y="1696720"/>
            <a:ext cx="7772400" cy="5017012"/>
          </a:xfrm>
        </p:spPr>
        <p:txBody>
          <a:bodyPr/>
          <a:lstStyle/>
          <a:p>
            <a:pPr>
              <a:defRPr/>
            </a:pPr>
            <a:r>
              <a:rPr lang="en-US" altLang="en-US" sz="2400" u="sng" dirty="0"/>
              <a:t>Print</a:t>
            </a:r>
            <a:r>
              <a:rPr lang="en-US" altLang="en-US" sz="2400" dirty="0"/>
              <a:t> the study-specific, Financial Disclosure Form.</a:t>
            </a:r>
          </a:p>
          <a:p>
            <a:pPr>
              <a:defRPr/>
            </a:pPr>
            <a:endParaRPr lang="en-US" altLang="en-US" sz="2400" dirty="0"/>
          </a:p>
          <a:p>
            <a:pPr>
              <a:defRPr/>
            </a:pPr>
            <a:r>
              <a:rPr lang="en-US" altLang="en-US" sz="2400" u="sng" dirty="0"/>
              <a:t>Complete</a:t>
            </a:r>
            <a:r>
              <a:rPr lang="en-US" altLang="en-US" sz="2400" dirty="0"/>
              <a:t> the form in its entirety (Items #1-12).</a:t>
            </a:r>
          </a:p>
          <a:p>
            <a:pPr lvl="1">
              <a:defRPr/>
            </a:pPr>
            <a:r>
              <a:rPr lang="en-US" altLang="en-US" sz="2000" dirty="0"/>
              <a:t>Remember to check all boxes, sign and (hand) date the form.</a:t>
            </a:r>
          </a:p>
          <a:p>
            <a:pPr lvl="1">
              <a:defRPr/>
            </a:pPr>
            <a:r>
              <a:rPr lang="en-US" altLang="en-US" sz="2000" dirty="0"/>
              <a:t>‘Study start date’ = date on the cover of Version 1.0 of the protocol</a:t>
            </a:r>
          </a:p>
          <a:p>
            <a:pPr lvl="1">
              <a:defRPr/>
            </a:pPr>
            <a:r>
              <a:rPr lang="en-US" altLang="en-US" sz="2000" dirty="0"/>
              <a:t>‘Study end date’ = last follow-up date at site.</a:t>
            </a:r>
          </a:p>
          <a:p>
            <a:endParaRPr lang="en-US" sz="2400"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42205" y="6167628"/>
            <a:ext cx="1524011" cy="525784"/>
          </a:xfrm>
          <a:prstGeom prst="rect">
            <a:avLst/>
          </a:prstGeom>
        </p:spPr>
      </p:pic>
    </p:spTree>
    <p:extLst>
      <p:ext uri="{BB962C8B-B14F-4D97-AF65-F5344CB8AC3E}">
        <p14:creationId xmlns:p14="http://schemas.microsoft.com/office/powerpoint/2010/main" val="37662166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52600"/>
            <a:ext cx="8229600" cy="4969649"/>
          </a:xfrm>
        </p:spPr>
        <p:txBody>
          <a:bodyPr/>
          <a:lstStyle/>
          <a:p>
            <a:pPr>
              <a:defRPr/>
            </a:pPr>
            <a:r>
              <a:rPr lang="en-US" altLang="en-US" sz="2400" u="sng" dirty="0"/>
              <a:t>Upload</a:t>
            </a:r>
            <a:r>
              <a:rPr lang="en-US" altLang="en-US" sz="2400" dirty="0"/>
              <a:t> a scanned copy of the completed, signed and dated Financial Disclosure Forms to the DAIDS Protocol Registration System.</a:t>
            </a:r>
          </a:p>
          <a:p>
            <a:pPr lvl="1">
              <a:defRPr/>
            </a:pPr>
            <a:r>
              <a:rPr lang="en-US" altLang="en-US" sz="2000" dirty="0"/>
              <a:t>Submit ALL scanned FD forms under “Other” submission category.</a:t>
            </a:r>
          </a:p>
          <a:p>
            <a:pPr lvl="1">
              <a:defRPr/>
            </a:pPr>
            <a:r>
              <a:rPr lang="en-US" altLang="en-US" sz="2000" dirty="0"/>
              <a:t>Identify the submitted FD forms as “Financial Disclosure Forms”.</a:t>
            </a:r>
          </a:p>
          <a:p>
            <a:pPr marL="457200" lvl="1" indent="0">
              <a:buNone/>
              <a:defRPr/>
            </a:pPr>
            <a:r>
              <a:rPr lang="en-US" altLang="en-US" sz="2000" i="1" dirty="0">
                <a:solidFill>
                  <a:srgbClr val="FF0000"/>
                </a:solidFill>
              </a:rPr>
              <a:t>Note:  </a:t>
            </a:r>
            <a:r>
              <a:rPr lang="en-US" altLang="en-US" sz="2000" i="1" dirty="0"/>
              <a:t>Updates to personnel listed on the FDA Form 1572 (additions and deletions) should </a:t>
            </a:r>
            <a:r>
              <a:rPr lang="en-US" altLang="en-US" sz="2000" i="1" u="sng" dirty="0"/>
              <a:t>always</a:t>
            </a:r>
            <a:r>
              <a:rPr lang="en-US" altLang="en-US" sz="2000" i="1" dirty="0"/>
              <a:t> prompt the completion of FD form(s) and a subsequent DPRS upload.  Ideally updated FDA Form 1572s and FD Forms are  uploaded to DPRS simultaneously.</a:t>
            </a:r>
          </a:p>
          <a:p>
            <a:pPr marL="457200" lvl="1" indent="0">
              <a:buNone/>
              <a:defRPr/>
            </a:pPr>
            <a:endParaRPr lang="en-US" altLang="en-US" sz="2000" i="1" dirty="0"/>
          </a:p>
          <a:p>
            <a:pPr>
              <a:defRPr/>
            </a:pPr>
            <a:r>
              <a:rPr lang="en-US" altLang="en-US" sz="2400" u="sng" dirty="0"/>
              <a:t>File</a:t>
            </a:r>
            <a:r>
              <a:rPr lang="en-US" altLang="en-US" sz="2400" dirty="0"/>
              <a:t> the original, completed, signed and dated FD forms in the study binder along with the associated FDA Form 1572.</a:t>
            </a:r>
            <a:endParaRPr lang="en-US" sz="2400" dirty="0">
              <a:solidFill>
                <a:srgbClr val="000000"/>
              </a:solidFill>
            </a:endParaRPr>
          </a:p>
          <a:p>
            <a:endParaRPr lang="en-US" dirty="0"/>
          </a:p>
        </p:txBody>
      </p:sp>
      <p:sp>
        <p:nvSpPr>
          <p:cNvPr id="5" name="Title 3"/>
          <p:cNvSpPr>
            <a:spLocks noGrp="1"/>
          </p:cNvSpPr>
          <p:nvPr>
            <p:ph type="title"/>
          </p:nvPr>
        </p:nvSpPr>
        <p:spPr/>
        <p:txBody>
          <a:bodyPr/>
          <a:lstStyle/>
          <a:p>
            <a:r>
              <a:rPr lang="en-US" altLang="en-US" b="1" dirty="0">
                <a:solidFill>
                  <a:srgbClr val="740074"/>
                </a:solidFill>
              </a:rPr>
              <a:t>Steps to Report Financial Disclosure </a:t>
            </a:r>
            <a:r>
              <a:rPr lang="en-US" altLang="en-US" b="1">
                <a:solidFill>
                  <a:srgbClr val="740074"/>
                </a:solidFill>
              </a:rPr>
              <a:t>(continued)</a:t>
            </a:r>
            <a:endParaRPr lang="en-US" b="1" dirty="0">
              <a:solidFill>
                <a:srgbClr val="740074"/>
              </a:solidFill>
            </a:endParaRPr>
          </a:p>
        </p:txBody>
      </p:sp>
    </p:spTree>
    <p:extLst>
      <p:ext uri="{BB962C8B-B14F-4D97-AF65-F5344CB8AC3E}">
        <p14:creationId xmlns:p14="http://schemas.microsoft.com/office/powerpoint/2010/main" val="31813756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a:t>What To Do if an FD Form was Not Obtained When Leaving? </a:t>
            </a:r>
          </a:p>
        </p:txBody>
      </p:sp>
      <p:sp>
        <p:nvSpPr>
          <p:cNvPr id="6" name="Content Placeholder 5"/>
          <p:cNvSpPr>
            <a:spLocks noGrp="1"/>
          </p:cNvSpPr>
          <p:nvPr>
            <p:ph idx="1"/>
          </p:nvPr>
        </p:nvSpPr>
        <p:spPr/>
        <p:txBody>
          <a:bodyPr/>
          <a:lstStyle/>
          <a:p>
            <a:r>
              <a:rPr lang="en-US" dirty="0"/>
              <a:t>In the event an Investigator/Sub-Investigator leaves the site before you are able to obtain a completed FD Form, documentation of due diligence to obtain the form is required.</a:t>
            </a:r>
          </a:p>
          <a:p>
            <a:pPr marL="0" indent="0">
              <a:buNone/>
            </a:pPr>
            <a:endParaRPr lang="en-US" dirty="0"/>
          </a:p>
          <a:p>
            <a:r>
              <a:rPr lang="en-US" dirty="0"/>
              <a:t>MTN provides the following guidelines for documenting the due diligence (see next slide)</a:t>
            </a:r>
          </a:p>
          <a:p>
            <a:endParaRPr lang="en-US" dirty="0"/>
          </a:p>
        </p:txBody>
      </p:sp>
    </p:spTree>
    <p:extLst>
      <p:ext uri="{BB962C8B-B14F-4D97-AF65-F5344CB8AC3E}">
        <p14:creationId xmlns:p14="http://schemas.microsoft.com/office/powerpoint/2010/main" val="33721812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MTN Guidance Regarding Missed FD Forms</a:t>
            </a:r>
          </a:p>
        </p:txBody>
      </p:sp>
      <p:sp>
        <p:nvSpPr>
          <p:cNvPr id="3" name="Content Placeholder 2"/>
          <p:cNvSpPr>
            <a:spLocks noGrp="1"/>
          </p:cNvSpPr>
          <p:nvPr>
            <p:ph idx="1"/>
          </p:nvPr>
        </p:nvSpPr>
        <p:spPr/>
        <p:txBody>
          <a:bodyPr/>
          <a:lstStyle/>
          <a:p>
            <a:r>
              <a:rPr lang="en-US" sz="2400" dirty="0"/>
              <a:t>In the event an FD form has not been obtained:</a:t>
            </a:r>
          </a:p>
          <a:p>
            <a:pPr lvl="1"/>
            <a:r>
              <a:rPr lang="en-US" sz="2000" dirty="0"/>
              <a:t>Over a minimum of two-weeks, at least three (3) attempts should be made by 2 different contact methods (e.g., phone, text, mail, email)  to obtain the completed FD form.  Documentation of contact attempts is required (copies of emails, phone log, etc.)</a:t>
            </a:r>
          </a:p>
          <a:p>
            <a:pPr marL="457200" lvl="1" indent="0">
              <a:buNone/>
            </a:pPr>
            <a:endParaRPr lang="en-US" sz="2000" dirty="0"/>
          </a:p>
          <a:p>
            <a:pPr lvl="1"/>
            <a:r>
              <a:rPr lang="en-US" sz="2000" dirty="0"/>
              <a:t>If, after site contact attempts the Investigator(s) or Sub-Investigator(s) is unresponsive to the request, site must complete a Note to File.  The NTF should include:</a:t>
            </a:r>
          </a:p>
          <a:p>
            <a:pPr lvl="2"/>
            <a:r>
              <a:rPr lang="en-US" sz="1600" dirty="0"/>
              <a:t>The date Investigator(s) or Sub-Investigator(s) was removed from the 1572</a:t>
            </a:r>
          </a:p>
          <a:p>
            <a:pPr lvl="2"/>
            <a:r>
              <a:rPr lang="en-US" sz="1600" dirty="0"/>
              <a:t>Employment end date (as applicable) </a:t>
            </a:r>
          </a:p>
          <a:p>
            <a:pPr lvl="2"/>
            <a:r>
              <a:rPr lang="en-US" sz="1600" dirty="0"/>
              <a:t>Reason(s) FD form was not obtained</a:t>
            </a:r>
          </a:p>
          <a:p>
            <a:pPr lvl="2"/>
            <a:r>
              <a:rPr lang="en-US" sz="1600" dirty="0"/>
              <a:t>Details regarding contact attempts (dates, method, etc.)</a:t>
            </a:r>
          </a:p>
          <a:p>
            <a:pPr marL="914400" lvl="2" indent="0">
              <a:buNone/>
            </a:pPr>
            <a:r>
              <a:rPr lang="en-US" sz="2000" dirty="0"/>
              <a:t>	</a:t>
            </a:r>
          </a:p>
        </p:txBody>
      </p:sp>
    </p:spTree>
    <p:extLst>
      <p:ext uri="{BB962C8B-B14F-4D97-AF65-F5344CB8AC3E}">
        <p14:creationId xmlns:p14="http://schemas.microsoft.com/office/powerpoint/2010/main" val="32258505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43000"/>
          </a:xfrm>
        </p:spPr>
        <p:txBody>
          <a:bodyPr/>
          <a:lstStyle/>
          <a:p>
            <a:r>
              <a:rPr lang="en-US" b="1" dirty="0"/>
              <a:t>Resources</a:t>
            </a:r>
          </a:p>
        </p:txBody>
      </p:sp>
      <p:sp>
        <p:nvSpPr>
          <p:cNvPr id="3" name="Content Placeholder 2"/>
          <p:cNvSpPr>
            <a:spLocks noGrp="1"/>
          </p:cNvSpPr>
          <p:nvPr>
            <p:ph idx="1"/>
          </p:nvPr>
        </p:nvSpPr>
        <p:spPr>
          <a:xfrm>
            <a:off x="457200" y="1524000"/>
            <a:ext cx="8229600" cy="4785232"/>
          </a:xfrm>
        </p:spPr>
        <p:txBody>
          <a:bodyPr/>
          <a:lstStyle/>
          <a:p>
            <a:pPr lvl="1"/>
            <a:r>
              <a:rPr lang="en-US" sz="1600" dirty="0">
                <a:solidFill>
                  <a:schemeClr val="tx1">
                    <a:lumMod val="95000"/>
                    <a:lumOff val="5000"/>
                  </a:schemeClr>
                </a:solidFill>
                <a:hlinkClick r:id="rId2"/>
              </a:rPr>
              <a:t>21 CFR § 54</a:t>
            </a:r>
            <a:r>
              <a:rPr lang="en-US" sz="1600" dirty="0">
                <a:solidFill>
                  <a:schemeClr val="tx1">
                    <a:lumMod val="95000"/>
                    <a:lumOff val="5000"/>
                  </a:schemeClr>
                </a:solidFill>
              </a:rPr>
              <a:t> Financial Disclosure by Clinical Investigators</a:t>
            </a:r>
          </a:p>
          <a:p>
            <a:pPr lvl="1"/>
            <a:r>
              <a:rPr lang="en-US" sz="1600" dirty="0">
                <a:solidFill>
                  <a:schemeClr val="tx1">
                    <a:lumMod val="95000"/>
                    <a:lumOff val="5000"/>
                  </a:schemeClr>
                </a:solidFill>
                <a:hlinkClick r:id="rId2"/>
              </a:rPr>
              <a:t>42 CFR § 50, Subpart F</a:t>
            </a:r>
            <a:r>
              <a:rPr lang="en-US" sz="1600" dirty="0">
                <a:solidFill>
                  <a:schemeClr val="tx1">
                    <a:lumMod val="95000"/>
                    <a:lumOff val="5000"/>
                  </a:schemeClr>
                </a:solidFill>
              </a:rPr>
              <a:t> Responsibility </a:t>
            </a:r>
            <a:r>
              <a:rPr lang="en-US" sz="1600" i="1" dirty="0">
                <a:solidFill>
                  <a:schemeClr val="tx1">
                    <a:lumMod val="95000"/>
                    <a:lumOff val="5000"/>
                  </a:schemeClr>
                </a:solidFill>
              </a:rPr>
              <a:t>of Applicants for Promoting </a:t>
            </a:r>
            <a:r>
              <a:rPr lang="en-US" sz="1600" dirty="0">
                <a:solidFill>
                  <a:schemeClr val="tx1">
                    <a:lumMod val="95000"/>
                    <a:lumOff val="5000"/>
                  </a:schemeClr>
                </a:solidFill>
              </a:rPr>
              <a:t> </a:t>
            </a:r>
            <a:r>
              <a:rPr lang="en-US" sz="1600" i="1" dirty="0">
                <a:solidFill>
                  <a:schemeClr val="tx1">
                    <a:lumMod val="95000"/>
                    <a:lumOff val="5000"/>
                  </a:schemeClr>
                </a:solidFill>
              </a:rPr>
              <a:t>Objectivity for Research for Which Public Health Service Funding Is Sought</a:t>
            </a:r>
            <a:r>
              <a:rPr lang="en-US" sz="1600" b="1" dirty="0">
                <a:solidFill>
                  <a:schemeClr val="tx1">
                    <a:lumMod val="95000"/>
                    <a:lumOff val="5000"/>
                  </a:schemeClr>
                </a:solidFill>
              </a:rPr>
              <a:t> </a:t>
            </a:r>
            <a:endParaRPr lang="en-US" sz="1600" dirty="0">
              <a:solidFill>
                <a:schemeClr val="tx1">
                  <a:lumMod val="95000"/>
                  <a:lumOff val="5000"/>
                </a:schemeClr>
              </a:solidFill>
            </a:endParaRPr>
          </a:p>
          <a:p>
            <a:pPr lvl="1"/>
            <a:r>
              <a:rPr lang="en-US" sz="1600" dirty="0">
                <a:solidFill>
                  <a:schemeClr val="tx1">
                    <a:lumMod val="95000"/>
                    <a:lumOff val="5000"/>
                  </a:schemeClr>
                </a:solidFill>
                <a:hlinkClick r:id="rId3"/>
              </a:rPr>
              <a:t>45 CFR § 94</a:t>
            </a:r>
            <a:r>
              <a:rPr lang="en-US" sz="1600" dirty="0">
                <a:solidFill>
                  <a:schemeClr val="tx1">
                    <a:lumMod val="95000"/>
                    <a:lumOff val="5000"/>
                  </a:schemeClr>
                </a:solidFill>
              </a:rPr>
              <a:t> </a:t>
            </a:r>
            <a:r>
              <a:rPr lang="en-US" sz="1600" i="1" dirty="0">
                <a:solidFill>
                  <a:schemeClr val="tx1">
                    <a:lumMod val="95000"/>
                    <a:lumOff val="5000"/>
                  </a:schemeClr>
                </a:solidFill>
              </a:rPr>
              <a:t>Responsible Prospective Contractors</a:t>
            </a:r>
            <a:endParaRPr lang="en-US" sz="1600" dirty="0">
              <a:solidFill>
                <a:schemeClr val="tx1">
                  <a:lumMod val="95000"/>
                  <a:lumOff val="5000"/>
                </a:schemeClr>
              </a:solidFill>
            </a:endParaRPr>
          </a:p>
          <a:p>
            <a:pPr lvl="1"/>
            <a:r>
              <a:rPr lang="en-US" sz="1600" dirty="0"/>
              <a:t>21 CFR § 312.53 </a:t>
            </a:r>
            <a:r>
              <a:rPr lang="en-US" sz="1600" i="1" dirty="0"/>
              <a:t>Investigational New Drug Application</a:t>
            </a:r>
            <a:endParaRPr lang="en-US" sz="1600" dirty="0"/>
          </a:p>
          <a:p>
            <a:pPr lvl="1"/>
            <a:r>
              <a:rPr lang="en-US" sz="1600" dirty="0"/>
              <a:t>21 CFR § 812.43</a:t>
            </a:r>
            <a:r>
              <a:rPr lang="en-US" sz="1600" i="1" dirty="0"/>
              <a:t>Investigational Device Exemptions</a:t>
            </a:r>
            <a:endParaRPr lang="en-US" sz="1600" dirty="0"/>
          </a:p>
          <a:p>
            <a:pPr lvl="1"/>
            <a:r>
              <a:rPr lang="en-US" sz="1600" dirty="0"/>
              <a:t>21 CFR § 314.50 </a:t>
            </a:r>
            <a:r>
              <a:rPr lang="en-US" sz="1600" i="1" dirty="0"/>
              <a:t>Applications for FDA Approval to Market a New Drug</a:t>
            </a:r>
            <a:endParaRPr lang="en-US" sz="1600" dirty="0"/>
          </a:p>
          <a:p>
            <a:pPr lvl="1"/>
            <a:r>
              <a:rPr lang="en-US" sz="1600" dirty="0"/>
              <a:t>21 CFR § 814.20 </a:t>
            </a:r>
            <a:r>
              <a:rPr lang="en-US" sz="1600" i="1" dirty="0"/>
              <a:t>Premarket Approval Application (PMA)</a:t>
            </a:r>
            <a:endParaRPr lang="en-US" sz="1600" dirty="0"/>
          </a:p>
          <a:p>
            <a:pPr lvl="1"/>
            <a:r>
              <a:rPr lang="en-US" sz="1600" dirty="0"/>
              <a:t>NIH HIV/AIDS Clinical Trials Networks </a:t>
            </a:r>
            <a:r>
              <a:rPr lang="en-US" sz="1600" i="1" dirty="0"/>
              <a:t>Financial Disclosure Policy and Procedure</a:t>
            </a:r>
            <a:r>
              <a:rPr lang="en-US" sz="1600" dirty="0"/>
              <a:t> </a:t>
            </a:r>
          </a:p>
          <a:p>
            <a:pPr lvl="1"/>
            <a:r>
              <a:rPr lang="en-US" sz="1600" dirty="0"/>
              <a:t>DAIDS Financial Disclosure Guidance Process for Collection of Financial Disclosure by Clinical Investigators per 21 CFR 54.4</a:t>
            </a:r>
          </a:p>
          <a:p>
            <a:pPr lvl="1"/>
            <a:r>
              <a:rPr lang="en-US" sz="1600" dirty="0"/>
              <a:t>OPCRO, DAIDS, Protocol Registration Manual</a:t>
            </a:r>
          </a:p>
          <a:p>
            <a:pPr lvl="1"/>
            <a:r>
              <a:rPr lang="en-US" sz="1600" dirty="0"/>
              <a:t>DAIDS Policy #DWD-POL-CL-03.03 Human Subjects Protection (HSP) and Good Clinical Practice (GCP) Training Requirements</a:t>
            </a:r>
          </a:p>
          <a:p>
            <a:pPr lvl="1"/>
            <a:r>
              <a:rPr lang="en-US" sz="1600" dirty="0"/>
              <a:t>FDA Guidance Financial Disclosure by Clinical Investigators</a:t>
            </a:r>
          </a:p>
          <a:p>
            <a:pPr lvl="1"/>
            <a:r>
              <a:rPr lang="en-US" sz="1600" dirty="0"/>
              <a:t>FDA Form 3454 Certification: Financial Interests and Arrangements of Clinical Investigators</a:t>
            </a:r>
          </a:p>
          <a:p>
            <a:pPr lvl="1"/>
            <a:r>
              <a:rPr lang="en-US" sz="1600" dirty="0"/>
              <a:t>FDA Form 3455 Disclosure: Financial Interests and Arrangements of Clinical Investigators</a:t>
            </a:r>
          </a:p>
          <a:p>
            <a:endParaRPr lang="en-US" sz="900" dirty="0"/>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2205" y="6167628"/>
            <a:ext cx="1524011" cy="525784"/>
          </a:xfrm>
          <a:prstGeom prst="rect">
            <a:avLst/>
          </a:prstGeom>
        </p:spPr>
      </p:pic>
    </p:spTree>
    <p:extLst>
      <p:ext uri="{BB962C8B-B14F-4D97-AF65-F5344CB8AC3E}">
        <p14:creationId xmlns:p14="http://schemas.microsoft.com/office/powerpoint/2010/main" val="13859890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Reporting Financial Disclosure via HANC Online System</a:t>
            </a:r>
          </a:p>
        </p:txBody>
      </p:sp>
      <p:sp>
        <p:nvSpPr>
          <p:cNvPr id="3" name="Content Placeholder 2"/>
          <p:cNvSpPr>
            <a:spLocks noGrp="1"/>
          </p:cNvSpPr>
          <p:nvPr>
            <p:ph idx="1"/>
          </p:nvPr>
        </p:nvSpPr>
        <p:spPr>
          <a:xfrm>
            <a:off x="457200" y="1600200"/>
            <a:ext cx="8229600" cy="4830320"/>
          </a:xfrm>
        </p:spPr>
        <p:txBody>
          <a:bodyPr/>
          <a:lstStyle/>
          <a:p>
            <a:r>
              <a:rPr lang="en-US" sz="2800" dirty="0"/>
              <a:t>The Office of HIV/AIDS Network Coordination (HANC) online FD is a separate requirement for some network members that ensures compliance with 42 CRF 54.  If your disclosure is necessary you will be notified. Details regarding HANC online FD have not been covered in this presentation, but should you have any questions regarding the HANC disclosure you can contact MTN Regulatory at </a:t>
            </a:r>
            <a:r>
              <a:rPr lang="en-US" sz="2800" dirty="0">
                <a:hlinkClick r:id="rId2"/>
              </a:rPr>
              <a:t>mtnregulatory@mtnstopshiv.org</a:t>
            </a:r>
            <a:r>
              <a:rPr lang="en-US" sz="2800" dirty="0"/>
              <a:t>.</a:t>
            </a:r>
            <a:endParaRPr lang="en-US" sz="20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42205" y="6167628"/>
            <a:ext cx="1524011" cy="525784"/>
          </a:xfrm>
          <a:prstGeom prst="rect">
            <a:avLst/>
          </a:prstGeom>
        </p:spPr>
      </p:pic>
    </p:spTree>
    <p:extLst>
      <p:ext uri="{BB962C8B-B14F-4D97-AF65-F5344CB8AC3E}">
        <p14:creationId xmlns:p14="http://schemas.microsoft.com/office/powerpoint/2010/main" val="2393745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Investigator of Record – Definition</a:t>
            </a:r>
          </a:p>
        </p:txBody>
      </p:sp>
      <p:sp>
        <p:nvSpPr>
          <p:cNvPr id="3" name="Content Placeholder 2"/>
          <p:cNvSpPr>
            <a:spLocks noGrp="1"/>
          </p:cNvSpPr>
          <p:nvPr>
            <p:ph idx="1"/>
          </p:nvPr>
        </p:nvSpPr>
        <p:spPr>
          <a:xfrm>
            <a:off x="457200" y="1752600"/>
            <a:ext cx="8229600" cy="4785232"/>
          </a:xfrm>
        </p:spPr>
        <p:txBody>
          <a:bodyPr/>
          <a:lstStyle/>
          <a:p>
            <a:pPr marL="0" indent="0">
              <a:buNone/>
            </a:pPr>
            <a:r>
              <a:rPr lang="en-US" sz="2800" dirty="0"/>
              <a:t>“The individual at the CRS responsible for ensuring that a clinical trial is conducted in accordance with the protocol, applicable U.S. federal regulations, in-country regulations and any provisions imposed by the reviewing IRB/EC/other regulatory entity. This person is the signatory for the Form FDA 1572 for studies conducted under an IND or the DAIDS Investigator of Record Form for non-IND studies.” (from DAIDS Protocol Registration Manual, p.8)</a:t>
            </a:r>
          </a:p>
          <a:p>
            <a:pPr marL="0" indent="0">
              <a:buNone/>
            </a:pPr>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42205" y="6167628"/>
            <a:ext cx="1524011" cy="525784"/>
          </a:xfrm>
          <a:prstGeom prst="rect">
            <a:avLst/>
          </a:prstGeom>
        </p:spPr>
      </p:pic>
    </p:spTree>
    <p:extLst>
      <p:ext uri="{BB962C8B-B14F-4D97-AF65-F5344CB8AC3E}">
        <p14:creationId xmlns:p14="http://schemas.microsoft.com/office/powerpoint/2010/main" val="2358943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a:t>Reporting Financial Interests </a:t>
            </a:r>
            <a:endParaRPr lang="en-US" dirty="0"/>
          </a:p>
        </p:txBody>
      </p:sp>
      <p:sp>
        <p:nvSpPr>
          <p:cNvPr id="3" name="Content Placeholder 2"/>
          <p:cNvSpPr>
            <a:spLocks noGrp="1"/>
          </p:cNvSpPr>
          <p:nvPr>
            <p:ph idx="1"/>
          </p:nvPr>
        </p:nvSpPr>
        <p:spPr>
          <a:xfrm>
            <a:off x="457200" y="1752600"/>
            <a:ext cx="8686800" cy="4953000"/>
          </a:xfrm>
        </p:spPr>
        <p:txBody>
          <a:bodyPr/>
          <a:lstStyle/>
          <a:p>
            <a:pPr lvl="0" fontAlgn="auto">
              <a:spcAft>
                <a:spcPts val="0"/>
              </a:spcAft>
              <a:buFont typeface="Arial" panose="020B0604020202020204" pitchFamily="34" charset="0"/>
              <a:buChar char="•"/>
            </a:pPr>
            <a:r>
              <a:rPr lang="en-US" altLang="en-US" dirty="0">
                <a:solidFill>
                  <a:prstClr val="black"/>
                </a:solidFill>
                <a:latin typeface="+mj-lt"/>
              </a:rPr>
              <a:t>Goal:  Preserve objectivity of clinical research and the protection of human subjects</a:t>
            </a:r>
          </a:p>
          <a:p>
            <a:pPr marL="0" lvl="0" indent="0" fontAlgn="auto">
              <a:spcAft>
                <a:spcPts val="0"/>
              </a:spcAft>
              <a:buNone/>
            </a:pPr>
            <a:endParaRPr lang="en-US" altLang="en-US" sz="800" dirty="0">
              <a:solidFill>
                <a:prstClr val="black"/>
              </a:solidFill>
              <a:latin typeface="+mj-lt"/>
            </a:endParaRPr>
          </a:p>
          <a:p>
            <a:pPr lvl="0" fontAlgn="auto">
              <a:spcAft>
                <a:spcPts val="0"/>
              </a:spcAft>
              <a:buFont typeface="Arial" panose="020B0604020202020204" pitchFamily="34" charset="0"/>
              <a:buChar char="•"/>
            </a:pPr>
            <a:r>
              <a:rPr lang="en-US" altLang="en-US" dirty="0">
                <a:solidFill>
                  <a:prstClr val="black"/>
                </a:solidFill>
                <a:latin typeface="+mj-lt"/>
              </a:rPr>
              <a:t>Regulations:  21 CFR 54 and 21 CFR 312.53</a:t>
            </a:r>
          </a:p>
          <a:p>
            <a:pPr marL="0" lvl="0" indent="0" fontAlgn="auto">
              <a:spcAft>
                <a:spcPts val="0"/>
              </a:spcAft>
              <a:buNone/>
            </a:pPr>
            <a:endParaRPr lang="en-US" altLang="en-US" sz="800" dirty="0">
              <a:solidFill>
                <a:prstClr val="black"/>
              </a:solidFill>
              <a:latin typeface="+mj-lt"/>
            </a:endParaRPr>
          </a:p>
          <a:p>
            <a:pPr lvl="0" fontAlgn="auto">
              <a:spcAft>
                <a:spcPts val="0"/>
              </a:spcAft>
              <a:buFont typeface="Arial" panose="020B0604020202020204" pitchFamily="34" charset="0"/>
              <a:buChar char="•"/>
            </a:pPr>
            <a:r>
              <a:rPr lang="en-US" altLang="en-US" dirty="0">
                <a:solidFill>
                  <a:prstClr val="black"/>
                </a:solidFill>
                <a:latin typeface="+mj-lt"/>
              </a:rPr>
              <a:t>Requirement:  Each clinical investigator must disclose any financial interests that may be affected by the outcome of the research or attest to the absence of relevant significant financial interests</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42205" y="6167628"/>
            <a:ext cx="1524011" cy="525784"/>
          </a:xfrm>
          <a:prstGeom prst="rect">
            <a:avLst/>
          </a:prstGeom>
        </p:spPr>
      </p:pic>
    </p:spTree>
    <p:extLst>
      <p:ext uri="{BB962C8B-B14F-4D97-AF65-F5344CB8AC3E}">
        <p14:creationId xmlns:p14="http://schemas.microsoft.com/office/powerpoint/2010/main" val="3721716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a:t>Specific Requirement</a:t>
            </a:r>
            <a:endParaRPr lang="en-US" dirty="0"/>
          </a:p>
        </p:txBody>
      </p:sp>
      <p:sp>
        <p:nvSpPr>
          <p:cNvPr id="3" name="Content Placeholder 2"/>
          <p:cNvSpPr>
            <a:spLocks noGrp="1"/>
          </p:cNvSpPr>
          <p:nvPr>
            <p:ph idx="1"/>
          </p:nvPr>
        </p:nvSpPr>
        <p:spPr>
          <a:xfrm>
            <a:off x="457200" y="1828800"/>
            <a:ext cx="8077200" cy="4724400"/>
          </a:xfrm>
        </p:spPr>
        <p:txBody>
          <a:bodyPr/>
          <a:lstStyle/>
          <a:p>
            <a:pPr eaLnBrk="1" hangingPunct="1"/>
            <a:r>
              <a:rPr lang="en-US" altLang="en-US" sz="2800" dirty="0"/>
              <a:t>Per 21 CFR 54, each clinical research Investigator  and Sub-Investigator (anyone listed on the FDA Form 1572 for the study) is required to disclose the aggregated financial interests of themselves, their spouse and dependent children, as they relate to the study sponsor and/or study product(s).</a:t>
            </a:r>
          </a:p>
          <a:p>
            <a:pPr marL="0" indent="0" eaLnBrk="1" hangingPunct="1">
              <a:buNone/>
            </a:pPr>
            <a:endParaRPr lang="en-US" altLang="en-US" sz="800" dirty="0"/>
          </a:p>
          <a:p>
            <a:pPr eaLnBrk="1" hangingPunct="1"/>
            <a:r>
              <a:rPr lang="en-US" altLang="en-US" sz="2800" dirty="0"/>
              <a:t>Per 21 CFR 312.53, financial disclosures must be completed prior to study involvement</a:t>
            </a: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2205" y="6167628"/>
            <a:ext cx="1524011" cy="525784"/>
          </a:xfrm>
          <a:prstGeom prst="rect">
            <a:avLst/>
          </a:prstGeom>
        </p:spPr>
      </p:pic>
    </p:spTree>
    <p:custDataLst>
      <p:tags r:id="rId1"/>
    </p:custDataLst>
    <p:extLst>
      <p:ext uri="{BB962C8B-B14F-4D97-AF65-F5344CB8AC3E}">
        <p14:creationId xmlns:p14="http://schemas.microsoft.com/office/powerpoint/2010/main" val="3221546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a:t>When to Report: 4 Time Points</a:t>
            </a:r>
            <a:endParaRPr lang="en-US" dirty="0"/>
          </a:p>
        </p:txBody>
      </p:sp>
      <p:sp>
        <p:nvSpPr>
          <p:cNvPr id="3" name="Content Placeholder 2"/>
          <p:cNvSpPr>
            <a:spLocks noGrp="1"/>
          </p:cNvSpPr>
          <p:nvPr>
            <p:ph idx="1"/>
          </p:nvPr>
        </p:nvSpPr>
        <p:spPr>
          <a:xfrm>
            <a:off x="457200" y="1728240"/>
            <a:ext cx="8305800" cy="4709032"/>
          </a:xfrm>
        </p:spPr>
        <p:txBody>
          <a:bodyPr/>
          <a:lstStyle/>
          <a:p>
            <a:pPr marL="514350" lvl="0" indent="-514350" fontAlgn="auto">
              <a:spcAft>
                <a:spcPts val="0"/>
              </a:spcAft>
              <a:buFont typeface="+mj-lt"/>
              <a:buAutoNum type="arabicPeriod"/>
              <a:defRPr/>
            </a:pPr>
            <a:r>
              <a:rPr lang="en-US" altLang="en-US" u="sng" dirty="0">
                <a:latin typeface="+mj-lt"/>
              </a:rPr>
              <a:t>Before</a:t>
            </a:r>
            <a:r>
              <a:rPr lang="en-US" altLang="en-US" dirty="0">
                <a:latin typeface="+mj-lt"/>
              </a:rPr>
              <a:t> an Investigator or Sub-Investigator begins study activities, i.e., before final sign-off by the IoR of the 1572 form</a:t>
            </a:r>
            <a:endParaRPr lang="en-US" dirty="0"/>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2205" y="6167628"/>
            <a:ext cx="1524011" cy="525784"/>
          </a:xfrm>
          <a:prstGeom prst="rect">
            <a:avLst/>
          </a:prstGeom>
        </p:spPr>
      </p:pic>
      <p:pic>
        <p:nvPicPr>
          <p:cNvPr id="2050"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124201" y="3733801"/>
            <a:ext cx="2590800" cy="26071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ustDataLst>
      <p:tags r:id="rId1"/>
    </p:custDataLst>
    <p:extLst>
      <p:ext uri="{BB962C8B-B14F-4D97-AF65-F5344CB8AC3E}">
        <p14:creationId xmlns:p14="http://schemas.microsoft.com/office/powerpoint/2010/main" val="32215467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a:t>When to Report: 4 Time Points</a:t>
            </a:r>
            <a:endParaRPr lang="en-US" dirty="0"/>
          </a:p>
        </p:txBody>
      </p:sp>
      <p:sp>
        <p:nvSpPr>
          <p:cNvPr id="3" name="Content Placeholder 2"/>
          <p:cNvSpPr>
            <a:spLocks noGrp="1"/>
          </p:cNvSpPr>
          <p:nvPr>
            <p:ph idx="1"/>
          </p:nvPr>
        </p:nvSpPr>
        <p:spPr>
          <a:xfrm>
            <a:off x="304800" y="1255014"/>
            <a:ext cx="8382000" cy="3545586"/>
          </a:xfrm>
          <a:ln w="9525">
            <a:noFill/>
          </a:ln>
        </p:spPr>
        <p:txBody>
          <a:bodyPr lIns="182880" tIns="182880">
            <a:spAutoFit/>
          </a:bodyPr>
          <a:lstStyle/>
          <a:p>
            <a:pPr marL="0" lvl="2" indent="0" fontAlgn="auto">
              <a:spcAft>
                <a:spcPts val="0"/>
              </a:spcAft>
              <a:buSzPct val="70000"/>
              <a:buNone/>
              <a:defRPr/>
            </a:pPr>
            <a:r>
              <a:rPr lang="en-US" altLang="en-US" sz="1700" dirty="0">
                <a:solidFill>
                  <a:prstClr val="black"/>
                </a:solidFill>
                <a:latin typeface="+mj-lt"/>
              </a:rPr>
              <a:t> 				</a:t>
            </a:r>
            <a:endParaRPr lang="en-US" altLang="en-US" sz="2000" dirty="0">
              <a:solidFill>
                <a:prstClr val="black"/>
              </a:solidFill>
              <a:latin typeface="+mj-lt"/>
            </a:endParaRPr>
          </a:p>
          <a:p>
            <a:pPr marL="461963" indent="-461963" fontAlgn="auto">
              <a:spcAft>
                <a:spcPts val="0"/>
              </a:spcAft>
              <a:buNone/>
              <a:defRPr/>
            </a:pPr>
            <a:r>
              <a:rPr lang="en-US" altLang="en-US" dirty="0">
                <a:latin typeface="+mj-lt"/>
              </a:rPr>
              <a:t>2. Within thirty (30) days of discovering that relevant changes to their significant financial interests have occurred (during their study involvement and for one year following the end of their study involvement)</a:t>
            </a: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2205" y="6167628"/>
            <a:ext cx="1524011" cy="525784"/>
          </a:xfrm>
          <a:prstGeom prst="rect">
            <a:avLst/>
          </a:prstGeom>
        </p:spPr>
      </p:pic>
    </p:spTree>
    <p:custDataLst>
      <p:tags r:id="rId1"/>
    </p:custDataLst>
    <p:extLst>
      <p:ext uri="{BB962C8B-B14F-4D97-AF65-F5344CB8AC3E}">
        <p14:creationId xmlns:p14="http://schemas.microsoft.com/office/powerpoint/2010/main" val="2042276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a:t>When to Report: 4 Time Points</a:t>
            </a:r>
            <a:br>
              <a:rPr lang="en-US" altLang="en-US" b="1" dirty="0"/>
            </a:br>
            <a:endParaRPr lang="en-US" dirty="0"/>
          </a:p>
        </p:txBody>
      </p:sp>
      <p:sp>
        <p:nvSpPr>
          <p:cNvPr id="3" name="Content Placeholder 2"/>
          <p:cNvSpPr>
            <a:spLocks noGrp="1"/>
          </p:cNvSpPr>
          <p:nvPr>
            <p:ph idx="1"/>
          </p:nvPr>
        </p:nvSpPr>
        <p:spPr>
          <a:xfrm>
            <a:off x="304800" y="1150810"/>
            <a:ext cx="8382000" cy="2659190"/>
          </a:xfrm>
          <a:ln w="9525">
            <a:noFill/>
          </a:ln>
        </p:spPr>
        <p:txBody>
          <a:bodyPr lIns="182880" tIns="182880">
            <a:spAutoFit/>
          </a:bodyPr>
          <a:lstStyle/>
          <a:p>
            <a:pPr marL="0" lvl="2" indent="0" fontAlgn="auto">
              <a:spcAft>
                <a:spcPts val="0"/>
              </a:spcAft>
              <a:buSzPct val="70000"/>
              <a:buNone/>
              <a:defRPr/>
            </a:pPr>
            <a:r>
              <a:rPr lang="en-US" altLang="en-US" sz="1700" dirty="0">
                <a:solidFill>
                  <a:prstClr val="black"/>
                </a:solidFill>
                <a:latin typeface="+mj-lt"/>
              </a:rPr>
              <a:t> 				</a:t>
            </a:r>
            <a:endParaRPr lang="en-US" altLang="en-US" sz="2000" dirty="0">
              <a:solidFill>
                <a:prstClr val="black"/>
              </a:solidFill>
              <a:latin typeface="+mj-lt"/>
            </a:endParaRPr>
          </a:p>
          <a:p>
            <a:pPr marL="514350" lvl="2" indent="-514350" fontAlgn="auto">
              <a:spcAft>
                <a:spcPts val="0"/>
              </a:spcAft>
              <a:buSzPct val="70000"/>
              <a:buAutoNum type="arabicPeriod" startAt="3"/>
              <a:defRPr/>
            </a:pPr>
            <a:r>
              <a:rPr lang="en-US" altLang="en-US" sz="3200" dirty="0">
                <a:solidFill>
                  <a:prstClr val="black"/>
                </a:solidFill>
                <a:latin typeface="+mj-lt"/>
              </a:rPr>
              <a:t>When an Investigator or Sub-Investigator is removed from the FDA Form 1572 prior to study completion</a:t>
            </a:r>
            <a:endParaRPr lang="en-US" altLang="en-US" sz="1400" dirty="0">
              <a:solidFill>
                <a:prstClr val="black"/>
              </a:solidFill>
              <a:latin typeface="+mj-lt"/>
            </a:endParaRPr>
          </a:p>
          <a:p>
            <a:pPr marL="0" lvl="2" indent="0" fontAlgn="auto">
              <a:spcAft>
                <a:spcPts val="0"/>
              </a:spcAft>
              <a:buSzPct val="70000"/>
              <a:buNone/>
              <a:defRPr/>
            </a:pPr>
            <a:endParaRPr lang="en-US" altLang="en-US" sz="3200" dirty="0">
              <a:solidFill>
                <a:prstClr val="black"/>
              </a:solidFill>
              <a:latin typeface="+mj-lt"/>
            </a:endParaRP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2205" y="6167628"/>
            <a:ext cx="1524011" cy="525784"/>
          </a:xfrm>
          <a:prstGeom prst="rect">
            <a:avLst/>
          </a:prstGeom>
        </p:spPr>
      </p:pic>
    </p:spTree>
    <p:custDataLst>
      <p:tags r:id="rId1"/>
    </p:custDataLst>
    <p:extLst>
      <p:ext uri="{BB962C8B-B14F-4D97-AF65-F5344CB8AC3E}">
        <p14:creationId xmlns:p14="http://schemas.microsoft.com/office/powerpoint/2010/main" val="23430105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a:t>When to Report: 4 Time Points</a:t>
            </a:r>
            <a:endParaRPr lang="en-US" dirty="0"/>
          </a:p>
        </p:txBody>
      </p:sp>
      <p:sp>
        <p:nvSpPr>
          <p:cNvPr id="3" name="Content Placeholder 2"/>
          <p:cNvSpPr>
            <a:spLocks noGrp="1"/>
          </p:cNvSpPr>
          <p:nvPr>
            <p:ph idx="1"/>
          </p:nvPr>
        </p:nvSpPr>
        <p:spPr>
          <a:xfrm>
            <a:off x="304800" y="1295400"/>
            <a:ext cx="8839200" cy="3545586"/>
          </a:xfrm>
          <a:ln w="9525">
            <a:noFill/>
          </a:ln>
        </p:spPr>
        <p:txBody>
          <a:bodyPr wrap="square" lIns="182880" tIns="182880">
            <a:spAutoFit/>
          </a:bodyPr>
          <a:lstStyle/>
          <a:p>
            <a:pPr marL="0" lvl="2" indent="0" fontAlgn="auto">
              <a:spcAft>
                <a:spcPts val="0"/>
              </a:spcAft>
              <a:buSzPct val="70000"/>
              <a:buNone/>
              <a:defRPr/>
            </a:pPr>
            <a:r>
              <a:rPr lang="en-US" altLang="en-US" sz="1700" dirty="0">
                <a:solidFill>
                  <a:prstClr val="black"/>
                </a:solidFill>
                <a:latin typeface="+mj-lt"/>
              </a:rPr>
              <a:t>		</a:t>
            </a:r>
            <a:endParaRPr lang="en-US" altLang="en-US" sz="2000" dirty="0">
              <a:solidFill>
                <a:prstClr val="black"/>
              </a:solidFill>
              <a:latin typeface="+mj-lt"/>
            </a:endParaRPr>
          </a:p>
          <a:p>
            <a:pPr marL="0" lvl="2" indent="0" fontAlgn="auto">
              <a:spcAft>
                <a:spcPts val="0"/>
              </a:spcAft>
              <a:buSzPct val="70000"/>
              <a:buNone/>
              <a:defRPr/>
            </a:pPr>
            <a:r>
              <a:rPr lang="en-US" altLang="en-US" sz="3200" dirty="0">
                <a:solidFill>
                  <a:prstClr val="black"/>
                </a:solidFill>
                <a:latin typeface="+mj-lt"/>
              </a:rPr>
              <a:t>4.  	At the completion of all study-specific 	activities, that is, the date of the last 	participant follow-up visit at the study 	site.  Investigators and Sub-Investigators 	listed on the </a:t>
            </a:r>
            <a:r>
              <a:rPr lang="en-US" altLang="en-US" sz="3200" i="1" dirty="0">
                <a:solidFill>
                  <a:prstClr val="black"/>
                </a:solidFill>
                <a:latin typeface="+mj-lt"/>
              </a:rPr>
              <a:t>current</a:t>
            </a:r>
            <a:r>
              <a:rPr lang="en-US" altLang="en-US" sz="3200" dirty="0">
                <a:solidFill>
                  <a:prstClr val="black"/>
                </a:solidFill>
                <a:latin typeface="+mj-lt"/>
              </a:rPr>
              <a:t> FDA Form 1572 must 	disclose.</a:t>
            </a: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2205" y="6167628"/>
            <a:ext cx="1524011" cy="525784"/>
          </a:xfrm>
          <a:prstGeom prst="rect">
            <a:avLst/>
          </a:prstGeom>
        </p:spPr>
      </p:pic>
    </p:spTree>
    <p:custDataLst>
      <p:tags r:id="rId1"/>
    </p:custDataLst>
    <p:extLst>
      <p:ext uri="{BB962C8B-B14F-4D97-AF65-F5344CB8AC3E}">
        <p14:creationId xmlns:p14="http://schemas.microsoft.com/office/powerpoint/2010/main" val="23430105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740074"/>
                </a:solidFill>
              </a:rPr>
              <a:t>How to Report Financial Disclosure</a:t>
            </a:r>
          </a:p>
        </p:txBody>
      </p:sp>
      <p:sp>
        <p:nvSpPr>
          <p:cNvPr id="3" name="Content Placeholder 2"/>
          <p:cNvSpPr>
            <a:spLocks noGrp="1"/>
          </p:cNvSpPr>
          <p:nvPr>
            <p:ph sz="half" idx="1"/>
          </p:nvPr>
        </p:nvSpPr>
        <p:spPr>
          <a:xfrm>
            <a:off x="381000" y="1600200"/>
            <a:ext cx="5105400" cy="4969649"/>
          </a:xfrm>
        </p:spPr>
        <p:txBody>
          <a:bodyPr/>
          <a:lstStyle/>
          <a:p>
            <a:r>
              <a:rPr lang="en-US" sz="2400" dirty="0"/>
              <a:t>Blank study-specific Financial Disclosure Forms and instruction page available on MTN website (</a:t>
            </a:r>
            <a:r>
              <a:rPr lang="en-US" sz="2400" dirty="0">
                <a:hlinkClick r:id="rId2"/>
              </a:rPr>
              <a:t>www.mtnstopshiv.org</a:t>
            </a:r>
            <a:r>
              <a:rPr lang="en-US" sz="2400" dirty="0"/>
              <a:t> )</a:t>
            </a:r>
          </a:p>
          <a:p>
            <a:pPr lvl="1"/>
            <a:r>
              <a:rPr lang="en-US" sz="2000" dirty="0"/>
              <a:t>Under “Studies”, click on relevant study, then click on “Study Implementation Materials”, and look under “Financial Disclosure”.</a:t>
            </a:r>
          </a:p>
          <a:p>
            <a:pPr lvl="1"/>
            <a:r>
              <a:rPr lang="en-US" sz="2000" dirty="0"/>
              <a:t>All items can be entered electronically except signature and date</a:t>
            </a:r>
          </a:p>
          <a:p>
            <a:r>
              <a:rPr lang="en-US" sz="2400" dirty="0"/>
              <a:t>Definition of reportable financial interests (as per 21 CFR 54) and instructions for completion of the form will appear on the form itself.</a:t>
            </a:r>
          </a:p>
        </p:txBody>
      </p:sp>
      <p:pic>
        <p:nvPicPr>
          <p:cNvPr id="5" name="Content Placeholder 4"/>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410200" y="1600200"/>
            <a:ext cx="3657600" cy="4567428"/>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2205" y="6167628"/>
            <a:ext cx="1524011" cy="525784"/>
          </a:xfrm>
          <a:prstGeom prst="rect">
            <a:avLst/>
          </a:prstGeom>
        </p:spPr>
      </p:pic>
    </p:spTree>
    <p:extLst>
      <p:ext uri="{BB962C8B-B14F-4D97-AF65-F5344CB8AC3E}">
        <p14:creationId xmlns:p14="http://schemas.microsoft.com/office/powerpoint/2010/main" val="26818723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HOWBARVISIBLE" val="True"/>
  <p:tag name="CSVFORMAT" val="0"/>
  <p:tag name="COUNTDOWNSTYLE" val="-1"/>
  <p:tag name="COUNTDOWNSECONDS" val="10"/>
  <p:tag name="BACKUPSESSIONS" val="True"/>
  <p:tag name="REVIEWONLY" val="False"/>
  <p:tag name="RACEENDPOINTS" val="100"/>
  <p:tag name="PARTICIPANTSINLEADERBOARD" val="5"/>
  <p:tag name="BUBBLESIZEVISIBLE" val="True"/>
  <p:tag name="CUSTOMGRIDBACKCOLOR" val="-722948"/>
  <p:tag name="CUSTOMCELLBACKCOLOR3" val="-268652"/>
  <p:tag name="DISPLAYDEVICENUMBER" val="True"/>
  <p:tag name="AUTOSIZEGRID" val="True"/>
  <p:tag name="POLLINGCYCLE" val="2"/>
  <p:tag name="INCLUDENONRESPONDERS" val="False"/>
  <p:tag name="CORRECTPOINTVALUE" val="1"/>
  <p:tag name="ZEROBASED" val="False"/>
  <p:tag name="FIBDISPLAYRESULTS" val="True"/>
  <p:tag name="PRRESPONSE1" val="10"/>
  <p:tag name="PRRESPONSE5" val="6"/>
  <p:tag name="PRRESPONSE9" val="2"/>
  <p:tag name="TASKPANEKEY" val="61d8a3e7-4184-4e7d-9c93-462baf318fb2"/>
  <p:tag name="USESECONDARYMONITOR" val="True"/>
  <p:tag name="ANSWERNOWTEXT" val="Answer Now"/>
  <p:tag name="INPUTSOURCE" val="1"/>
  <p:tag name="CHARTVALUEFORMAT" val="0%"/>
  <p:tag name="STDCHART" val="1"/>
  <p:tag name="TEAMSINLEADERBOARD" val="5"/>
  <p:tag name="BUBBLEGROUPING" val="3"/>
  <p:tag name="CUSTOMCELLBACKCOLOR2" val="-13395457"/>
  <p:tag name="DISPLAYDEVICEID" val="True"/>
  <p:tag name="GRIDPOSITION" val="1"/>
  <p:tag name="RESETCHARTS" val="True"/>
  <p:tag name="INCORRECTPOINTVALUE" val="0"/>
  <p:tag name="CHARTSCALE" val="True"/>
  <p:tag name="FIBDISPLAYKEYWORDS" val="True"/>
  <p:tag name="PRRESPONSE6" val="5"/>
  <p:tag name="SHOWFLASHWARNING" val="True"/>
  <p:tag name="EXPANDSHOWBAR" val="False"/>
  <p:tag name="RESPCOUNTERSTYLE" val="-1"/>
  <p:tag name="ALLOWDUPLICATES" val="False"/>
  <p:tag name="AUTOUPDATEALIASES" val="True"/>
  <p:tag name="MAXRESPONDERS" val="5"/>
  <p:tag name="CUSTOMCELLFORECOLOR" val="-16777216"/>
  <p:tag name="DISPLAYNAME" val="True"/>
  <p:tag name="GRIDFONTSIZE" val="12"/>
  <p:tag name="INCLUDEPPT" val="True"/>
  <p:tag name="AUTOADJUSTPARTRANGE" val="True"/>
  <p:tag name="PRRESPONSE2" val="9"/>
  <p:tag name="PRRESPONSE8" val="3"/>
  <p:tag name="POWERPOINTVERSION" val="14.0"/>
  <p:tag name="RESPCOUNTERFORMAT" val="0"/>
  <p:tag name="AUTOADVANCE" val="False"/>
  <p:tag name="SKIPREMAININGRACESLIDES" val="True"/>
  <p:tag name="CUSTOMCELLBACKCOLOR1" val="-657956"/>
  <p:tag name="GRIDROTATIONINTERVAL" val="2"/>
  <p:tag name="MULTIRESPDIVISOR" val="1"/>
  <p:tag name="ADVANCEDSETTINGSVIEW" val="False"/>
  <p:tag name="PRRESPONSE4" val="7"/>
  <p:tag name="TPVERSION" val="2008"/>
  <p:tag name="RESPTABLESTYLE" val="-1"/>
  <p:tag name="RACERSMAXDISPLAYED" val="5"/>
  <p:tag name="DEFAULTNUMTEAMS" val="5"/>
  <p:tag name="GRIDSIZE" val="{Width=800, Height=600}"/>
  <p:tag name="REALTIMEBACKUP" val="False"/>
  <p:tag name="PRRESPONSE3" val="8"/>
  <p:tag name="SAVECSVWITHSESSION" val="False"/>
  <p:tag name="BACKUPMAINTENANCE" val="7"/>
  <p:tag name="BUBBLEVALUEFORMAT" val="0.0"/>
  <p:tag name="CHARTCOLORS" val="0"/>
  <p:tag name="FIBNUMRESULTS" val="5"/>
  <p:tag name="ALWAYSOPENPOLL" val="False"/>
  <p:tag name="ROTATIONINTERVAL" val="2"/>
  <p:tag name="USESCHEMECOLORS" val="True"/>
  <p:tag name="REALTIMEBACKUPPATH" val="(None)"/>
  <p:tag name="BULLETTYPE" val="3"/>
  <p:tag name="BUBBLENAMEVISIBLE" val="True"/>
  <p:tag name="ALLOWUSERFEEDBACK" val="True"/>
  <p:tag name="ANSWERNOWSTYLE" val="-1"/>
  <p:tag name="GRIDOPACITY" val="90"/>
  <p:tag name="PRRESPONSE10" val="1"/>
  <p:tag name="CHARTLABELS" val="1"/>
  <p:tag name="RACEANIMATIONSPEED" val="3"/>
  <p:tag name="NUMRESPONSES" val="1"/>
  <p:tag name="CUSTOMCELLBACKCOLOR4" val="-8355712"/>
  <p:tag name="PRRESPONSE7" val="4"/>
  <p:tag name="FIBINCLUDEOTHER" val="True"/>
  <p:tag name="DELIMITERS" val="3.1"/>
  <p:tag name="TPFULLVERSION" val="4.3.2.1178"/>
</p:tagLst>
</file>

<file path=ppt/tags/tag2.xml><?xml version="1.0" encoding="utf-8"?>
<p:tagLst xmlns:a="http://schemas.openxmlformats.org/drawingml/2006/main" xmlns:r="http://schemas.openxmlformats.org/officeDocument/2006/relationships" xmlns:p="http://schemas.openxmlformats.org/presentationml/2006/main">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DELIMITERS" val="3.1"/>
</p:tagLst>
</file>

<file path=ppt/theme/theme1.xml><?xml version="1.0" encoding="utf-8"?>
<a:theme xmlns:a="http://schemas.openxmlformats.org/drawingml/2006/main" name="4_Quadrant">
  <a:themeElements>
    <a:clrScheme name="Quadrant 12">
      <a:dk1>
        <a:srgbClr val="000000"/>
      </a:dk1>
      <a:lt1>
        <a:srgbClr val="FFFFFF"/>
      </a:lt1>
      <a:dk2>
        <a:srgbClr val="000000"/>
      </a:dk2>
      <a:lt2>
        <a:srgbClr val="669900"/>
      </a:lt2>
      <a:accent1>
        <a:srgbClr val="800080"/>
      </a:accent1>
      <a:accent2>
        <a:srgbClr val="800080"/>
      </a:accent2>
      <a:accent3>
        <a:srgbClr val="FFFFFF"/>
      </a:accent3>
      <a:accent4>
        <a:srgbClr val="000000"/>
      </a:accent4>
      <a:accent5>
        <a:srgbClr val="C0AAC0"/>
      </a:accent5>
      <a:accent6>
        <a:srgbClr val="730073"/>
      </a:accent6>
      <a:hlink>
        <a:srgbClr val="996633"/>
      </a:hlink>
      <a:folHlink>
        <a:srgbClr val="993300"/>
      </a:folHlink>
    </a:clrScheme>
    <a:fontScheme name="Quadra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
      <a:clrScheme name="Quadrant 10">
        <a:dk1>
          <a:srgbClr val="000000"/>
        </a:dk1>
        <a:lt1>
          <a:srgbClr val="FFFFFF"/>
        </a:lt1>
        <a:dk2>
          <a:srgbClr val="420000"/>
        </a:dk2>
        <a:lt2>
          <a:srgbClr val="669900"/>
        </a:lt2>
        <a:accent1>
          <a:srgbClr val="800080"/>
        </a:accent1>
        <a:accent2>
          <a:srgbClr val="999966"/>
        </a:accent2>
        <a:accent3>
          <a:srgbClr val="FFFFFF"/>
        </a:accent3>
        <a:accent4>
          <a:srgbClr val="000000"/>
        </a:accent4>
        <a:accent5>
          <a:srgbClr val="C0AAC0"/>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11">
        <a:dk1>
          <a:srgbClr val="000000"/>
        </a:dk1>
        <a:lt1>
          <a:srgbClr val="FFFFFF"/>
        </a:lt1>
        <a:dk2>
          <a:srgbClr val="420000"/>
        </a:dk2>
        <a:lt2>
          <a:srgbClr val="669900"/>
        </a:lt2>
        <a:accent1>
          <a:srgbClr val="800080"/>
        </a:accent1>
        <a:accent2>
          <a:srgbClr val="800080"/>
        </a:accent2>
        <a:accent3>
          <a:srgbClr val="FFFFFF"/>
        </a:accent3>
        <a:accent4>
          <a:srgbClr val="000000"/>
        </a:accent4>
        <a:accent5>
          <a:srgbClr val="C0AAC0"/>
        </a:accent5>
        <a:accent6>
          <a:srgbClr val="730073"/>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12">
        <a:dk1>
          <a:srgbClr val="000000"/>
        </a:dk1>
        <a:lt1>
          <a:srgbClr val="FFFFFF"/>
        </a:lt1>
        <a:dk2>
          <a:srgbClr val="000000"/>
        </a:dk2>
        <a:lt2>
          <a:srgbClr val="669900"/>
        </a:lt2>
        <a:accent1>
          <a:srgbClr val="800080"/>
        </a:accent1>
        <a:accent2>
          <a:srgbClr val="800080"/>
        </a:accent2>
        <a:accent3>
          <a:srgbClr val="FFFFFF"/>
        </a:accent3>
        <a:accent4>
          <a:srgbClr val="000000"/>
        </a:accent4>
        <a:accent5>
          <a:srgbClr val="C0AAC0"/>
        </a:accent5>
        <a:accent6>
          <a:srgbClr val="730073"/>
        </a:accent6>
        <a:hlink>
          <a:srgbClr val="996633"/>
        </a:hlink>
        <a:folHlink>
          <a:srgbClr val="9933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4107</TotalTime>
  <Words>1014</Words>
  <Application>Microsoft Office PowerPoint</Application>
  <PresentationFormat>On-screen Show (4:3)</PresentationFormat>
  <Paragraphs>81</Paragraphs>
  <Slides>15</Slides>
  <Notes>7</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15</vt:i4>
      </vt:variant>
    </vt:vector>
  </HeadingPairs>
  <TitlesOfParts>
    <vt:vector size="24" baseType="lpstr">
      <vt:lpstr>Arial</vt:lpstr>
      <vt:lpstr>Calibri</vt:lpstr>
      <vt:lpstr>Candara</vt:lpstr>
      <vt:lpstr>Times New Roman</vt:lpstr>
      <vt:lpstr>Wingdings</vt:lpstr>
      <vt:lpstr>4_Quadrant</vt:lpstr>
      <vt:lpstr>2_Office Theme</vt:lpstr>
      <vt:lpstr>3_Office Theme</vt:lpstr>
      <vt:lpstr>Office Theme</vt:lpstr>
      <vt:lpstr>Requirement for Investigators and Sub-Investigators to File Financial Disclosure Forms</vt:lpstr>
      <vt:lpstr>Investigator of Record – Definition</vt:lpstr>
      <vt:lpstr>Reporting Financial Interests </vt:lpstr>
      <vt:lpstr>Specific Requirement</vt:lpstr>
      <vt:lpstr>When to Report: 4 Time Points</vt:lpstr>
      <vt:lpstr>When to Report: 4 Time Points</vt:lpstr>
      <vt:lpstr>When to Report: 4 Time Points </vt:lpstr>
      <vt:lpstr>When to Report: 4 Time Points</vt:lpstr>
      <vt:lpstr>How to Report Financial Disclosure</vt:lpstr>
      <vt:lpstr>Steps to Report Financial Disclosure</vt:lpstr>
      <vt:lpstr>Steps to Report Financial Disclosure (continued)</vt:lpstr>
      <vt:lpstr>What To Do if an FD Form was Not Obtained When Leaving? </vt:lpstr>
      <vt:lpstr>MTN Guidance Regarding Missed FD Forms</vt:lpstr>
      <vt:lpstr>Resources</vt:lpstr>
      <vt:lpstr>Reporting Financial Disclosure via HANC Online System</vt:lpstr>
    </vt:vector>
  </TitlesOfParts>
  <Company>MTN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Microbicides 2008</dc:title>
  <dc:creator>rullcm</dc:creator>
  <cp:lastModifiedBy>Duran, Luis</cp:lastModifiedBy>
  <cp:revision>286</cp:revision>
  <cp:lastPrinted>2016-04-14T17:25:50Z</cp:lastPrinted>
  <dcterms:created xsi:type="dcterms:W3CDTF">2008-01-29T12:38:48Z</dcterms:created>
  <dcterms:modified xsi:type="dcterms:W3CDTF">2018-06-26T20:12:56Z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