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74" r:id="rId2"/>
    <p:sldMasterId id="2147483781" r:id="rId3"/>
    <p:sldMasterId id="2147483788" r:id="rId4"/>
  </p:sldMasterIdLst>
  <p:notesMasterIdLst>
    <p:notesMasterId r:id="rId21"/>
  </p:notesMasterIdLst>
  <p:handoutMasterIdLst>
    <p:handoutMasterId r:id="rId22"/>
  </p:handoutMasterIdLst>
  <p:sldIdLst>
    <p:sldId id="436" r:id="rId5"/>
    <p:sldId id="433" r:id="rId6"/>
    <p:sldId id="434" r:id="rId7"/>
    <p:sldId id="407" r:id="rId8"/>
    <p:sldId id="408" r:id="rId9"/>
    <p:sldId id="411" r:id="rId10"/>
    <p:sldId id="446" r:id="rId11"/>
    <p:sldId id="447" r:id="rId12"/>
    <p:sldId id="445" r:id="rId13"/>
    <p:sldId id="441" r:id="rId14"/>
    <p:sldId id="435" r:id="rId15"/>
    <p:sldId id="449" r:id="rId16"/>
    <p:sldId id="450" r:id="rId17"/>
    <p:sldId id="452" r:id="rId18"/>
    <p:sldId id="442" r:id="rId19"/>
    <p:sldId id="453" r:id="rId20"/>
  </p:sldIdLst>
  <p:sldSz cx="9144000" cy="6858000" type="screen4x3"/>
  <p:notesSz cx="7010400" cy="9296400"/>
  <p:custDataLst>
    <p:tags r:id="rId23"/>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PMC" initials="U" lastIdx="3" clrIdx="0"/>
  <p:cmAuthor id="1" name="Jonathan Lucas (US - NC)" initials="J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CF0"/>
    <a:srgbClr val="740074"/>
    <a:srgbClr val="FFE1FF"/>
    <a:srgbClr val="9A004D"/>
    <a:srgbClr val="660033"/>
    <a:srgbClr val="6699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039" autoAdjust="0"/>
    <p:restoredTop sz="99759" autoAdjust="0"/>
  </p:normalViewPr>
  <p:slideViewPr>
    <p:cSldViewPr>
      <p:cViewPr>
        <p:scale>
          <a:sx n="66" d="100"/>
          <a:sy n="66" d="100"/>
        </p:scale>
        <p:origin x="-1786" y="-571"/>
      </p:cViewPr>
      <p:guideLst>
        <p:guide orient="horz" pos="2160"/>
        <p:guide pos="2880"/>
      </p:guideLst>
    </p:cSldViewPr>
  </p:slideViewPr>
  <p:notesTextViewPr>
    <p:cViewPr>
      <p:scale>
        <a:sx n="200" d="100"/>
        <a:sy n="2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7682"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60419" name="Rectangle 3"/>
          <p:cNvSpPr>
            <a:spLocks noGrp="1" noChangeArrowheads="1"/>
          </p:cNvSpPr>
          <p:nvPr>
            <p:ph type="dt" sz="quarter" idx="1"/>
          </p:nvPr>
        </p:nvSpPr>
        <p:spPr bwMode="auto">
          <a:xfrm>
            <a:off x="3971136" y="0"/>
            <a:ext cx="3037682"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60420" name="Rectangle 4"/>
          <p:cNvSpPr>
            <a:spLocks noGrp="1" noChangeArrowheads="1"/>
          </p:cNvSpPr>
          <p:nvPr>
            <p:ph type="ftr" sz="quarter" idx="2"/>
          </p:nvPr>
        </p:nvSpPr>
        <p:spPr bwMode="auto">
          <a:xfrm>
            <a:off x="0" y="8830627"/>
            <a:ext cx="3037682"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defTabSz="931863" eaLnBrk="1" hangingPunct="1">
              <a:defRPr sz="1200">
                <a:latin typeface="Arial" charset="0"/>
              </a:defRPr>
            </a:lvl1pPr>
          </a:lstStyle>
          <a:p>
            <a:endParaRPr lang="en-US"/>
          </a:p>
        </p:txBody>
      </p:sp>
      <p:sp>
        <p:nvSpPr>
          <p:cNvPr id="60421" name="Rectangle 5"/>
          <p:cNvSpPr>
            <a:spLocks noGrp="1" noChangeArrowheads="1"/>
          </p:cNvSpPr>
          <p:nvPr>
            <p:ph type="sldNum" sz="quarter" idx="3"/>
          </p:nvPr>
        </p:nvSpPr>
        <p:spPr bwMode="auto">
          <a:xfrm>
            <a:off x="3971136" y="8830627"/>
            <a:ext cx="3037682" cy="46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algn="r" defTabSz="931863" eaLnBrk="1" hangingPunct="1">
              <a:defRPr sz="1200">
                <a:latin typeface="Arial" charset="0"/>
              </a:defRPr>
            </a:lvl1pPr>
          </a:lstStyle>
          <a:p>
            <a:fld id="{DD931C95-467B-4A1F-BFF3-FF0BDF1B45A5}" type="slidenum">
              <a:rPr lang="en-US"/>
              <a:pPr/>
              <a:t>‹#›</a:t>
            </a:fld>
            <a:endParaRPr lang="en-US"/>
          </a:p>
        </p:txBody>
      </p:sp>
    </p:spTree>
    <p:extLst>
      <p:ext uri="{BB962C8B-B14F-4D97-AF65-F5344CB8AC3E}">
        <p14:creationId xmlns:p14="http://schemas.microsoft.com/office/powerpoint/2010/main" val="399625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82" cy="4641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1136" y="0"/>
            <a:ext cx="3037682" cy="464184"/>
          </a:xfrm>
          <a:prstGeom prst="rect">
            <a:avLst/>
          </a:prstGeom>
        </p:spPr>
        <p:txBody>
          <a:bodyPr vert="horz" lIns="91440" tIns="45720" rIns="91440" bIns="45720" rtlCol="0"/>
          <a:lstStyle>
            <a:lvl1pPr algn="r">
              <a:defRPr sz="1200"/>
            </a:lvl1pPr>
          </a:lstStyle>
          <a:p>
            <a:fld id="{B952C7B8-868C-48F0-ACF3-0F448B8F976C}" type="datetimeFigureOut">
              <a:rPr lang="en-US" smtClean="0"/>
              <a:pPr/>
              <a:t>4/25/2016</a:t>
            </a:fld>
            <a:endParaRPr lang="en-US"/>
          </a:p>
        </p:txBody>
      </p:sp>
      <p:sp>
        <p:nvSpPr>
          <p:cNvPr id="4" name="Slide Image Placeholder 3"/>
          <p:cNvSpPr>
            <a:spLocks noGrp="1" noRot="1" noChangeAspect="1"/>
          </p:cNvSpPr>
          <p:nvPr>
            <p:ph type="sldImg" idx="2"/>
          </p:nvPr>
        </p:nvSpPr>
        <p:spPr>
          <a:xfrm>
            <a:off x="1181100" y="698500"/>
            <a:ext cx="4649788"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883" y="4416109"/>
            <a:ext cx="5608636" cy="418242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27"/>
            <a:ext cx="3037682" cy="4641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1136" y="8830627"/>
            <a:ext cx="3037682" cy="464184"/>
          </a:xfrm>
          <a:prstGeom prst="rect">
            <a:avLst/>
          </a:prstGeom>
        </p:spPr>
        <p:txBody>
          <a:bodyPr vert="horz" lIns="91440" tIns="45720" rIns="91440" bIns="45720" rtlCol="0" anchor="b"/>
          <a:lstStyle>
            <a:lvl1pPr algn="r">
              <a:defRPr sz="1200"/>
            </a:lvl1pPr>
          </a:lstStyle>
          <a:p>
            <a:fld id="{58EA83C3-4F95-4190-8379-F5EE4652D91D}" type="slidenum">
              <a:rPr lang="en-US" smtClean="0"/>
              <a:pPr/>
              <a:t>‹#›</a:t>
            </a:fld>
            <a:endParaRPr lang="en-US"/>
          </a:p>
        </p:txBody>
      </p:sp>
    </p:spTree>
    <p:extLst>
      <p:ext uri="{BB962C8B-B14F-4D97-AF65-F5344CB8AC3E}">
        <p14:creationId xmlns:p14="http://schemas.microsoft.com/office/powerpoint/2010/main" val="338759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a:t>
            </a:fld>
            <a:endParaRPr lang="en-US"/>
          </a:p>
        </p:txBody>
      </p:sp>
    </p:spTree>
    <p:extLst>
      <p:ext uri="{BB962C8B-B14F-4D97-AF65-F5344CB8AC3E}">
        <p14:creationId xmlns:p14="http://schemas.microsoft.com/office/powerpoint/2010/main" val="292691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EA83C3-4F95-4190-8379-F5EE4652D91D}" type="slidenum">
              <a:rPr lang="en-US" smtClean="0"/>
              <a:pPr/>
              <a:t>4</a:t>
            </a:fld>
            <a:endParaRPr lang="en-US"/>
          </a:p>
        </p:txBody>
      </p:sp>
    </p:spTree>
    <p:extLst>
      <p:ext uri="{BB962C8B-B14F-4D97-AF65-F5344CB8AC3E}">
        <p14:creationId xmlns:p14="http://schemas.microsoft.com/office/powerpoint/2010/main" val="950288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5</a:t>
            </a:fld>
            <a:endParaRPr lang="en-US"/>
          </a:p>
        </p:txBody>
      </p:sp>
    </p:spTree>
    <p:extLst>
      <p:ext uri="{BB962C8B-B14F-4D97-AF65-F5344CB8AC3E}">
        <p14:creationId xmlns:p14="http://schemas.microsoft.com/office/powerpoint/2010/main" val="1373444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6</a:t>
            </a:fld>
            <a:endParaRPr lang="en-US"/>
          </a:p>
        </p:txBody>
      </p:sp>
    </p:spTree>
    <p:extLst>
      <p:ext uri="{BB962C8B-B14F-4D97-AF65-F5344CB8AC3E}">
        <p14:creationId xmlns:p14="http://schemas.microsoft.com/office/powerpoint/2010/main" val="3209456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7</a:t>
            </a:fld>
            <a:endParaRPr lang="en-US"/>
          </a:p>
        </p:txBody>
      </p:sp>
    </p:spTree>
    <p:extLst>
      <p:ext uri="{BB962C8B-B14F-4D97-AF65-F5344CB8AC3E}">
        <p14:creationId xmlns:p14="http://schemas.microsoft.com/office/powerpoint/2010/main" val="320945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8</a:t>
            </a:fld>
            <a:endParaRPr lang="en-US"/>
          </a:p>
        </p:txBody>
      </p:sp>
    </p:spTree>
    <p:extLst>
      <p:ext uri="{BB962C8B-B14F-4D97-AF65-F5344CB8AC3E}">
        <p14:creationId xmlns:p14="http://schemas.microsoft.com/office/powerpoint/2010/main" val="3209456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9</a:t>
            </a:fld>
            <a:endParaRPr lang="en-US"/>
          </a:p>
        </p:txBody>
      </p:sp>
    </p:spTree>
    <p:extLst>
      <p:ext uri="{BB962C8B-B14F-4D97-AF65-F5344CB8AC3E}">
        <p14:creationId xmlns:p14="http://schemas.microsoft.com/office/powerpoint/2010/main" val="3209456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11</a:t>
            </a:fld>
            <a:endParaRPr lang="en-US"/>
          </a:p>
        </p:txBody>
      </p:sp>
    </p:spTree>
    <p:extLst>
      <p:ext uri="{BB962C8B-B14F-4D97-AF65-F5344CB8AC3E}">
        <p14:creationId xmlns:p14="http://schemas.microsoft.com/office/powerpoint/2010/main" val="2508073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12</a:t>
            </a:fld>
            <a:endParaRPr lang="en-US"/>
          </a:p>
        </p:txBody>
      </p:sp>
    </p:spTree>
    <p:extLst>
      <p:ext uri="{BB962C8B-B14F-4D97-AF65-F5344CB8AC3E}">
        <p14:creationId xmlns:p14="http://schemas.microsoft.com/office/powerpoint/2010/main" val="250807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cs typeface="Arial" charset="0"/>
              </a:defRPr>
            </a:lvl1pPr>
          </a:lstStyle>
          <a:p>
            <a:pPr>
              <a:defRPr/>
            </a:pPr>
            <a:fld id="{AD505D15-6459-436B-8728-2A2C9F528C4A}" type="slidenum">
              <a:rPr lang="en-US"/>
              <a:pPr>
                <a:defRPr/>
              </a:pPr>
              <a:t>‹#›</a:t>
            </a:fld>
            <a:endParaRPr lang="en-US"/>
          </a:p>
        </p:txBody>
      </p:sp>
      <p:sp>
        <p:nvSpPr>
          <p:cNvPr id="8" name="Text Placeholder 2"/>
          <p:cNvSpPr>
            <a:spLocks noGrp="1"/>
          </p:cNvSpPr>
          <p:nvPr>
            <p:ph type="body" sz="quarter" idx="13"/>
          </p:nvPr>
        </p:nvSpPr>
        <p:spPr>
          <a:xfrm>
            <a:off x="3962400" y="1371600"/>
            <a:ext cx="47244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3"/>
          <p:cNvSpPr>
            <a:spLocks noGrp="1"/>
          </p:cNvSpPr>
          <p:nvPr>
            <p:ph type="title"/>
          </p:nvPr>
        </p:nvSpPr>
        <p:spPr>
          <a:xfrm>
            <a:off x="381000" y="1371600"/>
            <a:ext cx="2743200" cy="3581400"/>
          </a:xfrm>
        </p:spPr>
        <p:txBody>
          <a:bodyPr anchor="t"/>
          <a:lstStyle>
            <a:lvl1pPr algn="r">
              <a:defRPr>
                <a:solidFill>
                  <a:schemeClr val="accent1"/>
                </a:solidFill>
              </a:defRPr>
            </a:lvl1pPr>
          </a:lstStyle>
          <a:p>
            <a:r>
              <a:rPr lang="en-US" dirty="0" smtClean="0"/>
              <a:t>Click to edit Master title style</a:t>
            </a:r>
            <a:endParaRPr lang="en-US" dirty="0"/>
          </a:p>
        </p:txBody>
      </p:sp>
      <p:cxnSp>
        <p:nvCxnSpPr>
          <p:cNvPr id="10" name="Straight Connector 9"/>
          <p:cNvCxnSpPr/>
          <p:nvPr userDrawn="1"/>
        </p:nvCxnSpPr>
        <p:spPr>
          <a:xfrm rot="5400000">
            <a:off x="1440140" y="3694906"/>
            <a:ext cx="4648200" cy="1588"/>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37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852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441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348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2988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7837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013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4328617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852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78846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4740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6129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7535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itchFamily="18" charset="0"/>
                <a:cs typeface="Arial" charset="0"/>
              </a:defRPr>
            </a:lvl1pPr>
          </a:lstStyle>
          <a:p>
            <a:pPr>
              <a:defRPr/>
            </a:pPr>
            <a:fld id="{25E5E469-9E19-4C9A-A447-D3CB0C3C5AB5}" type="slidenum">
              <a:rPr lang="en-US"/>
              <a:pPr>
                <a:defRPr/>
              </a:pPr>
              <a:t>‹#›</a:t>
            </a:fld>
            <a:endParaRPr lang="en-US"/>
          </a:p>
        </p:txBody>
      </p:sp>
    </p:spTree>
    <p:extLst>
      <p:ext uri="{BB962C8B-B14F-4D97-AF65-F5344CB8AC3E}">
        <p14:creationId xmlns:p14="http://schemas.microsoft.com/office/powerpoint/2010/main" val="3022119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31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42159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852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939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93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930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319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3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4295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64" name="Rectangle 4"/>
          <p:cNvSpPr>
            <a:spLocks noGrp="1" noChangeArrowheads="1"/>
          </p:cNvSpPr>
          <p:nvPr>
            <p:ph type="dt" sz="half" idx="2"/>
          </p:nvPr>
        </p:nvSpPr>
        <p:spPr bwMode="auto">
          <a:xfrm>
            <a:off x="4572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pitchFamily="34" charset="0"/>
                <a:cs typeface="+mn-cs"/>
              </a:defRPr>
            </a:lvl1pPr>
          </a:lstStyle>
          <a:p>
            <a:pPr>
              <a:defRPr/>
            </a:pPr>
            <a:endParaRPr 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pitchFamily="34" charset="0"/>
                <a:cs typeface="+mn-cs"/>
              </a:defRPr>
            </a:lvl1pPr>
          </a:lstStyle>
          <a:p>
            <a:pPr>
              <a:defRPr/>
            </a:pPr>
            <a:endParaRPr lang="en-US"/>
          </a:p>
        </p:txBody>
      </p:sp>
      <p:sp>
        <p:nvSpPr>
          <p:cNvPr id="40966" name="Rectangle 6"/>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itchFamily="34" charset="0"/>
                <a:cs typeface="+mn-cs"/>
              </a:defRPr>
            </a:lvl1pPr>
          </a:lstStyle>
          <a:p>
            <a:pPr>
              <a:defRPr/>
            </a:pPr>
            <a:fld id="{0230AA6D-6674-460F-B129-5B098C941093}" type="slidenum">
              <a:rPr lang="en-US"/>
              <a:pPr>
                <a:defRPr/>
              </a:pPr>
              <a:t>‹#›</a:t>
            </a:fld>
            <a:endParaRPr lang="en-US"/>
          </a:p>
        </p:txBody>
      </p:sp>
      <p:sp>
        <p:nvSpPr>
          <p:cNvPr id="2057" name="Rectangle 9"/>
          <p:cNvSpPr>
            <a:spLocks noChangeArrowheads="1"/>
          </p:cNvSpPr>
          <p:nvPr/>
        </p:nvSpPr>
        <p:spPr bwMode="auto">
          <a:xfrm>
            <a:off x="8737600" y="152400"/>
            <a:ext cx="228600" cy="186342"/>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smtClean="0">
              <a:solidFill>
                <a:srgbClr val="000000"/>
              </a:solidFill>
              <a:latin typeface="Arial" charset="0"/>
              <a:cs typeface="Arial" charset="0"/>
            </a:endParaRPr>
          </a:p>
        </p:txBody>
      </p:sp>
      <p:sp>
        <p:nvSpPr>
          <p:cNvPr id="2058" name="Rectangle 10"/>
          <p:cNvSpPr>
            <a:spLocks noChangeArrowheads="1"/>
          </p:cNvSpPr>
          <p:nvPr/>
        </p:nvSpPr>
        <p:spPr bwMode="auto">
          <a:xfrm>
            <a:off x="279400" y="152400"/>
            <a:ext cx="8455025" cy="186342"/>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smtClean="0">
              <a:solidFill>
                <a:srgbClr val="000000"/>
              </a:solidFill>
              <a:latin typeface="Arial" charset="0"/>
              <a:cs typeface="Arial" charset="0"/>
            </a:endParaRPr>
          </a:p>
        </p:txBody>
      </p:sp>
      <p:sp>
        <p:nvSpPr>
          <p:cNvPr id="2059" name="Rectangle 11"/>
          <p:cNvSpPr>
            <a:spLocks noChangeArrowheads="1"/>
          </p:cNvSpPr>
          <p:nvPr/>
        </p:nvSpPr>
        <p:spPr bwMode="auto">
          <a:xfrm>
            <a:off x="279400" y="338742"/>
            <a:ext cx="8455025" cy="113090"/>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smtClean="0">
              <a:solidFill>
                <a:srgbClr val="000000"/>
              </a:solidFill>
              <a:latin typeface="Arial" charset="0"/>
              <a:cs typeface="Arial" charset="0"/>
            </a:endParaRPr>
          </a:p>
        </p:txBody>
      </p:sp>
      <p:sp>
        <p:nvSpPr>
          <p:cNvPr id="2060" name="Rectangle 12"/>
          <p:cNvSpPr>
            <a:spLocks noChangeArrowheads="1"/>
          </p:cNvSpPr>
          <p:nvPr/>
        </p:nvSpPr>
        <p:spPr bwMode="auto">
          <a:xfrm>
            <a:off x="8737600" y="338742"/>
            <a:ext cx="228600" cy="110520"/>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smtClean="0">
              <a:solidFill>
                <a:srgbClr val="000000"/>
              </a:solidFill>
              <a:latin typeface="Arial" charset="0"/>
              <a:cs typeface="Arial" charset="0"/>
            </a:endParaRPr>
          </a:p>
        </p:txBody>
      </p:sp>
      <p:pic>
        <p:nvPicPr>
          <p:cNvPr id="13" name="Picture 12" descr="MTN LOG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96000"/>
            <a:ext cx="1169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524937"/>
      </p:ext>
    </p:extLst>
  </p:cSld>
  <p:clrMap bg1="lt1" tx1="dk1" bg2="lt2" tx2="dk2" accent1="accent1" accent2="accent2" accent3="accent3" accent4="accent4" accent5="accent5" accent6="accent6" hlink="hlink" folHlink="folHlink"/>
  <p:sldLayoutIdLst>
    <p:sldLayoutId id="2147483715" r:id="rId1"/>
    <p:sldLayoutId id="2147483716" r:id="rId2"/>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4/25/2016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282182069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4/25/2016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3993348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4/25/2016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95592052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mtnstopshiv.org/" TargetMode="Externa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ecfr.gov/cgi-bin/text-idx?c=ecfr&amp;tpl=/ecfrbrowse/Title45/45cfr94_main_02.tpl" TargetMode="External"/><Relationship Id="rId2" Type="http://schemas.openxmlformats.org/officeDocument/2006/relationships/hyperlink" Target="http://www.gpo.gov/fdsys/pkg/CFR-2011-title42-vol1/pdf/CFR-2011-title42-vol1-part50-subpartF.pdf" TargetMode="Externa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mtnregulatory@mtnstopshiv.org"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685800" y="1559309"/>
            <a:ext cx="8001000" cy="2123658"/>
          </a:xfrm>
        </p:spPr>
        <p:txBody>
          <a:bodyPr wrap="square" anchor="t" anchorCtr="1">
            <a:spAutoFit/>
          </a:bodyPr>
          <a:lstStyle/>
          <a:p>
            <a:r>
              <a:rPr lang="en-US" altLang="en-US" b="1" dirty="0"/>
              <a:t>Requirement for Investigators and Sub-Investigators to File Financial Disclosure Forms</a:t>
            </a:r>
            <a:endParaRPr lang="en-US" b="1" dirty="0"/>
          </a:p>
        </p:txBody>
      </p:sp>
      <p:sp>
        <p:nvSpPr>
          <p:cNvPr id="4" name="Subtitle 1"/>
          <p:cNvSpPr>
            <a:spLocks noGrp="1"/>
          </p:cNvSpPr>
          <p:nvPr>
            <p:ph type="subTitle" idx="1"/>
          </p:nvPr>
        </p:nvSpPr>
        <p:spPr>
          <a:xfrm>
            <a:off x="847725" y="4284663"/>
            <a:ext cx="7607300" cy="584775"/>
          </a:xfrm>
        </p:spPr>
        <p:txBody>
          <a:bodyPr>
            <a:spAutoFit/>
          </a:bodyPr>
          <a:lstStyle/>
          <a:p>
            <a:endParaRPr lang="en-US" altLang="en-US"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 y="155703"/>
            <a:ext cx="4068423" cy="1403606"/>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0288" y="4114800"/>
            <a:ext cx="5166469"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9978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40074"/>
                </a:solidFill>
              </a:rPr>
              <a:t>How to Report Financial Disclosure</a:t>
            </a:r>
          </a:p>
        </p:txBody>
      </p:sp>
      <p:sp>
        <p:nvSpPr>
          <p:cNvPr id="3" name="Content Placeholder 2"/>
          <p:cNvSpPr>
            <a:spLocks noGrp="1"/>
          </p:cNvSpPr>
          <p:nvPr>
            <p:ph sz="half" idx="1"/>
          </p:nvPr>
        </p:nvSpPr>
        <p:spPr>
          <a:xfrm>
            <a:off x="381000" y="1600200"/>
            <a:ext cx="5105400" cy="4969649"/>
          </a:xfrm>
        </p:spPr>
        <p:txBody>
          <a:bodyPr/>
          <a:lstStyle/>
          <a:p>
            <a:r>
              <a:rPr lang="en-US" sz="2400" dirty="0"/>
              <a:t>Blank study-specific Financial Disclosure </a:t>
            </a:r>
            <a:r>
              <a:rPr lang="en-US" sz="2400" dirty="0" smtClean="0"/>
              <a:t>Forms and instruction page </a:t>
            </a:r>
            <a:r>
              <a:rPr lang="en-US" sz="2400" dirty="0"/>
              <a:t>available on MTN </a:t>
            </a:r>
            <a:r>
              <a:rPr lang="en-US" sz="2400" dirty="0" smtClean="0"/>
              <a:t>website (</a:t>
            </a:r>
            <a:r>
              <a:rPr lang="en-US" sz="2400" dirty="0" smtClean="0">
                <a:hlinkClick r:id="rId2"/>
              </a:rPr>
              <a:t>www.mtnstopshiv.org</a:t>
            </a:r>
            <a:r>
              <a:rPr lang="en-US" sz="2400" dirty="0" smtClean="0"/>
              <a:t> )</a:t>
            </a:r>
            <a:endParaRPr lang="en-US" sz="2400" dirty="0"/>
          </a:p>
          <a:p>
            <a:pPr lvl="1"/>
            <a:r>
              <a:rPr lang="en-US" sz="2000" dirty="0"/>
              <a:t>Under “Studies”, click on relevant study number, then click on “Study Implementation Materials”, and look under </a:t>
            </a:r>
            <a:r>
              <a:rPr lang="en-US" sz="2000" dirty="0" smtClean="0"/>
              <a:t>“Financial Disclosure”.</a:t>
            </a:r>
            <a:endParaRPr lang="en-US" sz="2000" dirty="0"/>
          </a:p>
          <a:p>
            <a:pPr lvl="1"/>
            <a:r>
              <a:rPr lang="en-US" sz="2000" dirty="0"/>
              <a:t>All items can be entered electronically except signature and </a:t>
            </a:r>
            <a:r>
              <a:rPr lang="en-US" sz="2000" dirty="0" smtClean="0"/>
              <a:t>date</a:t>
            </a:r>
            <a:endParaRPr lang="en-US" sz="2000" dirty="0"/>
          </a:p>
          <a:p>
            <a:r>
              <a:rPr lang="en-US" sz="2400" dirty="0"/>
              <a:t>Definition of reportable financial interests (as per 21 CFR 54) and instructions for completion of the form will appear on the form itself</a:t>
            </a:r>
            <a:r>
              <a:rPr lang="en-US" sz="2400" dirty="0" smtClean="0"/>
              <a:t>.</a:t>
            </a:r>
            <a:endParaRPr lang="en-US" sz="24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10200" y="1600200"/>
            <a:ext cx="3657600" cy="4567428"/>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Tree>
    <p:extLst>
      <p:ext uri="{BB962C8B-B14F-4D97-AF65-F5344CB8AC3E}">
        <p14:creationId xmlns:p14="http://schemas.microsoft.com/office/powerpoint/2010/main" val="268187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a:solidFill>
                  <a:srgbClr val="740074"/>
                </a:solidFill>
              </a:rPr>
              <a:t>Steps to Report Financial </a:t>
            </a:r>
            <a:r>
              <a:rPr lang="en-US" altLang="en-US" b="1" dirty="0" smtClean="0">
                <a:solidFill>
                  <a:srgbClr val="740074"/>
                </a:solidFill>
              </a:rPr>
              <a:t>Disclosure</a:t>
            </a:r>
            <a:endParaRPr lang="en-US" b="1" dirty="0">
              <a:solidFill>
                <a:srgbClr val="740074"/>
              </a:solidFill>
            </a:endParaRPr>
          </a:p>
        </p:txBody>
      </p:sp>
      <p:sp>
        <p:nvSpPr>
          <p:cNvPr id="5" name="Content Placeholder 4"/>
          <p:cNvSpPr>
            <a:spLocks noGrp="1"/>
          </p:cNvSpPr>
          <p:nvPr>
            <p:ph sz="half" idx="1"/>
          </p:nvPr>
        </p:nvSpPr>
        <p:spPr>
          <a:xfrm>
            <a:off x="457200" y="1696720"/>
            <a:ext cx="7772400" cy="5017012"/>
          </a:xfrm>
        </p:spPr>
        <p:txBody>
          <a:bodyPr/>
          <a:lstStyle/>
          <a:p>
            <a:pPr>
              <a:defRPr/>
            </a:pPr>
            <a:r>
              <a:rPr lang="en-US" altLang="en-US" sz="2400" u="sng" dirty="0"/>
              <a:t>Print</a:t>
            </a:r>
            <a:r>
              <a:rPr lang="en-US" altLang="en-US" sz="2400" dirty="0"/>
              <a:t> the study-specific, Financial Disclosure Form.</a:t>
            </a:r>
          </a:p>
          <a:p>
            <a:pPr>
              <a:defRPr/>
            </a:pPr>
            <a:endParaRPr lang="en-US" altLang="en-US" sz="2400" dirty="0"/>
          </a:p>
          <a:p>
            <a:pPr>
              <a:defRPr/>
            </a:pPr>
            <a:r>
              <a:rPr lang="en-US" altLang="en-US" sz="2400" u="sng" dirty="0"/>
              <a:t>Complete</a:t>
            </a:r>
            <a:r>
              <a:rPr lang="en-US" altLang="en-US" sz="2400" dirty="0"/>
              <a:t> the form in its entirety (Items #1-12).</a:t>
            </a:r>
          </a:p>
          <a:p>
            <a:pPr lvl="1">
              <a:defRPr/>
            </a:pPr>
            <a:r>
              <a:rPr lang="en-US" altLang="en-US" sz="2000" dirty="0"/>
              <a:t>Remember to check all boxes, sign and (hand) date the form.</a:t>
            </a:r>
          </a:p>
          <a:p>
            <a:pPr lvl="1">
              <a:defRPr/>
            </a:pPr>
            <a:r>
              <a:rPr lang="en-US" altLang="en-US" sz="2000" dirty="0"/>
              <a:t>‘Study start date’ = date on the cover of Version 1.0 of the protocol</a:t>
            </a:r>
          </a:p>
          <a:p>
            <a:pPr lvl="1">
              <a:defRPr/>
            </a:pPr>
            <a:r>
              <a:rPr lang="en-US" altLang="en-US" sz="2000" dirty="0"/>
              <a:t>‘Study end date’ = last follow-up date at site.</a:t>
            </a:r>
          </a:p>
          <a:p>
            <a:endParaRPr lang="en-US"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Tree>
    <p:extLst>
      <p:ext uri="{BB962C8B-B14F-4D97-AF65-F5344CB8AC3E}">
        <p14:creationId xmlns:p14="http://schemas.microsoft.com/office/powerpoint/2010/main" val="3766216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a:solidFill>
                  <a:srgbClr val="740074"/>
                </a:solidFill>
              </a:rPr>
              <a:t>Steps to Report Financial </a:t>
            </a:r>
            <a:r>
              <a:rPr lang="en-US" altLang="en-US" b="1" dirty="0" smtClean="0">
                <a:solidFill>
                  <a:srgbClr val="740074"/>
                </a:solidFill>
              </a:rPr>
              <a:t>Disclosure (continued)</a:t>
            </a:r>
            <a:endParaRPr lang="en-US" b="1" dirty="0">
              <a:solidFill>
                <a:srgbClr val="740074"/>
              </a:solidFill>
            </a:endParaRPr>
          </a:p>
        </p:txBody>
      </p:sp>
      <p:sp>
        <p:nvSpPr>
          <p:cNvPr id="5" name="Content Placeholder 4"/>
          <p:cNvSpPr>
            <a:spLocks noGrp="1"/>
          </p:cNvSpPr>
          <p:nvPr>
            <p:ph sz="half" idx="1"/>
          </p:nvPr>
        </p:nvSpPr>
        <p:spPr>
          <a:xfrm>
            <a:off x="454959" y="1459988"/>
            <a:ext cx="7772400" cy="5017012"/>
          </a:xfrm>
        </p:spPr>
        <p:txBody>
          <a:bodyPr/>
          <a:lstStyle/>
          <a:p>
            <a:pPr>
              <a:defRPr/>
            </a:pPr>
            <a:r>
              <a:rPr lang="en-US" altLang="en-US" sz="2400" u="sng" dirty="0"/>
              <a:t>Upload</a:t>
            </a:r>
            <a:r>
              <a:rPr lang="en-US" altLang="en-US" sz="2400" dirty="0"/>
              <a:t> a scanned copy of the completed, signed and dated Financial Disclosure Forms to the DAIDS Protocol Registration System.</a:t>
            </a:r>
          </a:p>
          <a:p>
            <a:pPr lvl="1">
              <a:defRPr/>
            </a:pPr>
            <a:r>
              <a:rPr lang="en-US" altLang="en-US" sz="2000" dirty="0"/>
              <a:t>Submit ALL scanned FD forms under “Other” submission category.</a:t>
            </a:r>
          </a:p>
          <a:p>
            <a:pPr lvl="1">
              <a:defRPr/>
            </a:pPr>
            <a:r>
              <a:rPr lang="en-US" altLang="en-US" sz="2000" dirty="0"/>
              <a:t>Identify the submitted FD forms as “Financial Disclosure Forms”.</a:t>
            </a:r>
          </a:p>
          <a:p>
            <a:pPr marL="457200" lvl="1" indent="0">
              <a:buNone/>
              <a:defRPr/>
            </a:pPr>
            <a:r>
              <a:rPr lang="en-US" altLang="en-US" sz="2000" i="1" dirty="0">
                <a:solidFill>
                  <a:srgbClr val="FF0000"/>
                </a:solidFill>
              </a:rPr>
              <a:t>Note:  </a:t>
            </a:r>
            <a:r>
              <a:rPr lang="en-US" altLang="en-US" sz="2000" i="1" dirty="0"/>
              <a:t>Updates to personnel listed on the FDA Form 1572 (additions and deletions) should </a:t>
            </a:r>
            <a:r>
              <a:rPr lang="en-US" altLang="en-US" sz="2000" i="1" u="sng" dirty="0"/>
              <a:t>always</a:t>
            </a:r>
            <a:r>
              <a:rPr lang="en-US" altLang="en-US" sz="2000" i="1" dirty="0"/>
              <a:t> prompt the completion of FD form(s) and a subsequent DPRS upload.  Ideally updated FDA Form 1572s and FD Forms are  uploaded to DPRS simultaneously.</a:t>
            </a:r>
          </a:p>
          <a:p>
            <a:pPr marL="457200" lvl="1" indent="0">
              <a:buNone/>
              <a:defRPr/>
            </a:pPr>
            <a:endParaRPr lang="en-US" altLang="en-US" sz="2000" i="1" dirty="0"/>
          </a:p>
          <a:p>
            <a:pPr>
              <a:defRPr/>
            </a:pPr>
            <a:r>
              <a:rPr lang="en-US" altLang="en-US" sz="2400" u="sng" dirty="0"/>
              <a:t>File</a:t>
            </a:r>
            <a:r>
              <a:rPr lang="en-US" altLang="en-US" sz="2400" dirty="0"/>
              <a:t> the original, completed, signed and dated FD forms in the study binder along with the associated FDA Form 1572.</a:t>
            </a:r>
            <a:endParaRPr lang="en-US" sz="2400" dirty="0">
              <a:solidFill>
                <a:srgbClr val="000000"/>
              </a:solidFill>
            </a:endParaRPr>
          </a:p>
          <a:p>
            <a:endParaRPr lang="en-US" dirty="0"/>
          </a:p>
          <a:p>
            <a:endParaRPr lang="en-US"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Tree>
    <p:extLst>
      <p:ext uri="{BB962C8B-B14F-4D97-AF65-F5344CB8AC3E}">
        <p14:creationId xmlns:p14="http://schemas.microsoft.com/office/powerpoint/2010/main" val="3090454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What </a:t>
            </a:r>
            <a:r>
              <a:rPr lang="en-US" b="1" dirty="0" smtClean="0"/>
              <a:t>To Do if an FD Form was Not Obtained When Leaving? </a:t>
            </a:r>
            <a:endParaRPr lang="en-US" b="1" dirty="0"/>
          </a:p>
        </p:txBody>
      </p:sp>
      <p:sp>
        <p:nvSpPr>
          <p:cNvPr id="6" name="Content Placeholder 5"/>
          <p:cNvSpPr>
            <a:spLocks noGrp="1"/>
          </p:cNvSpPr>
          <p:nvPr>
            <p:ph idx="1"/>
          </p:nvPr>
        </p:nvSpPr>
        <p:spPr/>
        <p:txBody>
          <a:bodyPr/>
          <a:lstStyle/>
          <a:p>
            <a:r>
              <a:rPr lang="en-US" dirty="0" smtClean="0"/>
              <a:t>In the event an </a:t>
            </a:r>
            <a:r>
              <a:rPr lang="en-US" dirty="0" smtClean="0"/>
              <a:t>Investigator/Sub-Investigator </a:t>
            </a:r>
            <a:r>
              <a:rPr lang="en-US" dirty="0" smtClean="0"/>
              <a:t>leaves the site before you are able to obtain a completed FD Form, </a:t>
            </a:r>
            <a:r>
              <a:rPr lang="en-US" dirty="0" smtClean="0"/>
              <a:t>documentation of due </a:t>
            </a:r>
            <a:r>
              <a:rPr lang="en-US" dirty="0" smtClean="0"/>
              <a:t>diligence </a:t>
            </a:r>
            <a:r>
              <a:rPr lang="en-US" dirty="0" smtClean="0"/>
              <a:t>to </a:t>
            </a:r>
            <a:r>
              <a:rPr lang="en-US" dirty="0" smtClean="0"/>
              <a:t>obtain </a:t>
            </a:r>
            <a:r>
              <a:rPr lang="en-US" dirty="0" smtClean="0"/>
              <a:t>the form is required.</a:t>
            </a:r>
            <a:endParaRPr lang="en-US" dirty="0" smtClean="0"/>
          </a:p>
          <a:p>
            <a:pPr marL="0" indent="0">
              <a:buNone/>
            </a:pPr>
            <a:endParaRPr lang="en-US" dirty="0" smtClean="0"/>
          </a:p>
          <a:p>
            <a:r>
              <a:rPr lang="en-US" dirty="0" smtClean="0"/>
              <a:t>MTN provides the following guidelines for documenting the due diligence (see next slide)</a:t>
            </a:r>
          </a:p>
          <a:p>
            <a:endParaRPr lang="en-US" dirty="0"/>
          </a:p>
        </p:txBody>
      </p:sp>
    </p:spTree>
    <p:extLst>
      <p:ext uri="{BB962C8B-B14F-4D97-AF65-F5344CB8AC3E}">
        <p14:creationId xmlns:p14="http://schemas.microsoft.com/office/powerpoint/2010/main" val="1915581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MTN Guidance Regarding Missed FD Forms</a:t>
            </a:r>
          </a:p>
        </p:txBody>
      </p:sp>
      <p:sp>
        <p:nvSpPr>
          <p:cNvPr id="3" name="Content Placeholder 2"/>
          <p:cNvSpPr>
            <a:spLocks noGrp="1"/>
          </p:cNvSpPr>
          <p:nvPr>
            <p:ph idx="1"/>
          </p:nvPr>
        </p:nvSpPr>
        <p:spPr/>
        <p:txBody>
          <a:bodyPr/>
          <a:lstStyle/>
          <a:p>
            <a:r>
              <a:rPr lang="en-US" sz="2400" dirty="0"/>
              <a:t>In the event an FD form </a:t>
            </a:r>
            <a:r>
              <a:rPr lang="en-US" sz="2400" dirty="0" smtClean="0"/>
              <a:t>has not been obtained</a:t>
            </a:r>
            <a:r>
              <a:rPr lang="en-US" sz="2400" dirty="0"/>
              <a:t>:</a:t>
            </a:r>
          </a:p>
          <a:p>
            <a:pPr lvl="1"/>
            <a:r>
              <a:rPr lang="en-US" sz="2000" dirty="0"/>
              <a:t>Over a minimum </a:t>
            </a:r>
            <a:r>
              <a:rPr lang="en-US" sz="2000" dirty="0" smtClean="0"/>
              <a:t>of two-weeks, at </a:t>
            </a:r>
            <a:r>
              <a:rPr lang="en-US" sz="2000" dirty="0"/>
              <a:t>least three (3) attempts should be made by 2 different contact methods (e.g., phone, text, mail, email)  to obtain the </a:t>
            </a:r>
            <a:r>
              <a:rPr lang="en-US" sz="2000" dirty="0" smtClean="0"/>
              <a:t>completed FD </a:t>
            </a:r>
            <a:r>
              <a:rPr lang="en-US" sz="2000" dirty="0"/>
              <a:t>form.  Documentation of contact attempts is </a:t>
            </a:r>
            <a:r>
              <a:rPr lang="en-US" sz="2000" dirty="0" smtClean="0"/>
              <a:t>required (copies of emails, phone log, etc.)</a:t>
            </a:r>
          </a:p>
          <a:p>
            <a:pPr marL="457200" lvl="1" indent="0">
              <a:buNone/>
            </a:pPr>
            <a:endParaRPr lang="en-US" sz="2000" dirty="0"/>
          </a:p>
          <a:p>
            <a:pPr lvl="1"/>
            <a:r>
              <a:rPr lang="en-US" sz="2000" dirty="0"/>
              <a:t>If, after site contact attempts the Investigator(s) or Sub-Investigator(s) is unresponsive to the request, site must complete a Note to File.  </a:t>
            </a:r>
            <a:r>
              <a:rPr lang="en-US" sz="2000" dirty="0" smtClean="0"/>
              <a:t>The </a:t>
            </a:r>
            <a:r>
              <a:rPr lang="en-US" sz="2000" dirty="0"/>
              <a:t>NTF should include:</a:t>
            </a:r>
          </a:p>
          <a:p>
            <a:pPr lvl="2"/>
            <a:r>
              <a:rPr lang="en-US" sz="1600" dirty="0"/>
              <a:t>The date Investigator(s) or Sub-Investigator(s) was removed from the 1572</a:t>
            </a:r>
          </a:p>
          <a:p>
            <a:pPr lvl="2"/>
            <a:r>
              <a:rPr lang="en-US" sz="1600" dirty="0"/>
              <a:t>Employment end date (as applicable) </a:t>
            </a:r>
          </a:p>
          <a:p>
            <a:pPr lvl="2"/>
            <a:r>
              <a:rPr lang="en-US" sz="1600" dirty="0" smtClean="0"/>
              <a:t>Reason(s) FD form was not obtained</a:t>
            </a:r>
          </a:p>
          <a:p>
            <a:pPr lvl="2"/>
            <a:r>
              <a:rPr lang="en-US" sz="1600" dirty="0" smtClean="0"/>
              <a:t>Details regarding contact attempts (dates, method, etc.)</a:t>
            </a:r>
          </a:p>
          <a:p>
            <a:pPr marL="914400" lvl="2" indent="0">
              <a:buNone/>
            </a:pPr>
            <a:r>
              <a:rPr lang="en-US" sz="2000" dirty="0" smtClean="0"/>
              <a:t>	</a:t>
            </a:r>
          </a:p>
        </p:txBody>
      </p:sp>
    </p:spTree>
    <p:extLst>
      <p:ext uri="{BB962C8B-B14F-4D97-AF65-F5344CB8AC3E}">
        <p14:creationId xmlns:p14="http://schemas.microsoft.com/office/powerpoint/2010/main" val="3682437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b="1" dirty="0" smtClean="0"/>
              <a:t>Resources</a:t>
            </a:r>
            <a:endParaRPr lang="en-US" b="1" dirty="0"/>
          </a:p>
        </p:txBody>
      </p:sp>
      <p:sp>
        <p:nvSpPr>
          <p:cNvPr id="3" name="Content Placeholder 2"/>
          <p:cNvSpPr>
            <a:spLocks noGrp="1"/>
          </p:cNvSpPr>
          <p:nvPr>
            <p:ph idx="1"/>
          </p:nvPr>
        </p:nvSpPr>
        <p:spPr>
          <a:xfrm>
            <a:off x="457200" y="1524000"/>
            <a:ext cx="8229600" cy="4785232"/>
          </a:xfrm>
        </p:spPr>
        <p:txBody>
          <a:bodyPr/>
          <a:lstStyle/>
          <a:p>
            <a:pPr lvl="1"/>
            <a:r>
              <a:rPr lang="en-US" sz="1600" dirty="0">
                <a:solidFill>
                  <a:schemeClr val="tx1">
                    <a:lumMod val="95000"/>
                    <a:lumOff val="5000"/>
                  </a:schemeClr>
                </a:solidFill>
                <a:hlinkClick r:id="rId2"/>
              </a:rPr>
              <a:t>21 CFR § 54</a:t>
            </a:r>
            <a:r>
              <a:rPr lang="en-US" sz="1600" dirty="0">
                <a:solidFill>
                  <a:schemeClr val="tx1">
                    <a:lumMod val="95000"/>
                    <a:lumOff val="5000"/>
                  </a:schemeClr>
                </a:solidFill>
              </a:rPr>
              <a:t> Financial Disclosure by Clinical Investigators</a:t>
            </a:r>
          </a:p>
          <a:p>
            <a:pPr lvl="1"/>
            <a:r>
              <a:rPr lang="en-US" sz="1600" dirty="0">
                <a:solidFill>
                  <a:schemeClr val="tx1">
                    <a:lumMod val="95000"/>
                    <a:lumOff val="5000"/>
                  </a:schemeClr>
                </a:solidFill>
                <a:hlinkClick r:id="rId2"/>
              </a:rPr>
              <a:t>42 CFR § 50, Subpart F</a:t>
            </a:r>
            <a:r>
              <a:rPr lang="en-US" sz="1600" dirty="0">
                <a:solidFill>
                  <a:schemeClr val="tx1">
                    <a:lumMod val="95000"/>
                    <a:lumOff val="5000"/>
                  </a:schemeClr>
                </a:solidFill>
              </a:rPr>
              <a:t> Responsibility </a:t>
            </a:r>
            <a:r>
              <a:rPr lang="en-US" sz="1600" i="1" dirty="0">
                <a:solidFill>
                  <a:schemeClr val="tx1">
                    <a:lumMod val="95000"/>
                    <a:lumOff val="5000"/>
                  </a:schemeClr>
                </a:solidFill>
              </a:rPr>
              <a:t>of Applicants for Promoting </a:t>
            </a:r>
            <a:r>
              <a:rPr lang="en-US" sz="1600" dirty="0">
                <a:solidFill>
                  <a:schemeClr val="tx1">
                    <a:lumMod val="95000"/>
                    <a:lumOff val="5000"/>
                  </a:schemeClr>
                </a:solidFill>
              </a:rPr>
              <a:t> </a:t>
            </a:r>
            <a:r>
              <a:rPr lang="en-US" sz="1600" i="1" dirty="0" smtClean="0">
                <a:solidFill>
                  <a:schemeClr val="tx1">
                    <a:lumMod val="95000"/>
                    <a:lumOff val="5000"/>
                  </a:schemeClr>
                </a:solidFill>
              </a:rPr>
              <a:t>Objectivity </a:t>
            </a:r>
            <a:r>
              <a:rPr lang="en-US" sz="1600" i="1" dirty="0">
                <a:solidFill>
                  <a:schemeClr val="tx1">
                    <a:lumMod val="95000"/>
                    <a:lumOff val="5000"/>
                  </a:schemeClr>
                </a:solidFill>
              </a:rPr>
              <a:t>for Research for Which Public Health Service Funding Is Sought</a:t>
            </a:r>
            <a:r>
              <a:rPr lang="en-US" sz="1600" b="1" dirty="0">
                <a:solidFill>
                  <a:schemeClr val="tx1">
                    <a:lumMod val="95000"/>
                    <a:lumOff val="5000"/>
                  </a:schemeClr>
                </a:solidFill>
              </a:rPr>
              <a:t> </a:t>
            </a:r>
            <a:endParaRPr lang="en-US" sz="1600" dirty="0">
              <a:solidFill>
                <a:schemeClr val="tx1">
                  <a:lumMod val="95000"/>
                  <a:lumOff val="5000"/>
                </a:schemeClr>
              </a:solidFill>
            </a:endParaRPr>
          </a:p>
          <a:p>
            <a:pPr lvl="1"/>
            <a:r>
              <a:rPr lang="en-US" sz="1600" dirty="0">
                <a:solidFill>
                  <a:schemeClr val="tx1">
                    <a:lumMod val="95000"/>
                    <a:lumOff val="5000"/>
                  </a:schemeClr>
                </a:solidFill>
                <a:hlinkClick r:id="rId3"/>
              </a:rPr>
              <a:t>45 CFR § 94</a:t>
            </a:r>
            <a:r>
              <a:rPr lang="en-US" sz="1600" dirty="0">
                <a:solidFill>
                  <a:schemeClr val="tx1">
                    <a:lumMod val="95000"/>
                    <a:lumOff val="5000"/>
                  </a:schemeClr>
                </a:solidFill>
              </a:rPr>
              <a:t> </a:t>
            </a:r>
            <a:r>
              <a:rPr lang="en-US" sz="1600" i="1" dirty="0" smtClean="0">
                <a:solidFill>
                  <a:schemeClr val="tx1">
                    <a:lumMod val="95000"/>
                    <a:lumOff val="5000"/>
                  </a:schemeClr>
                </a:solidFill>
              </a:rPr>
              <a:t>Responsible </a:t>
            </a:r>
            <a:r>
              <a:rPr lang="en-US" sz="1600" i="1" dirty="0">
                <a:solidFill>
                  <a:schemeClr val="tx1">
                    <a:lumMod val="95000"/>
                    <a:lumOff val="5000"/>
                  </a:schemeClr>
                </a:solidFill>
              </a:rPr>
              <a:t>Prospective Contractors</a:t>
            </a:r>
            <a:endParaRPr lang="en-US" sz="1600" dirty="0">
              <a:solidFill>
                <a:schemeClr val="tx1">
                  <a:lumMod val="95000"/>
                  <a:lumOff val="5000"/>
                </a:schemeClr>
              </a:solidFill>
            </a:endParaRPr>
          </a:p>
          <a:p>
            <a:pPr lvl="1"/>
            <a:r>
              <a:rPr lang="en-US" sz="1600" dirty="0"/>
              <a:t>21 CFR § 312.53 </a:t>
            </a:r>
            <a:r>
              <a:rPr lang="en-US" sz="1600" i="1" dirty="0" smtClean="0"/>
              <a:t>Investigational </a:t>
            </a:r>
            <a:r>
              <a:rPr lang="en-US" sz="1600" i="1" dirty="0"/>
              <a:t>New Drug Application</a:t>
            </a:r>
            <a:endParaRPr lang="en-US" sz="1600" dirty="0"/>
          </a:p>
          <a:p>
            <a:pPr lvl="1"/>
            <a:r>
              <a:rPr lang="en-US" sz="1600" dirty="0"/>
              <a:t>21 CFR § </a:t>
            </a:r>
            <a:r>
              <a:rPr lang="en-US" sz="1600" dirty="0" smtClean="0"/>
              <a:t>812.43</a:t>
            </a:r>
            <a:r>
              <a:rPr lang="en-US" sz="1600" i="1" dirty="0" smtClean="0"/>
              <a:t>Investigational </a:t>
            </a:r>
            <a:r>
              <a:rPr lang="en-US" sz="1600" i="1" dirty="0"/>
              <a:t>Device Exemptions</a:t>
            </a:r>
            <a:endParaRPr lang="en-US" sz="1600" dirty="0"/>
          </a:p>
          <a:p>
            <a:pPr lvl="1"/>
            <a:r>
              <a:rPr lang="en-US" sz="1600" dirty="0"/>
              <a:t>21 CFR § 314.50 </a:t>
            </a:r>
            <a:r>
              <a:rPr lang="en-US" sz="1600" i="1" dirty="0" smtClean="0"/>
              <a:t>Applications </a:t>
            </a:r>
            <a:r>
              <a:rPr lang="en-US" sz="1600" i="1" dirty="0"/>
              <a:t>for FDA Approval to Market a New </a:t>
            </a:r>
            <a:r>
              <a:rPr lang="en-US" sz="1600" i="1" dirty="0" smtClean="0"/>
              <a:t>Drug</a:t>
            </a:r>
            <a:endParaRPr lang="en-US" sz="1600" dirty="0"/>
          </a:p>
          <a:p>
            <a:pPr lvl="1"/>
            <a:r>
              <a:rPr lang="en-US" sz="1600" dirty="0"/>
              <a:t>21 CFR § 814.20 </a:t>
            </a:r>
            <a:r>
              <a:rPr lang="en-US" sz="1600" i="1" dirty="0" smtClean="0"/>
              <a:t>Premarket </a:t>
            </a:r>
            <a:r>
              <a:rPr lang="en-US" sz="1600" i="1" dirty="0"/>
              <a:t>Approval Application (PMA)</a:t>
            </a:r>
            <a:endParaRPr lang="en-US" sz="1600" dirty="0"/>
          </a:p>
          <a:p>
            <a:pPr lvl="1"/>
            <a:r>
              <a:rPr lang="en-US" sz="1600" dirty="0"/>
              <a:t>NIH HIV/AIDS Clinical Trials </a:t>
            </a:r>
            <a:r>
              <a:rPr lang="en-US" sz="1600" dirty="0" smtClean="0"/>
              <a:t>Networks </a:t>
            </a:r>
            <a:r>
              <a:rPr lang="en-US" sz="1600" i="1" dirty="0" smtClean="0"/>
              <a:t>Financial </a:t>
            </a:r>
            <a:r>
              <a:rPr lang="en-US" sz="1600" i="1" dirty="0"/>
              <a:t>Disclosure Policy and Procedure</a:t>
            </a:r>
            <a:r>
              <a:rPr lang="en-US" sz="1600" dirty="0"/>
              <a:t> </a:t>
            </a:r>
          </a:p>
          <a:p>
            <a:pPr lvl="1"/>
            <a:r>
              <a:rPr lang="en-US" sz="1600" dirty="0"/>
              <a:t>DAIDS Financial Disclosure Guidance Process for Collection of Financial Disclosure by Clinical Investigators per 21 CFR 54.4</a:t>
            </a:r>
          </a:p>
          <a:p>
            <a:pPr lvl="1"/>
            <a:r>
              <a:rPr lang="en-US" sz="1600" dirty="0"/>
              <a:t>OPCRO, DAIDS, Protocol Registration Manual</a:t>
            </a:r>
          </a:p>
          <a:p>
            <a:pPr lvl="1"/>
            <a:r>
              <a:rPr lang="en-US" sz="1600" dirty="0"/>
              <a:t>DAIDS Policy #DWD-POL-CL-03.03 Human Subjects Protection (HSP) and Good Clinical Practice (GCP) Training Requirements</a:t>
            </a:r>
          </a:p>
          <a:p>
            <a:pPr lvl="1"/>
            <a:r>
              <a:rPr lang="en-US" sz="1600" dirty="0"/>
              <a:t>FDA Guidance Financial Disclosure by Clinical Investigators</a:t>
            </a:r>
          </a:p>
          <a:p>
            <a:pPr lvl="1"/>
            <a:r>
              <a:rPr lang="en-US" sz="1600" dirty="0"/>
              <a:t>FDA Form 3454 Certification: Financial Interests and Arrangements of Clinical Investigators</a:t>
            </a:r>
          </a:p>
          <a:p>
            <a:pPr lvl="1"/>
            <a:r>
              <a:rPr lang="en-US" sz="1600" dirty="0"/>
              <a:t>FDA Form 3455 Disclosure: Financial Interests and Arrangements of Clinical Investigators</a:t>
            </a:r>
          </a:p>
          <a:p>
            <a:endParaRPr lang="en-US" sz="9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Tree>
    <p:extLst>
      <p:ext uri="{BB962C8B-B14F-4D97-AF65-F5344CB8AC3E}">
        <p14:creationId xmlns:p14="http://schemas.microsoft.com/office/powerpoint/2010/main" val="1385989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Reporting Financial Disclosure via HANC Online System</a:t>
            </a:r>
          </a:p>
        </p:txBody>
      </p:sp>
      <p:sp>
        <p:nvSpPr>
          <p:cNvPr id="3" name="Content Placeholder 2"/>
          <p:cNvSpPr>
            <a:spLocks noGrp="1"/>
          </p:cNvSpPr>
          <p:nvPr>
            <p:ph idx="1"/>
          </p:nvPr>
        </p:nvSpPr>
        <p:spPr>
          <a:xfrm>
            <a:off x="457200" y="1600200"/>
            <a:ext cx="8229600" cy="4830320"/>
          </a:xfrm>
        </p:spPr>
        <p:txBody>
          <a:bodyPr/>
          <a:lstStyle/>
          <a:p>
            <a:r>
              <a:rPr lang="en-US" sz="2800" dirty="0" smtClean="0"/>
              <a:t>The Office of HIV/AIDS Network Coordination (HANC) online FD is a separate requirement for some network members that ensures compliance with 42 CRF 54.  If your disclosure is necessary you will be notified. Details regarding HANC online FD have not been covered in this presentation, but should you have any questions regarding the HANC disclosure you </a:t>
            </a:r>
            <a:r>
              <a:rPr lang="en-US" sz="2800" dirty="0"/>
              <a:t>can contact MTN Regulatory at </a:t>
            </a:r>
            <a:r>
              <a:rPr lang="en-US" sz="2800" dirty="0" smtClean="0">
                <a:hlinkClick r:id="rId2"/>
              </a:rPr>
              <a:t>mtnregulatory@mtnstopshiv.org</a:t>
            </a:r>
            <a:r>
              <a:rPr lang="en-US" sz="2800" dirty="0" smtClean="0"/>
              <a:t>.</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Tree>
    <p:extLst>
      <p:ext uri="{BB962C8B-B14F-4D97-AF65-F5344CB8AC3E}">
        <p14:creationId xmlns:p14="http://schemas.microsoft.com/office/powerpoint/2010/main" val="2422586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Investigator of Record – Definition</a:t>
            </a:r>
          </a:p>
        </p:txBody>
      </p:sp>
      <p:sp>
        <p:nvSpPr>
          <p:cNvPr id="3" name="Content Placeholder 2"/>
          <p:cNvSpPr>
            <a:spLocks noGrp="1"/>
          </p:cNvSpPr>
          <p:nvPr>
            <p:ph idx="1"/>
          </p:nvPr>
        </p:nvSpPr>
        <p:spPr>
          <a:xfrm>
            <a:off x="457200" y="1752600"/>
            <a:ext cx="8229600" cy="4785232"/>
          </a:xfrm>
        </p:spPr>
        <p:txBody>
          <a:bodyPr/>
          <a:lstStyle/>
          <a:p>
            <a:pPr marL="0" indent="0">
              <a:buNone/>
            </a:pPr>
            <a:r>
              <a:rPr lang="en-US" sz="2800" dirty="0"/>
              <a:t>“The individual at the CRS responsible for ensuring that a clinical trial is conducted in accordance with the protocol, applicable U.S. federal regulations, in-country regulations and any provisions imposed by the reviewing IRB/EC/other regulatory entity. This person is the signatory for the Form FDA 1572 for studies conducted under an IND or the DAIDS Investigator of Record Form for non-IND studies.” (from DAIDS Protocol Registration Manual, p.8)</a:t>
            </a:r>
          </a:p>
          <a:p>
            <a:pPr marL="0"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Tree>
    <p:extLst>
      <p:ext uri="{BB962C8B-B14F-4D97-AF65-F5344CB8AC3E}">
        <p14:creationId xmlns:p14="http://schemas.microsoft.com/office/powerpoint/2010/main" val="235894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Reporting Financial Interests </a:t>
            </a:r>
            <a:endParaRPr lang="en-US" dirty="0"/>
          </a:p>
        </p:txBody>
      </p:sp>
      <p:sp>
        <p:nvSpPr>
          <p:cNvPr id="3" name="Content Placeholder 2"/>
          <p:cNvSpPr>
            <a:spLocks noGrp="1"/>
          </p:cNvSpPr>
          <p:nvPr>
            <p:ph idx="1"/>
          </p:nvPr>
        </p:nvSpPr>
        <p:spPr>
          <a:xfrm>
            <a:off x="457200" y="1752600"/>
            <a:ext cx="8686800" cy="4953000"/>
          </a:xfrm>
        </p:spPr>
        <p:txBody>
          <a:bodyPr/>
          <a:lstStyle/>
          <a:p>
            <a:pPr lvl="0" fontAlgn="auto">
              <a:spcAft>
                <a:spcPts val="0"/>
              </a:spcAft>
              <a:buFont typeface="Arial" panose="020B0604020202020204" pitchFamily="34" charset="0"/>
              <a:buChar char="•"/>
            </a:pPr>
            <a:r>
              <a:rPr lang="en-US" altLang="en-US" dirty="0">
                <a:solidFill>
                  <a:prstClr val="black"/>
                </a:solidFill>
                <a:latin typeface="+mj-lt"/>
              </a:rPr>
              <a:t>Goal:  </a:t>
            </a:r>
            <a:r>
              <a:rPr lang="en-US" altLang="en-US" dirty="0" smtClean="0">
                <a:solidFill>
                  <a:prstClr val="black"/>
                </a:solidFill>
                <a:latin typeface="+mj-lt"/>
              </a:rPr>
              <a:t>Preserve </a:t>
            </a:r>
            <a:r>
              <a:rPr lang="en-US" altLang="en-US" dirty="0">
                <a:solidFill>
                  <a:prstClr val="black"/>
                </a:solidFill>
                <a:latin typeface="+mj-lt"/>
              </a:rPr>
              <a:t>objectivity of clinical research and the protection of human subjects</a:t>
            </a:r>
          </a:p>
          <a:p>
            <a:pPr marL="0" lvl="0" indent="0" fontAlgn="auto">
              <a:spcAft>
                <a:spcPts val="0"/>
              </a:spcAft>
              <a:buNone/>
            </a:pPr>
            <a:endParaRPr lang="en-US" altLang="en-US" sz="800" dirty="0">
              <a:solidFill>
                <a:prstClr val="black"/>
              </a:solidFill>
              <a:latin typeface="+mj-lt"/>
            </a:endParaRPr>
          </a:p>
          <a:p>
            <a:pPr lvl="0" fontAlgn="auto">
              <a:spcAft>
                <a:spcPts val="0"/>
              </a:spcAft>
              <a:buFont typeface="Arial" panose="020B0604020202020204" pitchFamily="34" charset="0"/>
              <a:buChar char="•"/>
            </a:pPr>
            <a:r>
              <a:rPr lang="en-US" altLang="en-US" dirty="0" smtClean="0">
                <a:solidFill>
                  <a:prstClr val="black"/>
                </a:solidFill>
                <a:latin typeface="+mj-lt"/>
              </a:rPr>
              <a:t>Regulations:  </a:t>
            </a:r>
            <a:r>
              <a:rPr lang="en-US" altLang="en-US" dirty="0">
                <a:solidFill>
                  <a:prstClr val="black"/>
                </a:solidFill>
                <a:latin typeface="+mj-lt"/>
              </a:rPr>
              <a:t>21 CFR 54 and 21 CFR 312.53</a:t>
            </a:r>
          </a:p>
          <a:p>
            <a:pPr marL="0" lvl="0" indent="0" fontAlgn="auto">
              <a:spcAft>
                <a:spcPts val="0"/>
              </a:spcAft>
              <a:buNone/>
            </a:pPr>
            <a:endParaRPr lang="en-US" altLang="en-US" sz="800" dirty="0">
              <a:solidFill>
                <a:prstClr val="black"/>
              </a:solidFill>
              <a:latin typeface="+mj-lt"/>
            </a:endParaRPr>
          </a:p>
          <a:p>
            <a:pPr lvl="0" fontAlgn="auto">
              <a:spcAft>
                <a:spcPts val="0"/>
              </a:spcAft>
              <a:buFont typeface="Arial" panose="020B0604020202020204" pitchFamily="34" charset="0"/>
              <a:buChar char="•"/>
            </a:pPr>
            <a:r>
              <a:rPr lang="en-US" altLang="en-US" dirty="0">
                <a:solidFill>
                  <a:prstClr val="black"/>
                </a:solidFill>
                <a:latin typeface="+mj-lt"/>
              </a:rPr>
              <a:t>Requirement:  </a:t>
            </a:r>
            <a:r>
              <a:rPr lang="en-US" altLang="en-US" dirty="0" smtClean="0">
                <a:solidFill>
                  <a:prstClr val="black"/>
                </a:solidFill>
                <a:latin typeface="+mj-lt"/>
              </a:rPr>
              <a:t>Each </a:t>
            </a:r>
            <a:r>
              <a:rPr lang="en-US" altLang="en-US" dirty="0">
                <a:solidFill>
                  <a:prstClr val="black"/>
                </a:solidFill>
                <a:latin typeface="+mj-lt"/>
              </a:rPr>
              <a:t>clinical investigator must disclose any financial interests that may be affected by the outcome of the research or attest to the absence of relevant significant financial </a:t>
            </a:r>
            <a:r>
              <a:rPr lang="en-US" altLang="en-US" dirty="0" smtClean="0">
                <a:solidFill>
                  <a:prstClr val="black"/>
                </a:solidFill>
                <a:latin typeface="+mj-lt"/>
              </a:rPr>
              <a:t>interests</a:t>
            </a:r>
            <a:endParaRPr lang="en-US" altLang="en-US" dirty="0">
              <a:solidFill>
                <a:prstClr val="black"/>
              </a:solidFill>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Tree>
    <p:extLst>
      <p:ext uri="{BB962C8B-B14F-4D97-AF65-F5344CB8AC3E}">
        <p14:creationId xmlns:p14="http://schemas.microsoft.com/office/powerpoint/2010/main" val="3721716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Specific Requirement</a:t>
            </a:r>
            <a:endParaRPr lang="en-US" dirty="0"/>
          </a:p>
        </p:txBody>
      </p:sp>
      <p:sp>
        <p:nvSpPr>
          <p:cNvPr id="3" name="Content Placeholder 2"/>
          <p:cNvSpPr>
            <a:spLocks noGrp="1"/>
          </p:cNvSpPr>
          <p:nvPr>
            <p:ph idx="1"/>
          </p:nvPr>
        </p:nvSpPr>
        <p:spPr>
          <a:xfrm>
            <a:off x="457200" y="1828800"/>
            <a:ext cx="8077200" cy="4724400"/>
          </a:xfrm>
        </p:spPr>
        <p:txBody>
          <a:bodyPr/>
          <a:lstStyle/>
          <a:p>
            <a:pPr eaLnBrk="1" hangingPunct="1"/>
            <a:r>
              <a:rPr lang="en-US" altLang="en-US" sz="2800" dirty="0"/>
              <a:t>Per 21 CFR 54, each clinical research Investigator  and </a:t>
            </a:r>
            <a:r>
              <a:rPr lang="en-US" altLang="en-US" sz="2800" dirty="0" smtClean="0"/>
              <a:t>Sub-Investigator </a:t>
            </a:r>
            <a:r>
              <a:rPr lang="en-US" altLang="en-US" sz="2800" dirty="0"/>
              <a:t>(anyone listed on the FDA Form 1572 for the study) is required to disclose the aggregated financial interests of themselves, their spouse and dependent children, as they relate to the study sponsor and/or study product(s</a:t>
            </a:r>
            <a:r>
              <a:rPr lang="en-US" altLang="en-US" sz="2800" dirty="0" smtClean="0"/>
              <a:t>).</a:t>
            </a:r>
          </a:p>
          <a:p>
            <a:pPr marL="0" indent="0" eaLnBrk="1" hangingPunct="1">
              <a:buNone/>
            </a:pPr>
            <a:endParaRPr lang="en-US" altLang="en-US" sz="800" dirty="0"/>
          </a:p>
          <a:p>
            <a:pPr eaLnBrk="1" hangingPunct="1"/>
            <a:r>
              <a:rPr lang="en-US" altLang="en-US" sz="2800" dirty="0"/>
              <a:t>Per 21 CFR 312.53, financial disclosures must be completed prior to study </a:t>
            </a:r>
            <a:r>
              <a:rPr lang="en-US" altLang="en-US" sz="2800" dirty="0" smtClean="0"/>
              <a:t>involvement</a:t>
            </a:r>
            <a:endParaRPr lang="en-US" altLang="en-US" sz="28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Tree>
    <p:custDataLst>
      <p:tags r:id="rId1"/>
    </p:custDataLst>
    <p:extLst>
      <p:ext uri="{BB962C8B-B14F-4D97-AF65-F5344CB8AC3E}">
        <p14:creationId xmlns:p14="http://schemas.microsoft.com/office/powerpoint/2010/main" val="3221546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When to Report: </a:t>
            </a:r>
            <a:r>
              <a:rPr lang="en-US" altLang="en-US" b="1" dirty="0" smtClean="0"/>
              <a:t>5 Time </a:t>
            </a:r>
            <a:r>
              <a:rPr lang="en-US" altLang="en-US" b="1" dirty="0"/>
              <a:t>Points</a:t>
            </a:r>
            <a:br>
              <a:rPr lang="en-US" altLang="en-US" b="1" dirty="0"/>
            </a:br>
            <a:endParaRPr lang="en-US" dirty="0"/>
          </a:p>
        </p:txBody>
      </p:sp>
      <p:sp>
        <p:nvSpPr>
          <p:cNvPr id="3" name="Content Placeholder 2"/>
          <p:cNvSpPr>
            <a:spLocks noGrp="1"/>
          </p:cNvSpPr>
          <p:nvPr>
            <p:ph idx="1"/>
          </p:nvPr>
        </p:nvSpPr>
        <p:spPr>
          <a:xfrm>
            <a:off x="457200" y="1728240"/>
            <a:ext cx="8305800" cy="4709032"/>
          </a:xfrm>
        </p:spPr>
        <p:txBody>
          <a:bodyPr/>
          <a:lstStyle/>
          <a:p>
            <a:pPr marL="514350" lvl="0" indent="-514350" fontAlgn="auto">
              <a:spcAft>
                <a:spcPts val="0"/>
              </a:spcAft>
              <a:buFont typeface="+mj-lt"/>
              <a:buAutoNum type="arabicPeriod"/>
              <a:defRPr/>
            </a:pPr>
            <a:r>
              <a:rPr lang="en-US" altLang="en-US" u="sng" dirty="0">
                <a:latin typeface="+mj-lt"/>
              </a:rPr>
              <a:t>Prior</a:t>
            </a:r>
            <a:r>
              <a:rPr lang="en-US" altLang="en-US" dirty="0">
                <a:latin typeface="+mj-lt"/>
              </a:rPr>
              <a:t> to </a:t>
            </a:r>
            <a:r>
              <a:rPr lang="en-US" altLang="en-US" dirty="0" smtClean="0">
                <a:latin typeface="+mj-lt"/>
              </a:rPr>
              <a:t>or on the </a:t>
            </a:r>
            <a:r>
              <a:rPr lang="en-US" altLang="en-US" dirty="0">
                <a:latin typeface="+mj-lt"/>
              </a:rPr>
              <a:t>date an Investigator or </a:t>
            </a:r>
            <a:r>
              <a:rPr lang="en-US" altLang="en-US" dirty="0" smtClean="0">
                <a:latin typeface="+mj-lt"/>
              </a:rPr>
              <a:t>Sub-Investigator </a:t>
            </a:r>
            <a:r>
              <a:rPr lang="en-US" altLang="en-US" dirty="0" smtClean="0">
                <a:latin typeface="+mj-lt"/>
              </a:rPr>
              <a:t>begins study activities (i.e., </a:t>
            </a:r>
            <a:r>
              <a:rPr lang="en-US" altLang="en-US" dirty="0" smtClean="0">
                <a:latin typeface="+mj-lt"/>
              </a:rPr>
              <a:t>before final sign off by the IoR of the 1572)</a:t>
            </a:r>
            <a:r>
              <a:rPr lang="en-US" altLang="en-US" dirty="0" smtClean="0">
                <a:latin typeface="+mj-lt"/>
              </a:rPr>
              <a:t> up </a:t>
            </a:r>
            <a:r>
              <a:rPr lang="en-US" altLang="en-US" dirty="0" smtClean="0">
                <a:latin typeface="+mj-lt"/>
              </a:rPr>
              <a:t>to one year after the last day of participant follow-up.</a:t>
            </a:r>
            <a:endParaRPr lang="en-US" altLang="en-US" i="1" dirty="0">
              <a:latin typeface="+mj-lt"/>
            </a:endParaRPr>
          </a:p>
          <a:p>
            <a:pPr marL="0" lvl="0" indent="0" fontAlgn="auto">
              <a:spcAft>
                <a:spcPts val="0"/>
              </a:spcAft>
              <a:buNone/>
              <a:defRPr/>
            </a:pPr>
            <a:endParaRPr lang="en-US" altLang="en-US" i="1" dirty="0">
              <a:solidFill>
                <a:prstClr val="black"/>
              </a:solidFill>
              <a:latin typeface="+mj-lt"/>
            </a:endParaRPr>
          </a:p>
          <a:p>
            <a:pPr marL="0" lvl="2" indent="0" algn="r" fontAlgn="auto">
              <a:spcAft>
                <a:spcPts val="0"/>
              </a:spcAft>
              <a:buSzPct val="70000"/>
              <a:buNone/>
              <a:defRPr/>
            </a:pPr>
            <a:endParaRPr lang="en-US" sz="2400" dirty="0">
              <a:solidFill>
                <a:srgbClr val="FF0000"/>
              </a:solidFill>
              <a:latin typeface="+mj-lt"/>
            </a:endParaRPr>
          </a:p>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267200"/>
            <a:ext cx="2786063" cy="2270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21546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When to Report: </a:t>
            </a:r>
            <a:r>
              <a:rPr lang="en-US" altLang="en-US" b="1" dirty="0" smtClean="0"/>
              <a:t>5 </a:t>
            </a:r>
            <a:r>
              <a:rPr lang="en-US" altLang="en-US" b="1" dirty="0"/>
              <a:t>Time Points</a:t>
            </a:r>
            <a:br>
              <a:rPr lang="en-US" altLang="en-US" b="1" dirty="0"/>
            </a:br>
            <a:endParaRPr lang="en-US" dirty="0"/>
          </a:p>
        </p:txBody>
      </p:sp>
      <p:sp>
        <p:nvSpPr>
          <p:cNvPr id="3" name="Content Placeholder 2"/>
          <p:cNvSpPr>
            <a:spLocks noGrp="1"/>
          </p:cNvSpPr>
          <p:nvPr>
            <p:ph idx="1"/>
          </p:nvPr>
        </p:nvSpPr>
        <p:spPr>
          <a:xfrm>
            <a:off x="304800" y="1143000"/>
            <a:ext cx="8382000" cy="3591752"/>
          </a:xfrm>
          <a:ln w="9525">
            <a:noFill/>
          </a:ln>
        </p:spPr>
        <p:txBody>
          <a:bodyPr lIns="182880" tIns="182880">
            <a:spAutoFit/>
          </a:bodyPr>
          <a:lstStyle/>
          <a:p>
            <a:pPr marL="0" lvl="2" indent="0" fontAlgn="auto">
              <a:spcAft>
                <a:spcPts val="0"/>
              </a:spcAft>
              <a:buSzPct val="70000"/>
              <a:buNone/>
              <a:defRPr/>
            </a:pPr>
            <a:r>
              <a:rPr lang="en-US" altLang="en-US" sz="1700" dirty="0">
                <a:solidFill>
                  <a:prstClr val="black"/>
                </a:solidFill>
                <a:latin typeface="+mj-lt"/>
              </a:rPr>
              <a:t> </a:t>
            </a:r>
            <a:r>
              <a:rPr lang="en-US" altLang="en-US" sz="1700" dirty="0" smtClean="0">
                <a:solidFill>
                  <a:prstClr val="black"/>
                </a:solidFill>
                <a:latin typeface="+mj-lt"/>
              </a:rPr>
              <a:t>				</a:t>
            </a:r>
            <a:endParaRPr lang="en-US" altLang="en-US" sz="2000" dirty="0" smtClean="0">
              <a:solidFill>
                <a:prstClr val="black"/>
              </a:solidFill>
              <a:latin typeface="+mj-lt"/>
            </a:endParaRPr>
          </a:p>
          <a:p>
            <a:pPr marL="0" indent="0" fontAlgn="auto">
              <a:spcAft>
                <a:spcPts val="0"/>
              </a:spcAft>
              <a:buNone/>
              <a:defRPr/>
            </a:pPr>
            <a:r>
              <a:rPr lang="en-US" altLang="en-US" dirty="0" smtClean="0">
                <a:latin typeface="+mj-lt"/>
              </a:rPr>
              <a:t>2. 	Within thirty (30) days of discovering that 	relevant changes to their significant 	financial interests have occurred (during 	their study involvement and for one year 	following the end of their study 	involvement).</a:t>
            </a:r>
            <a:endParaRPr lang="en-US" altLang="en-US" dirty="0">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Tree>
    <p:custDataLst>
      <p:tags r:id="rId1"/>
    </p:custDataLst>
    <p:extLst>
      <p:ext uri="{BB962C8B-B14F-4D97-AF65-F5344CB8AC3E}">
        <p14:creationId xmlns:p14="http://schemas.microsoft.com/office/powerpoint/2010/main" val="2042276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When to Report: </a:t>
            </a:r>
            <a:r>
              <a:rPr lang="en-US" altLang="en-US" b="1" dirty="0" smtClean="0"/>
              <a:t>5 </a:t>
            </a:r>
            <a:r>
              <a:rPr lang="en-US" altLang="en-US" b="1" dirty="0"/>
              <a:t>Time Points</a:t>
            </a:r>
            <a:br>
              <a:rPr lang="en-US" altLang="en-US" b="1" dirty="0"/>
            </a:br>
            <a:endParaRPr lang="en-US" dirty="0"/>
          </a:p>
        </p:txBody>
      </p:sp>
      <p:sp>
        <p:nvSpPr>
          <p:cNvPr id="3" name="Content Placeholder 2"/>
          <p:cNvSpPr>
            <a:spLocks noGrp="1"/>
          </p:cNvSpPr>
          <p:nvPr>
            <p:ph idx="1"/>
          </p:nvPr>
        </p:nvSpPr>
        <p:spPr>
          <a:xfrm>
            <a:off x="304800" y="1219200"/>
            <a:ext cx="8382000" cy="2659190"/>
          </a:xfrm>
          <a:ln w="9525">
            <a:noFill/>
          </a:ln>
        </p:spPr>
        <p:txBody>
          <a:bodyPr lIns="182880" tIns="182880">
            <a:spAutoFit/>
          </a:bodyPr>
          <a:lstStyle/>
          <a:p>
            <a:pPr marL="0" lvl="2" indent="0" fontAlgn="auto">
              <a:spcAft>
                <a:spcPts val="0"/>
              </a:spcAft>
              <a:buSzPct val="70000"/>
              <a:buNone/>
              <a:defRPr/>
            </a:pPr>
            <a:r>
              <a:rPr lang="en-US" altLang="en-US" sz="1700" dirty="0">
                <a:solidFill>
                  <a:prstClr val="black"/>
                </a:solidFill>
                <a:latin typeface="+mj-lt"/>
              </a:rPr>
              <a:t> </a:t>
            </a:r>
            <a:r>
              <a:rPr lang="en-US" altLang="en-US" sz="1700" dirty="0" smtClean="0">
                <a:solidFill>
                  <a:prstClr val="black"/>
                </a:solidFill>
                <a:latin typeface="+mj-lt"/>
              </a:rPr>
              <a:t>				</a:t>
            </a:r>
            <a:endParaRPr lang="en-US" altLang="en-US" sz="2000" dirty="0" smtClean="0">
              <a:solidFill>
                <a:prstClr val="black"/>
              </a:solidFill>
              <a:latin typeface="+mj-lt"/>
            </a:endParaRPr>
          </a:p>
          <a:p>
            <a:pPr marL="514350" lvl="2" indent="-514350" fontAlgn="auto">
              <a:spcAft>
                <a:spcPts val="0"/>
              </a:spcAft>
              <a:buSzPct val="70000"/>
              <a:buAutoNum type="arabicPeriod" startAt="3"/>
              <a:defRPr/>
            </a:pPr>
            <a:r>
              <a:rPr lang="en-US" altLang="en-US" sz="3200" dirty="0">
                <a:solidFill>
                  <a:prstClr val="black"/>
                </a:solidFill>
              </a:rPr>
              <a:t>When an Investigator or Sub-Investigator is removed from the FDA Form 1572 prior to study completion</a:t>
            </a:r>
            <a:endParaRPr lang="en-US" altLang="en-US" sz="1400" dirty="0">
              <a:solidFill>
                <a:prstClr val="black"/>
              </a:solidFill>
            </a:endParaRPr>
          </a:p>
          <a:p>
            <a:pPr marL="514350" lvl="2" indent="-514350" fontAlgn="auto">
              <a:spcAft>
                <a:spcPts val="0"/>
              </a:spcAft>
              <a:buSzPct val="70000"/>
              <a:buAutoNum type="arabicPeriod" startAt="3"/>
              <a:defRPr/>
            </a:pPr>
            <a:endParaRPr lang="en-US" altLang="en-US" sz="3200" dirty="0">
              <a:solidFill>
                <a:prstClr val="black"/>
              </a:solidFill>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Tree>
    <p:custDataLst>
      <p:tags r:id="rId1"/>
    </p:custDataLst>
    <p:extLst>
      <p:ext uri="{BB962C8B-B14F-4D97-AF65-F5344CB8AC3E}">
        <p14:creationId xmlns:p14="http://schemas.microsoft.com/office/powerpoint/2010/main" val="2343010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When to Report: </a:t>
            </a:r>
            <a:r>
              <a:rPr lang="en-US" altLang="en-US" b="1" dirty="0" smtClean="0"/>
              <a:t>5 </a:t>
            </a:r>
            <a:r>
              <a:rPr lang="en-US" altLang="en-US" b="1" dirty="0"/>
              <a:t>Time Points</a:t>
            </a:r>
            <a:br>
              <a:rPr lang="en-US" altLang="en-US" b="1" dirty="0"/>
            </a:br>
            <a:endParaRPr lang="en-US" dirty="0"/>
          </a:p>
        </p:txBody>
      </p:sp>
      <p:sp>
        <p:nvSpPr>
          <p:cNvPr id="3" name="Content Placeholder 2"/>
          <p:cNvSpPr>
            <a:spLocks noGrp="1"/>
          </p:cNvSpPr>
          <p:nvPr>
            <p:ph idx="1"/>
          </p:nvPr>
        </p:nvSpPr>
        <p:spPr>
          <a:xfrm>
            <a:off x="304800" y="1295400"/>
            <a:ext cx="8839200" cy="3545586"/>
          </a:xfrm>
          <a:ln w="9525">
            <a:noFill/>
          </a:ln>
        </p:spPr>
        <p:txBody>
          <a:bodyPr wrap="square" lIns="182880" tIns="182880">
            <a:spAutoFit/>
          </a:bodyPr>
          <a:lstStyle/>
          <a:p>
            <a:pPr marL="0" lvl="2" indent="0" fontAlgn="auto">
              <a:spcAft>
                <a:spcPts val="0"/>
              </a:spcAft>
              <a:buSzPct val="70000"/>
              <a:buNone/>
              <a:defRPr/>
            </a:pPr>
            <a:r>
              <a:rPr lang="en-US" altLang="en-US" sz="1700" dirty="0" smtClean="0">
                <a:solidFill>
                  <a:prstClr val="black"/>
                </a:solidFill>
                <a:latin typeface="+mj-lt"/>
              </a:rPr>
              <a:t>		</a:t>
            </a:r>
            <a:endParaRPr lang="en-US" altLang="en-US" sz="2000" dirty="0" smtClean="0">
              <a:solidFill>
                <a:prstClr val="black"/>
              </a:solidFill>
              <a:latin typeface="+mj-lt"/>
            </a:endParaRPr>
          </a:p>
          <a:p>
            <a:pPr marL="0" lvl="2" indent="0" fontAlgn="auto">
              <a:spcAft>
                <a:spcPts val="0"/>
              </a:spcAft>
              <a:buSzPct val="70000"/>
              <a:buNone/>
              <a:defRPr/>
            </a:pPr>
            <a:r>
              <a:rPr lang="en-US" altLang="en-US" sz="3200" dirty="0" smtClean="0">
                <a:solidFill>
                  <a:prstClr val="black"/>
                </a:solidFill>
                <a:latin typeface="+mj-lt"/>
              </a:rPr>
              <a:t>4.  	At the completion of all study-specific 	activities, that is, the date of the last 	participant follow-up visit at the study 	site.  Investigators and Sub-Investigators 	listed on the </a:t>
            </a:r>
            <a:r>
              <a:rPr lang="en-US" altLang="en-US" sz="3200" i="1" dirty="0" smtClean="0">
                <a:solidFill>
                  <a:prstClr val="black"/>
                </a:solidFill>
                <a:latin typeface="+mj-lt"/>
              </a:rPr>
              <a:t>current</a:t>
            </a:r>
            <a:r>
              <a:rPr lang="en-US" altLang="en-US" sz="3200" dirty="0" smtClean="0">
                <a:solidFill>
                  <a:prstClr val="black"/>
                </a:solidFill>
                <a:latin typeface="+mj-lt"/>
              </a:rPr>
              <a:t> FDA Form 1572 must 	disclose.</a:t>
            </a:r>
            <a:endParaRPr lang="en-US" altLang="en-US" sz="3200" dirty="0">
              <a:solidFill>
                <a:prstClr val="black"/>
              </a:solidFill>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Tree>
    <p:custDataLst>
      <p:tags r:id="rId1"/>
    </p:custDataLst>
    <p:extLst>
      <p:ext uri="{BB962C8B-B14F-4D97-AF65-F5344CB8AC3E}">
        <p14:creationId xmlns:p14="http://schemas.microsoft.com/office/powerpoint/2010/main" val="2343010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When to Report: </a:t>
            </a:r>
            <a:r>
              <a:rPr lang="en-US" altLang="en-US" b="1" dirty="0" smtClean="0"/>
              <a:t>5 </a:t>
            </a:r>
            <a:r>
              <a:rPr lang="en-US" altLang="en-US" b="1" dirty="0"/>
              <a:t>Time </a:t>
            </a:r>
            <a:r>
              <a:rPr lang="en-US" altLang="en-US" b="1" dirty="0" smtClean="0"/>
              <a:t>Points</a:t>
            </a:r>
            <a:r>
              <a:rPr lang="en-US" altLang="en-US" b="1" dirty="0"/>
              <a:t/>
            </a:r>
            <a:br>
              <a:rPr lang="en-US" altLang="en-US" b="1" dirty="0"/>
            </a:br>
            <a:endParaRPr lang="en-US" dirty="0"/>
          </a:p>
        </p:txBody>
      </p:sp>
      <p:sp>
        <p:nvSpPr>
          <p:cNvPr id="3" name="Content Placeholder 2"/>
          <p:cNvSpPr>
            <a:spLocks noGrp="1"/>
          </p:cNvSpPr>
          <p:nvPr>
            <p:ph idx="1"/>
          </p:nvPr>
        </p:nvSpPr>
        <p:spPr>
          <a:xfrm>
            <a:off x="381000" y="1238390"/>
            <a:ext cx="8382000" cy="1966692"/>
          </a:xfrm>
          <a:ln w="9525">
            <a:noFill/>
          </a:ln>
        </p:spPr>
        <p:txBody>
          <a:bodyPr lIns="182880" tIns="182880">
            <a:spAutoFit/>
          </a:bodyPr>
          <a:lstStyle/>
          <a:p>
            <a:pPr marL="0" lvl="2" indent="0">
              <a:buSzPct val="70000"/>
              <a:buFont typeface="Wingdings" pitchFamily="2" charset="2"/>
              <a:buNone/>
              <a:defRPr/>
            </a:pPr>
            <a:r>
              <a:rPr lang="en-US" altLang="en-US" sz="1700" dirty="0">
                <a:solidFill>
                  <a:prstClr val="black"/>
                </a:solidFill>
                <a:latin typeface="+mj-lt"/>
              </a:rPr>
              <a:t> </a:t>
            </a:r>
            <a:r>
              <a:rPr lang="en-US" altLang="en-US" sz="1700" dirty="0" smtClean="0">
                <a:solidFill>
                  <a:prstClr val="black"/>
                </a:solidFill>
                <a:latin typeface="+mj-lt"/>
              </a:rPr>
              <a:t>				</a:t>
            </a:r>
            <a:r>
              <a:rPr lang="en-US" altLang="en-US" sz="2000" dirty="0"/>
              <a:t> </a:t>
            </a:r>
            <a:endParaRPr lang="en-US" altLang="en-US" sz="1200" dirty="0" smtClean="0"/>
          </a:p>
          <a:p>
            <a:pPr marL="0" indent="0">
              <a:buNone/>
              <a:defRPr/>
            </a:pPr>
            <a:r>
              <a:rPr lang="en-US" altLang="en-US" sz="2600" dirty="0" smtClean="0">
                <a:solidFill>
                  <a:prstClr val="black"/>
                </a:solidFill>
              </a:rPr>
              <a:t>5.	One year after the completion of study follow-up at 	each site all staff </a:t>
            </a:r>
            <a:r>
              <a:rPr lang="en-US" altLang="en-US" sz="2600" u="sng" dirty="0" smtClean="0">
                <a:solidFill>
                  <a:prstClr val="black"/>
                </a:solidFill>
              </a:rPr>
              <a:t>ever</a:t>
            </a:r>
            <a:r>
              <a:rPr lang="en-US" altLang="en-US" sz="2600" dirty="0" smtClean="0">
                <a:solidFill>
                  <a:prstClr val="black"/>
                </a:solidFill>
              </a:rPr>
              <a:t> listed on FDA Form 1572 must 	complete an FD form.</a:t>
            </a:r>
          </a:p>
          <a:p>
            <a:pPr marL="0" indent="0">
              <a:buNone/>
              <a:defRPr/>
            </a:pPr>
            <a:endParaRPr lang="en-US" altLang="en-US" sz="800" dirty="0">
              <a:solidFill>
                <a:prstClr val="black"/>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1028980"/>
            <a:ext cx="1752600" cy="418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6798" y="3043046"/>
            <a:ext cx="301625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9130209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61d8a3e7-4184-4e7d-9c93-462baf318fb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Fals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4_Quadrant">
  <a:themeElements>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4075</TotalTime>
  <Words>1001</Words>
  <Application>Microsoft Office PowerPoint</Application>
  <PresentationFormat>On-screen Show (4:3)</PresentationFormat>
  <Paragraphs>87</Paragraphs>
  <Slides>16</Slides>
  <Notes>9</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4_Quadrant</vt:lpstr>
      <vt:lpstr>2_Office Theme</vt:lpstr>
      <vt:lpstr>3_Office Theme</vt:lpstr>
      <vt:lpstr>Office Theme</vt:lpstr>
      <vt:lpstr>Requirement for Investigators and Sub-Investigators to File Financial Disclosure Forms</vt:lpstr>
      <vt:lpstr>Investigator of Record – Definition</vt:lpstr>
      <vt:lpstr>Reporting Financial Interests </vt:lpstr>
      <vt:lpstr>Specific Requirement</vt:lpstr>
      <vt:lpstr>When to Report: 5 Time Points </vt:lpstr>
      <vt:lpstr>When to Report: 5 Time Points </vt:lpstr>
      <vt:lpstr>When to Report: 5 Time Points </vt:lpstr>
      <vt:lpstr>When to Report: 5 Time Points </vt:lpstr>
      <vt:lpstr>When to Report: 5 Time Points </vt:lpstr>
      <vt:lpstr>How to Report Financial Disclosure</vt:lpstr>
      <vt:lpstr>Steps to Report Financial Disclosure</vt:lpstr>
      <vt:lpstr>Steps to Report Financial Disclosure (continued)</vt:lpstr>
      <vt:lpstr>What To Do if an FD Form was Not Obtained When Leaving? </vt:lpstr>
      <vt:lpstr>MTN Guidance Regarding Missed FD Forms</vt:lpstr>
      <vt:lpstr>Resources</vt:lpstr>
      <vt:lpstr>Reporting Financial Disclosure via HANC Online System</vt:lpstr>
    </vt:vector>
  </TitlesOfParts>
  <Company>MTN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Microbicides 2008</dc:title>
  <dc:creator>rullcm</dc:creator>
  <cp:lastModifiedBy>Galaska, Beth</cp:lastModifiedBy>
  <cp:revision>284</cp:revision>
  <cp:lastPrinted>2016-04-14T17:25:50Z</cp:lastPrinted>
  <dcterms:created xsi:type="dcterms:W3CDTF">2008-01-29T12:38:48Z</dcterms:created>
  <dcterms:modified xsi:type="dcterms:W3CDTF">2016-04-25T18:41:50Z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