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4"/>
  </p:sldMasterIdLst>
  <p:notesMasterIdLst>
    <p:notesMasterId r:id="rId43"/>
  </p:notesMasterIdLst>
  <p:handoutMasterIdLst>
    <p:handoutMasterId r:id="rId44"/>
  </p:handoutMasterIdLst>
  <p:sldIdLst>
    <p:sldId id="256" r:id="rId5"/>
    <p:sldId id="409" r:id="rId6"/>
    <p:sldId id="411" r:id="rId7"/>
    <p:sldId id="562" r:id="rId8"/>
    <p:sldId id="588" r:id="rId9"/>
    <p:sldId id="589" r:id="rId10"/>
    <p:sldId id="590" r:id="rId11"/>
    <p:sldId id="514" r:id="rId12"/>
    <p:sldId id="515" r:id="rId13"/>
    <p:sldId id="489" r:id="rId14"/>
    <p:sldId id="577" r:id="rId15"/>
    <p:sldId id="445" r:id="rId16"/>
    <p:sldId id="381" r:id="rId17"/>
    <p:sldId id="524" r:id="rId18"/>
    <p:sldId id="591" r:id="rId19"/>
    <p:sldId id="578" r:id="rId20"/>
    <p:sldId id="579" r:id="rId21"/>
    <p:sldId id="585" r:id="rId22"/>
    <p:sldId id="584" r:id="rId23"/>
    <p:sldId id="568" r:id="rId24"/>
    <p:sldId id="592" r:id="rId25"/>
    <p:sldId id="580" r:id="rId26"/>
    <p:sldId id="529" r:id="rId27"/>
    <p:sldId id="581" r:id="rId28"/>
    <p:sldId id="593" r:id="rId29"/>
    <p:sldId id="533" r:id="rId30"/>
    <p:sldId id="583" r:id="rId31"/>
    <p:sldId id="535" r:id="rId32"/>
    <p:sldId id="566" r:id="rId33"/>
    <p:sldId id="559" r:id="rId34"/>
    <p:sldId id="569" r:id="rId35"/>
    <p:sldId id="540" r:id="rId36"/>
    <p:sldId id="547" r:id="rId37"/>
    <p:sldId id="542" r:id="rId38"/>
    <p:sldId id="573" r:id="rId39"/>
    <p:sldId id="574" r:id="rId40"/>
    <p:sldId id="594" r:id="rId41"/>
    <p:sldId id="397" r:id="rId42"/>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Times New Roman" pitchFamily="-111" charset="0"/>
        <a:ea typeface="ＭＳ Ｐゴシック" pitchFamily="-111" charset="-128"/>
        <a:cs typeface="+mn-cs"/>
      </a:defRPr>
    </a:lvl1pPr>
    <a:lvl2pPr marL="457200" algn="l" rtl="0" eaLnBrk="0" fontAlgn="base" hangingPunct="0">
      <a:spcBef>
        <a:spcPct val="0"/>
      </a:spcBef>
      <a:spcAft>
        <a:spcPct val="0"/>
      </a:spcAft>
      <a:defRPr kern="1200">
        <a:solidFill>
          <a:schemeClr val="tx1"/>
        </a:solidFill>
        <a:latin typeface="Times New Roman" pitchFamily="-111" charset="0"/>
        <a:ea typeface="ＭＳ Ｐゴシック" pitchFamily="-111" charset="-128"/>
        <a:cs typeface="+mn-cs"/>
      </a:defRPr>
    </a:lvl2pPr>
    <a:lvl3pPr marL="914400" algn="l" rtl="0" eaLnBrk="0" fontAlgn="base" hangingPunct="0">
      <a:spcBef>
        <a:spcPct val="0"/>
      </a:spcBef>
      <a:spcAft>
        <a:spcPct val="0"/>
      </a:spcAft>
      <a:defRPr kern="1200">
        <a:solidFill>
          <a:schemeClr val="tx1"/>
        </a:solidFill>
        <a:latin typeface="Times New Roman" pitchFamily="-111" charset="0"/>
        <a:ea typeface="ＭＳ Ｐゴシック" pitchFamily="-111" charset="-128"/>
        <a:cs typeface="+mn-cs"/>
      </a:defRPr>
    </a:lvl3pPr>
    <a:lvl4pPr marL="1371600" algn="l" rtl="0" eaLnBrk="0" fontAlgn="base" hangingPunct="0">
      <a:spcBef>
        <a:spcPct val="0"/>
      </a:spcBef>
      <a:spcAft>
        <a:spcPct val="0"/>
      </a:spcAft>
      <a:defRPr kern="1200">
        <a:solidFill>
          <a:schemeClr val="tx1"/>
        </a:solidFill>
        <a:latin typeface="Times New Roman" pitchFamily="-111" charset="0"/>
        <a:ea typeface="ＭＳ Ｐゴシック" pitchFamily="-111" charset="-128"/>
        <a:cs typeface="+mn-cs"/>
      </a:defRPr>
    </a:lvl4pPr>
    <a:lvl5pPr marL="1828800" algn="l" rtl="0" eaLnBrk="0" fontAlgn="base" hangingPunct="0">
      <a:spcBef>
        <a:spcPct val="0"/>
      </a:spcBef>
      <a:spcAft>
        <a:spcPct val="0"/>
      </a:spcAft>
      <a:defRPr kern="1200">
        <a:solidFill>
          <a:schemeClr val="tx1"/>
        </a:solidFill>
        <a:latin typeface="Times New Roman" pitchFamily="-111" charset="0"/>
        <a:ea typeface="ＭＳ Ｐゴシック" pitchFamily="-111" charset="-128"/>
        <a:cs typeface="+mn-cs"/>
      </a:defRPr>
    </a:lvl5pPr>
    <a:lvl6pPr marL="2286000" algn="l" defTabSz="914400" rtl="0" eaLnBrk="1" latinLnBrk="0" hangingPunct="1">
      <a:defRPr kern="1200">
        <a:solidFill>
          <a:schemeClr val="tx1"/>
        </a:solidFill>
        <a:latin typeface="Times New Roman" pitchFamily="-111" charset="0"/>
        <a:ea typeface="ＭＳ Ｐゴシック" pitchFamily="-111" charset="-128"/>
        <a:cs typeface="+mn-cs"/>
      </a:defRPr>
    </a:lvl6pPr>
    <a:lvl7pPr marL="2743200" algn="l" defTabSz="914400" rtl="0" eaLnBrk="1" latinLnBrk="0" hangingPunct="1">
      <a:defRPr kern="1200">
        <a:solidFill>
          <a:schemeClr val="tx1"/>
        </a:solidFill>
        <a:latin typeface="Times New Roman" pitchFamily="-111" charset="0"/>
        <a:ea typeface="ＭＳ Ｐゴシック" pitchFamily="-111" charset="-128"/>
        <a:cs typeface="+mn-cs"/>
      </a:defRPr>
    </a:lvl7pPr>
    <a:lvl8pPr marL="3200400" algn="l" defTabSz="914400" rtl="0" eaLnBrk="1" latinLnBrk="0" hangingPunct="1">
      <a:defRPr kern="1200">
        <a:solidFill>
          <a:schemeClr val="tx1"/>
        </a:solidFill>
        <a:latin typeface="Times New Roman" pitchFamily="-111" charset="0"/>
        <a:ea typeface="ＭＳ Ｐゴシック" pitchFamily="-111" charset="-128"/>
        <a:cs typeface="+mn-cs"/>
      </a:defRPr>
    </a:lvl8pPr>
    <a:lvl9pPr marL="3657600" algn="l" defTabSz="914400" rtl="0" eaLnBrk="1" latinLnBrk="0" hangingPunct="1">
      <a:defRPr kern="1200">
        <a:solidFill>
          <a:schemeClr val="tx1"/>
        </a:solidFill>
        <a:latin typeface="Times New Roman" pitchFamily="-111" charset="0"/>
        <a:ea typeface="ＭＳ Ｐゴシック" pitchFamily="-111"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ilazarid Gomez Feliciano" initials="KGF" lastIdx="6" clrIdx="0"/>
  <p:cmAuthor id="1" name="Jacobson, Cindy E" initials="CEJ" lastIdx="12" clrIdx="1"/>
  <p:cmAuthor id="2" name="Sherri Johnson (US - DC)" initials="SJ" lastIdx="7" clrIdx="2"/>
  <p:cmAuthor id="3" name="Lisa Levy" initials="LL" lastIdx="5" clrIdx="3"/>
  <p:cmAuthor id="4" name="Kramzer, Lindsay Ferguson" initials="LFK" lastIdx="1"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432" autoAdjust="0"/>
    <p:restoredTop sz="93525" autoAdjust="0"/>
  </p:normalViewPr>
  <p:slideViewPr>
    <p:cSldViewPr>
      <p:cViewPr varScale="1">
        <p:scale>
          <a:sx n="60" d="100"/>
          <a:sy n="60" d="100"/>
        </p:scale>
        <p:origin x="1404" y="78"/>
      </p:cViewPr>
      <p:guideLst>
        <p:guide orient="horz" pos="2160"/>
        <p:guide pos="2880"/>
      </p:guideLst>
    </p:cSldViewPr>
  </p:slideViewPr>
  <p:notesTextViewPr>
    <p:cViewPr>
      <p:scale>
        <a:sx n="100" d="100"/>
        <a:sy n="100" d="100"/>
      </p:scale>
      <p:origin x="0" y="0"/>
    </p:cViewPr>
  </p:notesTextViewPr>
  <p:sorterViewPr>
    <p:cViewPr>
      <p:scale>
        <a:sx n="50" d="100"/>
        <a:sy n="50" d="100"/>
      </p:scale>
      <p:origin x="0" y="120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50"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3037840" cy="463550"/>
          </a:xfrm>
          <a:prstGeom prst="rect">
            <a:avLst/>
          </a:prstGeom>
          <a:noFill/>
          <a:ln w="9525">
            <a:noFill/>
            <a:miter lim="800000"/>
            <a:headEnd/>
            <a:tailEnd/>
          </a:ln>
          <a:effectLst/>
        </p:spPr>
        <p:txBody>
          <a:bodyPr vert="horz" wrap="square" lIns="93241" tIns="46621" rIns="93241" bIns="46621" numCol="1" anchor="t" anchorCtr="0" compatLnSpc="1">
            <a:prstTxWarp prst="textNoShape">
              <a:avLst/>
            </a:prstTxWarp>
          </a:bodyPr>
          <a:lstStyle>
            <a:lvl1pPr defTabSz="931863" eaLnBrk="1" hangingPunct="1">
              <a:defRPr sz="1200" smtClean="0">
                <a:latin typeface="Arial" charset="0"/>
              </a:defRPr>
            </a:lvl1pPr>
          </a:lstStyle>
          <a:p>
            <a:pPr>
              <a:defRPr/>
            </a:pPr>
            <a:endParaRPr lang="en-US" dirty="0"/>
          </a:p>
        </p:txBody>
      </p:sp>
      <p:sp>
        <p:nvSpPr>
          <p:cNvPr id="60419" name="Rectangle 3"/>
          <p:cNvSpPr>
            <a:spLocks noGrp="1" noChangeArrowheads="1"/>
          </p:cNvSpPr>
          <p:nvPr>
            <p:ph type="dt" sz="quarter" idx="1"/>
          </p:nvPr>
        </p:nvSpPr>
        <p:spPr bwMode="auto">
          <a:xfrm>
            <a:off x="3970938" y="0"/>
            <a:ext cx="3037840" cy="463550"/>
          </a:xfrm>
          <a:prstGeom prst="rect">
            <a:avLst/>
          </a:prstGeom>
          <a:noFill/>
          <a:ln w="9525">
            <a:noFill/>
            <a:miter lim="800000"/>
            <a:headEnd/>
            <a:tailEnd/>
          </a:ln>
          <a:effectLst/>
        </p:spPr>
        <p:txBody>
          <a:bodyPr vert="horz" wrap="square" lIns="93241" tIns="46621" rIns="93241" bIns="46621" numCol="1" anchor="t" anchorCtr="0" compatLnSpc="1">
            <a:prstTxWarp prst="textNoShape">
              <a:avLst/>
            </a:prstTxWarp>
          </a:bodyPr>
          <a:lstStyle>
            <a:lvl1pPr algn="r" defTabSz="931863" eaLnBrk="1" hangingPunct="1">
              <a:defRPr sz="1200" smtClean="0">
                <a:latin typeface="Arial" charset="0"/>
              </a:defRPr>
            </a:lvl1pPr>
          </a:lstStyle>
          <a:p>
            <a:pPr>
              <a:defRPr/>
            </a:pPr>
            <a:endParaRPr lang="en-US" dirty="0"/>
          </a:p>
        </p:txBody>
      </p:sp>
      <p:sp>
        <p:nvSpPr>
          <p:cNvPr id="60420" name="Rectangle 4"/>
          <p:cNvSpPr>
            <a:spLocks noGrp="1" noChangeArrowheads="1"/>
          </p:cNvSpPr>
          <p:nvPr>
            <p:ph type="ftr" sz="quarter" idx="2"/>
          </p:nvPr>
        </p:nvSpPr>
        <p:spPr bwMode="auto">
          <a:xfrm>
            <a:off x="0" y="8831263"/>
            <a:ext cx="3037840" cy="463550"/>
          </a:xfrm>
          <a:prstGeom prst="rect">
            <a:avLst/>
          </a:prstGeom>
          <a:noFill/>
          <a:ln w="9525">
            <a:noFill/>
            <a:miter lim="800000"/>
            <a:headEnd/>
            <a:tailEnd/>
          </a:ln>
          <a:effectLst/>
        </p:spPr>
        <p:txBody>
          <a:bodyPr vert="horz" wrap="square" lIns="93241" tIns="46621" rIns="93241" bIns="46621" numCol="1" anchor="b" anchorCtr="0" compatLnSpc="1">
            <a:prstTxWarp prst="textNoShape">
              <a:avLst/>
            </a:prstTxWarp>
          </a:bodyPr>
          <a:lstStyle>
            <a:lvl1pPr defTabSz="931863" eaLnBrk="1" hangingPunct="1">
              <a:defRPr sz="1200" smtClean="0">
                <a:latin typeface="Arial" charset="0"/>
              </a:defRPr>
            </a:lvl1pPr>
          </a:lstStyle>
          <a:p>
            <a:pPr>
              <a:defRPr/>
            </a:pPr>
            <a:endParaRPr lang="en-US" dirty="0"/>
          </a:p>
        </p:txBody>
      </p:sp>
      <p:sp>
        <p:nvSpPr>
          <p:cNvPr id="60421" name="Rectangle 5"/>
          <p:cNvSpPr>
            <a:spLocks noGrp="1" noChangeArrowheads="1"/>
          </p:cNvSpPr>
          <p:nvPr>
            <p:ph type="sldNum" sz="quarter" idx="3"/>
          </p:nvPr>
        </p:nvSpPr>
        <p:spPr bwMode="auto">
          <a:xfrm>
            <a:off x="3970938" y="8831263"/>
            <a:ext cx="3037840" cy="463550"/>
          </a:xfrm>
          <a:prstGeom prst="rect">
            <a:avLst/>
          </a:prstGeom>
          <a:noFill/>
          <a:ln w="9525">
            <a:noFill/>
            <a:miter lim="800000"/>
            <a:headEnd/>
            <a:tailEnd/>
          </a:ln>
          <a:effectLst/>
        </p:spPr>
        <p:txBody>
          <a:bodyPr vert="horz" wrap="square" lIns="93241" tIns="46621" rIns="93241" bIns="46621" numCol="1" anchor="b" anchorCtr="0" compatLnSpc="1">
            <a:prstTxWarp prst="textNoShape">
              <a:avLst/>
            </a:prstTxWarp>
          </a:bodyPr>
          <a:lstStyle>
            <a:lvl1pPr algn="r" defTabSz="931863" eaLnBrk="1" hangingPunct="1">
              <a:defRPr sz="1200" smtClean="0">
                <a:latin typeface="Arial" charset="0"/>
              </a:defRPr>
            </a:lvl1pPr>
          </a:lstStyle>
          <a:p>
            <a:pPr>
              <a:defRPr/>
            </a:pPr>
            <a:fld id="{885DB1C6-9BFF-4716-A858-2793EF93A6ED}" type="slidenum">
              <a:rPr lang="en-US"/>
              <a:pPr>
                <a:defRPr/>
              </a:pPr>
              <a:t>‹#›</a:t>
            </a:fld>
            <a:endParaRPr lang="en-US" dirty="0"/>
          </a:p>
        </p:txBody>
      </p:sp>
    </p:spTree>
    <p:extLst>
      <p:ext uri="{BB962C8B-B14F-4D97-AF65-F5344CB8AC3E}">
        <p14:creationId xmlns:p14="http://schemas.microsoft.com/office/powerpoint/2010/main" val="360445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0642" name="Rectangle 2"/>
          <p:cNvSpPr>
            <a:spLocks noGrp="1" noChangeArrowheads="1"/>
          </p:cNvSpPr>
          <p:nvPr>
            <p:ph type="hdr" sz="quarter"/>
          </p:nvPr>
        </p:nvSpPr>
        <p:spPr bwMode="auto">
          <a:xfrm>
            <a:off x="0" y="0"/>
            <a:ext cx="303784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atin typeface="Arial" charset="0"/>
              </a:defRPr>
            </a:lvl1pPr>
          </a:lstStyle>
          <a:p>
            <a:pPr>
              <a:defRPr/>
            </a:pPr>
            <a:endParaRPr lang="en-US" dirty="0"/>
          </a:p>
        </p:txBody>
      </p:sp>
      <p:sp>
        <p:nvSpPr>
          <p:cNvPr id="240643" name="Rectangle 3"/>
          <p:cNvSpPr>
            <a:spLocks noGrp="1" noChangeArrowheads="1"/>
          </p:cNvSpPr>
          <p:nvPr>
            <p:ph type="dt" idx="1"/>
          </p:nvPr>
        </p:nvSpPr>
        <p:spPr bwMode="auto">
          <a:xfrm>
            <a:off x="3970938" y="0"/>
            <a:ext cx="303784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atin typeface="Arial" charset="0"/>
              </a:defRPr>
            </a:lvl1pPr>
          </a:lstStyle>
          <a:p>
            <a:pPr>
              <a:defRPr/>
            </a:pPr>
            <a:endParaRPr lang="en-US" dirty="0"/>
          </a:p>
        </p:txBody>
      </p:sp>
      <p:sp>
        <p:nvSpPr>
          <p:cNvPr id="6758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40645" name="Rectangle 5"/>
          <p:cNvSpPr>
            <a:spLocks noGrp="1" noChangeArrowheads="1"/>
          </p:cNvSpPr>
          <p:nvPr>
            <p:ph type="body" sz="quarter" idx="3"/>
          </p:nvPr>
        </p:nvSpPr>
        <p:spPr bwMode="auto">
          <a:xfrm>
            <a:off x="701040" y="4416426"/>
            <a:ext cx="560832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40646" name="Rectangle 6"/>
          <p:cNvSpPr>
            <a:spLocks noGrp="1" noChangeArrowheads="1"/>
          </p:cNvSpPr>
          <p:nvPr>
            <p:ph type="ftr" sz="quarter" idx="4"/>
          </p:nvPr>
        </p:nvSpPr>
        <p:spPr bwMode="auto">
          <a:xfrm>
            <a:off x="0" y="8829675"/>
            <a:ext cx="303784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atin typeface="Arial" charset="0"/>
              </a:defRPr>
            </a:lvl1pPr>
          </a:lstStyle>
          <a:p>
            <a:pPr>
              <a:defRPr/>
            </a:pPr>
            <a:endParaRPr lang="en-US" dirty="0"/>
          </a:p>
        </p:txBody>
      </p:sp>
      <p:sp>
        <p:nvSpPr>
          <p:cNvPr id="240647" name="Rectangle 7"/>
          <p:cNvSpPr>
            <a:spLocks noGrp="1" noChangeArrowheads="1"/>
          </p:cNvSpPr>
          <p:nvPr>
            <p:ph type="sldNum" sz="quarter" idx="5"/>
          </p:nvPr>
        </p:nvSpPr>
        <p:spPr bwMode="auto">
          <a:xfrm>
            <a:off x="3970938" y="8829675"/>
            <a:ext cx="303784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Arial" charset="0"/>
              </a:defRPr>
            </a:lvl1pPr>
          </a:lstStyle>
          <a:p>
            <a:pPr>
              <a:defRPr/>
            </a:pPr>
            <a:fld id="{6EE3F0D8-1920-4BE7-B15D-107040DD8096}" type="slidenum">
              <a:rPr lang="en-US"/>
              <a:pPr>
                <a:defRPr/>
              </a:pPr>
              <a:t>‹#›</a:t>
            </a:fld>
            <a:endParaRPr lang="en-US" dirty="0"/>
          </a:p>
        </p:txBody>
      </p:sp>
    </p:spTree>
    <p:extLst>
      <p:ext uri="{BB962C8B-B14F-4D97-AF65-F5344CB8AC3E}">
        <p14:creationId xmlns:p14="http://schemas.microsoft.com/office/powerpoint/2010/main" val="12389498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11"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1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1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1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1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19677676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eaLnBrk="1" hangingPunct="1"/>
            <a:endParaRPr lang="en-US" sz="2000" dirty="0"/>
          </a:p>
        </p:txBody>
      </p:sp>
      <p:sp>
        <p:nvSpPr>
          <p:cNvPr id="4" name="Slide Number Placeholder 3"/>
          <p:cNvSpPr>
            <a:spLocks noGrp="1"/>
          </p:cNvSpPr>
          <p:nvPr>
            <p:ph type="sldNum" sz="quarter" idx="10"/>
          </p:nvPr>
        </p:nvSpPr>
        <p:spPr/>
        <p:txBody>
          <a:bodyPr/>
          <a:lstStyle/>
          <a:p>
            <a:pPr>
              <a:defRPr/>
            </a:pPr>
            <a:fld id="{6EE3F0D8-1920-4BE7-B15D-107040DD8096}" type="slidenum">
              <a:rPr lang="en-US" smtClean="0"/>
              <a:pPr>
                <a:defRPr/>
              </a:pPr>
              <a:t>21</a:t>
            </a:fld>
            <a:endParaRPr lang="en-US" dirty="0"/>
          </a:p>
        </p:txBody>
      </p:sp>
    </p:spTree>
    <p:extLst>
      <p:ext uri="{BB962C8B-B14F-4D97-AF65-F5344CB8AC3E}">
        <p14:creationId xmlns:p14="http://schemas.microsoft.com/office/powerpoint/2010/main" val="24418164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EE3F0D8-1920-4BE7-B15D-107040DD8096}" type="slidenum">
              <a:rPr lang="en-US" smtClean="0"/>
              <a:pPr>
                <a:defRPr/>
              </a:pPr>
              <a:t>23</a:t>
            </a:fld>
            <a:endParaRPr lang="en-US" dirty="0"/>
          </a:p>
        </p:txBody>
      </p:sp>
    </p:spTree>
    <p:extLst>
      <p:ext uri="{BB962C8B-B14F-4D97-AF65-F5344CB8AC3E}">
        <p14:creationId xmlns:p14="http://schemas.microsoft.com/office/powerpoint/2010/main" val="8425993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response to last bullet point, damaged unused study product should be counted as returned.</a:t>
            </a:r>
          </a:p>
        </p:txBody>
      </p:sp>
      <p:sp>
        <p:nvSpPr>
          <p:cNvPr id="4" name="Slide Number Placeholder 3"/>
          <p:cNvSpPr>
            <a:spLocks noGrp="1"/>
          </p:cNvSpPr>
          <p:nvPr>
            <p:ph type="sldNum" sz="quarter" idx="10"/>
          </p:nvPr>
        </p:nvSpPr>
        <p:spPr/>
        <p:txBody>
          <a:bodyPr/>
          <a:lstStyle/>
          <a:p>
            <a:pPr>
              <a:defRPr/>
            </a:pPr>
            <a:fld id="{6EE3F0D8-1920-4BE7-B15D-107040DD8096}" type="slidenum">
              <a:rPr lang="en-US" smtClean="0"/>
              <a:pPr>
                <a:defRPr/>
              </a:pPr>
              <a:t>32</a:t>
            </a:fld>
            <a:endParaRPr lang="en-US" dirty="0"/>
          </a:p>
        </p:txBody>
      </p:sp>
    </p:spTree>
    <p:extLst>
      <p:ext uri="{BB962C8B-B14F-4D97-AF65-F5344CB8AC3E}">
        <p14:creationId xmlns:p14="http://schemas.microsoft.com/office/powerpoint/2010/main" val="39213348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EE3F0D8-1920-4BE7-B15D-107040DD8096}" type="slidenum">
              <a:rPr lang="en-US" smtClean="0"/>
              <a:pPr>
                <a:defRPr/>
              </a:pPr>
              <a:t>33</a:t>
            </a:fld>
            <a:endParaRPr lang="en-US" dirty="0"/>
          </a:p>
        </p:txBody>
      </p:sp>
    </p:spTree>
    <p:extLst>
      <p:ext uri="{BB962C8B-B14F-4D97-AF65-F5344CB8AC3E}">
        <p14:creationId xmlns:p14="http://schemas.microsoft.com/office/powerpoint/2010/main" val="33870112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EE3F0D8-1920-4BE7-B15D-107040DD8096}" type="slidenum">
              <a:rPr lang="en-US" smtClean="0"/>
              <a:pPr>
                <a:defRPr/>
              </a:pPr>
              <a:t>3</a:t>
            </a:fld>
            <a:endParaRPr lang="en-US" dirty="0"/>
          </a:p>
        </p:txBody>
      </p:sp>
    </p:spTree>
    <p:extLst>
      <p:ext uri="{BB962C8B-B14F-4D97-AF65-F5344CB8AC3E}">
        <p14:creationId xmlns:p14="http://schemas.microsoft.com/office/powerpoint/2010/main" val="1188336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EE3F0D8-1920-4BE7-B15D-107040DD8096}" type="slidenum">
              <a:rPr lang="en-US" smtClean="0"/>
              <a:pPr>
                <a:defRPr/>
              </a:pPr>
              <a:t>4</a:t>
            </a:fld>
            <a:endParaRPr lang="en-US" dirty="0"/>
          </a:p>
        </p:txBody>
      </p:sp>
    </p:spTree>
    <p:extLst>
      <p:ext uri="{BB962C8B-B14F-4D97-AF65-F5344CB8AC3E}">
        <p14:creationId xmlns:p14="http://schemas.microsoft.com/office/powerpoint/2010/main" val="1176569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defRPr/>
            </a:pPr>
            <a:fld id="{C9BD08B3-F5A5-4B6F-A04E-AE16F6E12F91}" type="slidenum">
              <a:rPr lang="en-US" smtClean="0">
                <a:latin typeface="Arial" pitchFamily="34" charset="0"/>
              </a:rPr>
              <a:pPr>
                <a:defRPr/>
              </a:pPr>
              <a:t>5</a:t>
            </a:fld>
            <a:endParaRPr lang="en-US">
              <a:latin typeface="Arial" pitchFamily="34" charset="0"/>
            </a:endParaRPr>
          </a:p>
        </p:txBody>
      </p:sp>
      <p:sp>
        <p:nvSpPr>
          <p:cNvPr id="655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defRPr/>
            </a:pPr>
            <a:fld id="{C9BD08B3-F5A5-4B6F-A04E-AE16F6E12F91}" type="slidenum">
              <a:rPr lang="en-US" smtClean="0">
                <a:latin typeface="Arial" pitchFamily="34" charset="0"/>
              </a:rPr>
              <a:pPr>
                <a:defRPr/>
              </a:pPr>
              <a:t>6</a:t>
            </a:fld>
            <a:endParaRPr lang="en-US">
              <a:latin typeface="Arial" pitchFamily="34" charset="0"/>
            </a:endParaRPr>
          </a:p>
        </p:txBody>
      </p:sp>
      <p:sp>
        <p:nvSpPr>
          <p:cNvPr id="655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EE3F0D8-1920-4BE7-B15D-107040DD8096}" type="slidenum">
              <a:rPr lang="en-US" smtClean="0"/>
              <a:pPr>
                <a:defRPr/>
              </a:pPr>
              <a:t>8</a:t>
            </a:fld>
            <a:endParaRPr lang="en-US" dirty="0"/>
          </a:p>
        </p:txBody>
      </p:sp>
    </p:spTree>
    <p:extLst>
      <p:ext uri="{BB962C8B-B14F-4D97-AF65-F5344CB8AC3E}">
        <p14:creationId xmlns:p14="http://schemas.microsoft.com/office/powerpoint/2010/main" val="18473442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37637917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noFill/>
          <a:ln/>
        </p:spPr>
        <p:txBody>
          <a:bodyPr/>
          <a:lstStyle/>
          <a:p>
            <a:r>
              <a:rPr lang="en-US" dirty="0"/>
              <a:t>Can do this one quickly sites are familiar</a:t>
            </a:r>
          </a:p>
        </p:txBody>
      </p:sp>
    </p:spTree>
    <p:extLst>
      <p:ext uri="{BB962C8B-B14F-4D97-AF65-F5344CB8AC3E}">
        <p14:creationId xmlns:p14="http://schemas.microsoft.com/office/powerpoint/2010/main" val="14752674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EE3F0D8-1920-4BE7-B15D-107040DD8096}" type="slidenum">
              <a:rPr lang="en-US" smtClean="0"/>
              <a:pPr>
                <a:defRPr/>
              </a:pPr>
              <a:t>14</a:t>
            </a:fld>
            <a:endParaRPr lang="en-US" dirty="0"/>
          </a:p>
        </p:txBody>
      </p:sp>
    </p:spTree>
    <p:extLst>
      <p:ext uri="{BB962C8B-B14F-4D97-AF65-F5344CB8AC3E}">
        <p14:creationId xmlns:p14="http://schemas.microsoft.com/office/powerpoint/2010/main" val="2611358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381000" y="990600"/>
            <a:ext cx="76200" cy="5105400"/>
          </a:xfrm>
          <a:prstGeom prst="rect">
            <a:avLst/>
          </a:prstGeom>
          <a:solidFill>
            <a:schemeClr val="bg2"/>
          </a:solidFill>
          <a:ln w="12700">
            <a:noFill/>
            <a:miter lim="800000"/>
            <a:headEnd/>
            <a:tailEnd/>
          </a:ln>
        </p:spPr>
        <p:txBody>
          <a:bodyPr wrap="none" anchor="ctr"/>
          <a:lstStyle/>
          <a:p>
            <a:pPr algn="ctr" eaLnBrk="1" hangingPunct="1"/>
            <a:endParaRPr lang="en-US" sz="2400" dirty="0"/>
          </a:p>
        </p:txBody>
      </p:sp>
      <p:grpSp>
        <p:nvGrpSpPr>
          <p:cNvPr id="5" name="Group 8"/>
          <p:cNvGrpSpPr>
            <a:grpSpLocks/>
          </p:cNvGrpSpPr>
          <p:nvPr/>
        </p:nvGrpSpPr>
        <p:grpSpPr bwMode="auto">
          <a:xfrm>
            <a:off x="381000" y="304800"/>
            <a:ext cx="8391525" cy="5791200"/>
            <a:chOff x="240" y="192"/>
            <a:chExt cx="5286" cy="3648"/>
          </a:xfrm>
        </p:grpSpPr>
        <p:sp>
          <p:nvSpPr>
            <p:cNvPr id="6"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p:spPr>
          <p:txBody>
            <a:bodyPr rot="10800000" wrap="none" anchor="ctr"/>
            <a:lstStyle/>
            <a:p>
              <a:pPr algn="ctr" eaLnBrk="1" hangingPunct="1"/>
              <a:endParaRPr lang="en-US" sz="2400" dirty="0"/>
            </a:p>
          </p:txBody>
        </p:sp>
        <p:sp>
          <p:nvSpPr>
            <p:cNvPr id="7"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p:spPr>
          <p:txBody>
            <a:bodyPr wrap="none" anchor="ctr"/>
            <a:lstStyle/>
            <a:p>
              <a:pPr algn="ctr" eaLnBrk="1" hangingPunct="1"/>
              <a:endParaRPr lang="en-US" sz="2400" dirty="0"/>
            </a:p>
          </p:txBody>
        </p:sp>
        <p:sp>
          <p:nvSpPr>
            <p:cNvPr id="8"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p:spPr>
          <p:txBody>
            <a:bodyPr rot="10800000" wrap="none" anchor="ctr"/>
            <a:lstStyle/>
            <a:p>
              <a:pPr algn="ctr" eaLnBrk="1" hangingPunct="1"/>
              <a:endParaRPr lang="en-US" sz="2400" dirty="0"/>
            </a:p>
          </p:txBody>
        </p:sp>
        <p:sp>
          <p:nvSpPr>
            <p:cNvPr id="9"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p:spPr>
          <p:txBody>
            <a:bodyPr wrap="none" anchor="ctr"/>
            <a:lstStyle/>
            <a:p>
              <a:pPr algn="ctr" eaLnBrk="1" hangingPunct="1"/>
              <a:endParaRPr lang="en-US" sz="2400" dirty="0"/>
            </a:p>
          </p:txBody>
        </p:sp>
        <p:sp>
          <p:nvSpPr>
            <p:cNvPr id="10" name="Line 13"/>
            <p:cNvSpPr>
              <a:spLocks noChangeShapeType="1"/>
            </p:cNvSpPr>
            <p:nvPr/>
          </p:nvSpPr>
          <p:spPr bwMode="auto">
            <a:xfrm flipH="1">
              <a:off x="480" y="2256"/>
              <a:ext cx="4848" cy="0"/>
            </a:xfrm>
            <a:prstGeom prst="line">
              <a:avLst/>
            </a:prstGeom>
            <a:noFill/>
            <a:ln w="12700">
              <a:solidFill>
                <a:schemeClr val="tx1"/>
              </a:solidFill>
              <a:round/>
              <a:headEnd/>
              <a:tailEnd/>
            </a:ln>
          </p:spPr>
          <p:txBody>
            <a:bodyPr/>
            <a:lstStyle/>
            <a:p>
              <a:endParaRPr lang="en-US" dirty="0"/>
            </a:p>
          </p:txBody>
        </p:sp>
        <p:sp>
          <p:nvSpPr>
            <p:cNvPr id="11" name="Rectangle 14"/>
            <p:cNvSpPr>
              <a:spLocks noChangeArrowheads="1"/>
            </p:cNvSpPr>
            <p:nvPr/>
          </p:nvSpPr>
          <p:spPr bwMode="auto">
            <a:xfrm>
              <a:off x="240" y="192"/>
              <a:ext cx="5286" cy="3648"/>
            </a:xfrm>
            <a:prstGeom prst="rect">
              <a:avLst/>
            </a:prstGeom>
            <a:noFill/>
            <a:ln w="12700">
              <a:solidFill>
                <a:schemeClr val="tx1"/>
              </a:solidFill>
              <a:miter lim="800000"/>
              <a:headEnd/>
              <a:tailEnd/>
            </a:ln>
          </p:spPr>
          <p:txBody>
            <a:bodyPr wrap="none" anchor="ctr"/>
            <a:lstStyle/>
            <a:p>
              <a:pPr algn="ctr" eaLnBrk="1" hangingPunct="1"/>
              <a:endParaRPr lang="en-US" sz="2400" dirty="0"/>
            </a:p>
          </p:txBody>
        </p:sp>
      </p:grpSp>
      <p:sp>
        <p:nvSpPr>
          <p:cNvPr id="41987" name="Rectangle 3"/>
          <p:cNvSpPr>
            <a:spLocks noGrp="1" noChangeArrowheads="1"/>
          </p:cNvSpPr>
          <p:nvPr>
            <p:ph type="ctrTitle"/>
          </p:nvPr>
        </p:nvSpPr>
        <p:spPr>
          <a:xfrm>
            <a:off x="762000" y="1371600"/>
            <a:ext cx="7696200" cy="2057400"/>
          </a:xfrm>
        </p:spPr>
        <p:txBody>
          <a:bodyPr/>
          <a:lstStyle>
            <a:lvl1pPr>
              <a:defRPr sz="5400"/>
            </a:lvl1pPr>
          </a:lstStyle>
          <a:p>
            <a:r>
              <a:rPr lang="en-US"/>
              <a:t>Click to edit Master title style</a:t>
            </a:r>
          </a:p>
        </p:txBody>
      </p:sp>
      <p:sp>
        <p:nvSpPr>
          <p:cNvPr id="41988" name="Rectangle 4"/>
          <p:cNvSpPr>
            <a:spLocks noGrp="1" noChangeArrowheads="1"/>
          </p:cNvSpPr>
          <p:nvPr>
            <p:ph type="subTitle" idx="1"/>
          </p:nvPr>
        </p:nvSpPr>
        <p:spPr>
          <a:xfrm>
            <a:off x="762000" y="3765550"/>
            <a:ext cx="7696200" cy="2057400"/>
          </a:xfrm>
        </p:spPr>
        <p:txBody>
          <a:bodyPr/>
          <a:lstStyle>
            <a:lvl1pPr marL="0" indent="0">
              <a:buFont typeface="Wingdings" pitchFamily="2" charset="2"/>
              <a:buNone/>
              <a:defRPr sz="2800"/>
            </a:lvl1pPr>
          </a:lstStyle>
          <a:p>
            <a:r>
              <a:rPr lang="en-US"/>
              <a:t>Click to edit Master subtitle style</a:t>
            </a:r>
          </a:p>
        </p:txBody>
      </p:sp>
      <p:sp>
        <p:nvSpPr>
          <p:cNvPr id="12" name="Rectangle 5"/>
          <p:cNvSpPr>
            <a:spLocks noGrp="1" noChangeArrowheads="1"/>
          </p:cNvSpPr>
          <p:nvPr>
            <p:ph type="dt" sz="half" idx="10"/>
          </p:nvPr>
        </p:nvSpPr>
        <p:spPr>
          <a:xfrm>
            <a:off x="457200" y="6248400"/>
            <a:ext cx="2133600" cy="457200"/>
          </a:xfrm>
        </p:spPr>
        <p:txBody>
          <a:bodyPr/>
          <a:lstStyle>
            <a:lvl1pPr>
              <a:defRPr smtClean="0"/>
            </a:lvl1pPr>
          </a:lstStyle>
          <a:p>
            <a:pPr>
              <a:defRPr/>
            </a:pPr>
            <a:endParaRPr lang="en-US" dirty="0"/>
          </a:p>
        </p:txBody>
      </p:sp>
      <p:sp>
        <p:nvSpPr>
          <p:cNvPr id="13" name="Rectangle 6"/>
          <p:cNvSpPr>
            <a:spLocks noGrp="1" noChangeArrowheads="1"/>
          </p:cNvSpPr>
          <p:nvPr>
            <p:ph type="ftr" sz="quarter" idx="11"/>
          </p:nvPr>
        </p:nvSpPr>
        <p:spPr/>
        <p:txBody>
          <a:bodyPr/>
          <a:lstStyle>
            <a:lvl1pPr>
              <a:defRPr smtClean="0"/>
            </a:lvl1pPr>
          </a:lstStyle>
          <a:p>
            <a:pPr>
              <a:defRPr/>
            </a:pPr>
            <a:endParaRPr lang="en-US" dirty="0"/>
          </a:p>
        </p:txBody>
      </p:sp>
      <p:sp>
        <p:nvSpPr>
          <p:cNvPr id="14" name="Rectangle 7"/>
          <p:cNvSpPr>
            <a:spLocks noGrp="1" noChangeArrowheads="1"/>
          </p:cNvSpPr>
          <p:nvPr>
            <p:ph type="sldNum" sz="quarter" idx="12"/>
          </p:nvPr>
        </p:nvSpPr>
        <p:spPr>
          <a:xfrm>
            <a:off x="6553200" y="6248400"/>
            <a:ext cx="2133600" cy="457200"/>
          </a:xfrm>
        </p:spPr>
        <p:txBody>
          <a:bodyPr/>
          <a:lstStyle>
            <a:lvl1pPr>
              <a:defRPr b="1" smtClean="0"/>
            </a:lvl1pPr>
          </a:lstStyle>
          <a:p>
            <a:pPr>
              <a:defRPr/>
            </a:pPr>
            <a:fld id="{583E158E-D047-4EB3-96B5-20BA65ED18C2}"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854EA9AC-9595-4E0A-A485-C0C83137BFC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0"/>
            <a:ext cx="2057400" cy="5597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33400"/>
            <a:ext cx="6019800" cy="5597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CBA80A0-1D81-4A05-90FA-2D18239A837D}"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a:t>Click to edit Master title style</a:t>
            </a:r>
          </a:p>
        </p:txBody>
      </p:sp>
      <p:sp>
        <p:nvSpPr>
          <p:cNvPr id="3" name="SmartArt Placeholder 2"/>
          <p:cNvSpPr>
            <a:spLocks noGrp="1"/>
          </p:cNvSpPr>
          <p:nvPr>
            <p:ph type="dgm" idx="1"/>
          </p:nvPr>
        </p:nvSpPr>
        <p:spPr>
          <a:xfrm>
            <a:off x="457200" y="1828800"/>
            <a:ext cx="8229600" cy="4302125"/>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E7CD31B-D000-48C8-ADE6-80BB85F8E79F}"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533400"/>
            <a:ext cx="8229600" cy="5597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DB7AFA73-F147-4724-8CA3-4E441F185EA1}"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7F45124-5E52-4471-BBD8-ACF042D01AC6}"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7ED72C53-5014-4884-860B-C20BEE197B5D}"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D62ABE3F-5256-42BA-B333-4F3A7A6573D3}"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325B7CCB-31AD-4861-98BF-0A8F821C2C07}"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87311D15-983E-4CC3-9413-DE4E310CDC84}"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2F8BCFBE-92C1-4C23-A2A6-7AFB535061D8}"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1FED1A1C-91E6-45F0-8AC3-F77591850463}"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CF46A252-B3A1-41B9-90DA-ED51169E9E71}"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533400"/>
            <a:ext cx="82296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828800"/>
            <a:ext cx="8229600" cy="43021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0964" name="Rectangle 4"/>
          <p:cNvSpPr>
            <a:spLocks noGrp="1" noChangeArrowheads="1"/>
          </p:cNvSpPr>
          <p:nvPr>
            <p:ph type="dt" sz="half" idx="2"/>
          </p:nvPr>
        </p:nvSpPr>
        <p:spPr bwMode="auto">
          <a:xfrm>
            <a:off x="457200" y="6248400"/>
            <a:ext cx="1676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smtClean="0">
                <a:latin typeface="Arial" charset="0"/>
              </a:defRPr>
            </a:lvl1pPr>
          </a:lstStyle>
          <a:p>
            <a:pPr>
              <a:defRPr/>
            </a:pPr>
            <a:endParaRPr lang="en-US" dirty="0"/>
          </a:p>
        </p:txBody>
      </p:sp>
      <p:sp>
        <p:nvSpPr>
          <p:cNvPr id="4096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smtClean="0">
                <a:latin typeface="Arial" charset="0"/>
              </a:defRPr>
            </a:lvl1pPr>
          </a:lstStyle>
          <a:p>
            <a:pPr>
              <a:defRPr/>
            </a:pPr>
            <a:endParaRPr lang="en-US" dirty="0"/>
          </a:p>
        </p:txBody>
      </p:sp>
      <p:sp>
        <p:nvSpPr>
          <p:cNvPr id="40966" name="Rectangle 6"/>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latin typeface="Arial" charset="0"/>
              </a:defRPr>
            </a:lvl1pPr>
          </a:lstStyle>
          <a:p>
            <a:pPr>
              <a:defRPr/>
            </a:pPr>
            <a:fld id="{B62FD1CC-1E99-4140-9537-E7C6E3C2C36F}" type="slidenum">
              <a:rPr lang="en-US"/>
              <a:pPr>
                <a:defRPr/>
              </a:pPr>
              <a:t>‹#›</a:t>
            </a:fld>
            <a:endParaRPr lang="en-US" dirty="0"/>
          </a:p>
        </p:txBody>
      </p:sp>
      <p:grpSp>
        <p:nvGrpSpPr>
          <p:cNvPr id="1031" name="Group 7"/>
          <p:cNvGrpSpPr>
            <a:grpSpLocks/>
          </p:cNvGrpSpPr>
          <p:nvPr/>
        </p:nvGrpSpPr>
        <p:grpSpPr bwMode="auto">
          <a:xfrm>
            <a:off x="279400" y="152400"/>
            <a:ext cx="8686800" cy="1295400"/>
            <a:chOff x="176" y="96"/>
            <a:chExt cx="5472" cy="1008"/>
          </a:xfrm>
        </p:grpSpPr>
        <p:sp>
          <p:nvSpPr>
            <p:cNvPr id="1032" name="Line 8"/>
            <p:cNvSpPr>
              <a:spLocks noChangeShapeType="1"/>
            </p:cNvSpPr>
            <p:nvPr/>
          </p:nvSpPr>
          <p:spPr bwMode="auto">
            <a:xfrm flipH="1">
              <a:off x="288" y="1104"/>
              <a:ext cx="5232" cy="0"/>
            </a:xfrm>
            <a:prstGeom prst="line">
              <a:avLst/>
            </a:prstGeom>
            <a:noFill/>
            <a:ln w="12700">
              <a:solidFill>
                <a:schemeClr val="tx1"/>
              </a:solidFill>
              <a:round/>
              <a:headEnd/>
              <a:tailEnd/>
            </a:ln>
          </p:spPr>
          <p:txBody>
            <a:bodyPr/>
            <a:lstStyle/>
            <a:p>
              <a:endParaRPr lang="en-US" dirty="0"/>
            </a:p>
          </p:txBody>
        </p:sp>
        <p:sp>
          <p:nvSpPr>
            <p:cNvPr id="1033" name="Rectangle 9"/>
            <p:cNvSpPr>
              <a:spLocks noChangeArrowheads="1"/>
            </p:cNvSpPr>
            <p:nvPr/>
          </p:nvSpPr>
          <p:spPr bwMode="auto">
            <a:xfrm>
              <a:off x="5504" y="96"/>
              <a:ext cx="144" cy="145"/>
            </a:xfrm>
            <a:prstGeom prst="rect">
              <a:avLst/>
            </a:prstGeom>
            <a:solidFill>
              <a:schemeClr val="bg2"/>
            </a:solidFill>
            <a:ln w="12700">
              <a:solidFill>
                <a:schemeClr val="tx1"/>
              </a:solidFill>
              <a:miter lim="800000"/>
              <a:headEnd/>
              <a:tailEnd/>
            </a:ln>
          </p:spPr>
          <p:txBody>
            <a:bodyPr wrap="none" anchor="ctr"/>
            <a:lstStyle/>
            <a:p>
              <a:pPr algn="ctr" eaLnBrk="1" hangingPunct="1"/>
              <a:endParaRPr lang="en-US" sz="2400" dirty="0">
                <a:latin typeface="Arial" charset="0"/>
              </a:endParaRPr>
            </a:p>
          </p:txBody>
        </p:sp>
        <p:sp>
          <p:nvSpPr>
            <p:cNvPr id="1034" name="Rectangle 10"/>
            <p:cNvSpPr>
              <a:spLocks noChangeArrowheads="1"/>
            </p:cNvSpPr>
            <p:nvPr/>
          </p:nvSpPr>
          <p:spPr bwMode="auto">
            <a:xfrm>
              <a:off x="176" y="96"/>
              <a:ext cx="5326" cy="145"/>
            </a:xfrm>
            <a:prstGeom prst="rect">
              <a:avLst/>
            </a:prstGeom>
            <a:solidFill>
              <a:schemeClr val="accent2"/>
            </a:solidFill>
            <a:ln w="12700">
              <a:solidFill>
                <a:schemeClr val="tx1"/>
              </a:solidFill>
              <a:miter lim="800000"/>
              <a:headEnd/>
              <a:tailEnd/>
            </a:ln>
          </p:spPr>
          <p:txBody>
            <a:bodyPr wrap="none" anchor="ctr"/>
            <a:lstStyle/>
            <a:p>
              <a:pPr algn="ctr" eaLnBrk="1" hangingPunct="1"/>
              <a:endParaRPr lang="en-US" sz="2400" dirty="0">
                <a:latin typeface="Arial" charset="0"/>
              </a:endParaRPr>
            </a:p>
          </p:txBody>
        </p:sp>
        <p:sp>
          <p:nvSpPr>
            <p:cNvPr id="1035" name="Rectangle 11"/>
            <p:cNvSpPr>
              <a:spLocks noChangeArrowheads="1"/>
            </p:cNvSpPr>
            <p:nvPr/>
          </p:nvSpPr>
          <p:spPr bwMode="auto">
            <a:xfrm>
              <a:off x="176" y="241"/>
              <a:ext cx="5326" cy="89"/>
            </a:xfrm>
            <a:prstGeom prst="rect">
              <a:avLst/>
            </a:prstGeom>
            <a:solidFill>
              <a:schemeClr val="bg2"/>
            </a:solidFill>
            <a:ln w="12700">
              <a:solidFill>
                <a:schemeClr val="tx1"/>
              </a:solidFill>
              <a:miter lim="800000"/>
              <a:headEnd/>
              <a:tailEnd/>
            </a:ln>
          </p:spPr>
          <p:txBody>
            <a:bodyPr wrap="none" anchor="ctr"/>
            <a:lstStyle/>
            <a:p>
              <a:pPr algn="ctr" eaLnBrk="1" hangingPunct="1"/>
              <a:endParaRPr lang="en-US" sz="2400" dirty="0">
                <a:latin typeface="Arial" charset="0"/>
              </a:endParaRPr>
            </a:p>
          </p:txBody>
        </p:sp>
        <p:sp>
          <p:nvSpPr>
            <p:cNvPr id="1036"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p:spPr>
          <p:txBody>
            <a:bodyPr wrap="none" anchor="ctr"/>
            <a:lstStyle/>
            <a:p>
              <a:pPr algn="ctr" eaLnBrk="1" hangingPunct="1"/>
              <a:endParaRPr lang="en-US" sz="2400" dirty="0">
                <a:latin typeface="Arial" charset="0"/>
              </a:endParaRPr>
            </a:p>
          </p:txBody>
        </p:sp>
      </p:grpSp>
    </p:spTree>
  </p:cSld>
  <p:clrMap bg1="lt1" tx1="dk1" bg2="lt2" tx2="dk2" accent1="accent1" accent2="accent2" accent3="accent3" accent4="accent4" accent5="accent5" accent6="accent6" hlink="hlink" folHlink="folHlink"/>
  <p:sldLayoutIdLst>
    <p:sldLayoutId id="2147483740"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Lst>
  <p:txStyles>
    <p:titleStyle>
      <a:lvl1pPr algn="l" rtl="0" eaLnBrk="0" fontAlgn="base" hangingPunct="0">
        <a:spcBef>
          <a:spcPct val="0"/>
        </a:spcBef>
        <a:spcAft>
          <a:spcPct val="0"/>
        </a:spcAft>
        <a:defRPr sz="4400">
          <a:solidFill>
            <a:schemeClr val="tx2"/>
          </a:solidFill>
          <a:latin typeface="+mj-lt"/>
          <a:ea typeface="ＭＳ Ｐゴシック" pitchFamily="-111" charset="-128"/>
          <a:cs typeface="+mj-cs"/>
        </a:defRPr>
      </a:lvl1pPr>
      <a:lvl2pPr algn="l" rtl="0" eaLnBrk="0" fontAlgn="base" hangingPunct="0">
        <a:spcBef>
          <a:spcPct val="0"/>
        </a:spcBef>
        <a:spcAft>
          <a:spcPct val="0"/>
        </a:spcAft>
        <a:defRPr sz="4400">
          <a:solidFill>
            <a:schemeClr val="tx2"/>
          </a:solidFill>
          <a:latin typeface="Arial" charset="0"/>
          <a:ea typeface="ＭＳ Ｐゴシック" pitchFamily="-111" charset="-128"/>
        </a:defRPr>
      </a:lvl2pPr>
      <a:lvl3pPr algn="l" rtl="0" eaLnBrk="0" fontAlgn="base" hangingPunct="0">
        <a:spcBef>
          <a:spcPct val="0"/>
        </a:spcBef>
        <a:spcAft>
          <a:spcPct val="0"/>
        </a:spcAft>
        <a:defRPr sz="4400">
          <a:solidFill>
            <a:schemeClr val="tx2"/>
          </a:solidFill>
          <a:latin typeface="Arial" charset="0"/>
          <a:ea typeface="ＭＳ Ｐゴシック" pitchFamily="-111" charset="-128"/>
        </a:defRPr>
      </a:lvl3pPr>
      <a:lvl4pPr algn="l" rtl="0" eaLnBrk="0" fontAlgn="base" hangingPunct="0">
        <a:spcBef>
          <a:spcPct val="0"/>
        </a:spcBef>
        <a:spcAft>
          <a:spcPct val="0"/>
        </a:spcAft>
        <a:defRPr sz="4400">
          <a:solidFill>
            <a:schemeClr val="tx2"/>
          </a:solidFill>
          <a:latin typeface="Arial" charset="0"/>
          <a:ea typeface="ＭＳ Ｐゴシック" pitchFamily="-111" charset="-128"/>
        </a:defRPr>
      </a:lvl4pPr>
      <a:lvl5pPr algn="l" rtl="0" eaLnBrk="0" fontAlgn="base" hangingPunct="0">
        <a:spcBef>
          <a:spcPct val="0"/>
        </a:spcBef>
        <a:spcAft>
          <a:spcPct val="0"/>
        </a:spcAft>
        <a:defRPr sz="4400">
          <a:solidFill>
            <a:schemeClr val="tx2"/>
          </a:solidFill>
          <a:latin typeface="Arial" charset="0"/>
          <a:ea typeface="ＭＳ Ｐゴシック" pitchFamily="-111" charset="-128"/>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p:titleStyle>
    <p:bodyStyle>
      <a:lvl1pPr marL="469900" indent="-469900" algn="l" rtl="0" eaLnBrk="0" fontAlgn="base" hangingPunct="0">
        <a:spcBef>
          <a:spcPct val="20000"/>
        </a:spcBef>
        <a:spcAft>
          <a:spcPct val="0"/>
        </a:spcAft>
        <a:buClr>
          <a:schemeClr val="bg2"/>
        </a:buClr>
        <a:buSzPct val="70000"/>
        <a:buFont typeface="Wingdings" pitchFamily="-111" charset="2"/>
        <a:buChar char="o"/>
        <a:defRPr sz="3200">
          <a:solidFill>
            <a:schemeClr val="tx1"/>
          </a:solidFill>
          <a:latin typeface="+mn-lt"/>
          <a:ea typeface="ＭＳ Ｐゴシック" pitchFamily="-111" charset="-128"/>
          <a:cs typeface="+mn-cs"/>
        </a:defRPr>
      </a:lvl1pPr>
      <a:lvl2pPr marL="908050" indent="-436563" algn="l" rtl="0" eaLnBrk="0" fontAlgn="base" hangingPunct="0">
        <a:spcBef>
          <a:spcPct val="20000"/>
        </a:spcBef>
        <a:spcAft>
          <a:spcPct val="0"/>
        </a:spcAft>
        <a:buClr>
          <a:schemeClr val="accent2"/>
        </a:buClr>
        <a:buSzPct val="75000"/>
        <a:buFont typeface="Wingdings" pitchFamily="-111" charset="2"/>
        <a:buChar char="n"/>
        <a:defRPr sz="2800">
          <a:solidFill>
            <a:schemeClr val="tx1"/>
          </a:solidFill>
          <a:latin typeface="+mn-lt"/>
          <a:ea typeface="ＭＳ Ｐゴシック" pitchFamily="-111" charset="-128"/>
        </a:defRPr>
      </a:lvl2pPr>
      <a:lvl3pPr marL="1377950" indent="-468313" algn="l" rtl="0" eaLnBrk="0" fontAlgn="base" hangingPunct="0">
        <a:spcBef>
          <a:spcPct val="20000"/>
        </a:spcBef>
        <a:spcAft>
          <a:spcPct val="0"/>
        </a:spcAft>
        <a:buClr>
          <a:schemeClr val="bg2"/>
        </a:buClr>
        <a:buSzPct val="65000"/>
        <a:buFont typeface="Wingdings" pitchFamily="-111" charset="2"/>
        <a:buChar char="o"/>
        <a:defRPr sz="2400">
          <a:solidFill>
            <a:schemeClr val="tx1"/>
          </a:solidFill>
          <a:latin typeface="+mn-lt"/>
          <a:ea typeface="ＭＳ Ｐゴシック" pitchFamily="-111" charset="-128"/>
        </a:defRPr>
      </a:lvl3pPr>
      <a:lvl4pPr marL="1827213" indent="-438150" algn="l" rtl="0" eaLnBrk="0" fontAlgn="base" hangingPunct="0">
        <a:spcBef>
          <a:spcPct val="20000"/>
        </a:spcBef>
        <a:spcAft>
          <a:spcPct val="0"/>
        </a:spcAft>
        <a:buClr>
          <a:schemeClr val="accent2"/>
        </a:buClr>
        <a:buSzPct val="75000"/>
        <a:buFont typeface="Wingdings" pitchFamily="-111" charset="2"/>
        <a:buChar char="n"/>
        <a:defRPr sz="2000">
          <a:solidFill>
            <a:schemeClr val="tx1"/>
          </a:solidFill>
          <a:latin typeface="+mn-lt"/>
          <a:ea typeface="ＭＳ Ｐゴシック" pitchFamily="-111" charset="-128"/>
        </a:defRPr>
      </a:lvl4pPr>
      <a:lvl5pPr marL="2297113" indent="-468313" algn="l" rtl="0" eaLnBrk="0" fontAlgn="base" hangingPunct="0">
        <a:spcBef>
          <a:spcPct val="20000"/>
        </a:spcBef>
        <a:spcAft>
          <a:spcPct val="0"/>
        </a:spcAft>
        <a:buClr>
          <a:schemeClr val="accent1"/>
        </a:buClr>
        <a:buSzPct val="50000"/>
        <a:buFont typeface="Wingdings" pitchFamily="-111" charset="2"/>
        <a:buChar char="o"/>
        <a:defRPr sz="2000">
          <a:solidFill>
            <a:schemeClr val="tx1"/>
          </a:solidFill>
          <a:latin typeface="+mn-lt"/>
          <a:ea typeface="ＭＳ Ｐゴシック" pitchFamily="-111" charset="-128"/>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62000" y="1371600"/>
            <a:ext cx="7696200" cy="1828800"/>
          </a:xfrm>
        </p:spPr>
        <p:txBody>
          <a:bodyPr/>
          <a:lstStyle/>
          <a:p>
            <a:pPr eaLnBrk="1" hangingPunct="1"/>
            <a:r>
              <a:rPr lang="en-US" sz="4800" b="1" dirty="0"/>
              <a:t>MTN-026</a:t>
            </a:r>
            <a:br>
              <a:rPr lang="en-US" sz="4800" b="1" dirty="0"/>
            </a:br>
            <a:r>
              <a:rPr lang="en-US" sz="4000" b="1" dirty="0"/>
              <a:t>Study Product Considerations</a:t>
            </a:r>
          </a:p>
        </p:txBody>
      </p:sp>
      <p:sp>
        <p:nvSpPr>
          <p:cNvPr id="3075" name="Rectangle 3"/>
          <p:cNvSpPr>
            <a:spLocks noGrp="1" noChangeArrowheads="1"/>
          </p:cNvSpPr>
          <p:nvPr>
            <p:ph type="subTitle" idx="1"/>
          </p:nvPr>
        </p:nvSpPr>
        <p:spPr/>
        <p:txBody>
          <a:bodyPr/>
          <a:lstStyle/>
          <a:p>
            <a:pPr eaLnBrk="1" hangingPunct="1"/>
            <a:r>
              <a:rPr lang="en-US" dirty="0"/>
              <a:t>Cindy Jacobson/Lindsay Kramzer</a:t>
            </a:r>
          </a:p>
          <a:p>
            <a:pPr eaLnBrk="1" hangingPunct="1">
              <a:buFont typeface="Wingdings" pitchFamily="-111" charset="2"/>
              <a:buNone/>
            </a:pPr>
            <a:r>
              <a:rPr lang="en-US" dirty="0"/>
              <a:t>Microbicide Trials Network</a:t>
            </a:r>
          </a:p>
          <a:p>
            <a:pPr eaLnBrk="1" hangingPunct="1">
              <a:buFont typeface="Wingdings" pitchFamily="-111" charset="2"/>
              <a:buNone/>
            </a:pPr>
            <a:r>
              <a:rPr lang="en-US" dirty="0"/>
              <a:t>Pittsburgh, PA</a:t>
            </a:r>
          </a:p>
          <a:p>
            <a:pPr eaLnBrk="1" hangingPunct="1">
              <a:buFont typeface="Wingdings" pitchFamily="-111" charset="2"/>
              <a:buNone/>
            </a:pPr>
            <a:r>
              <a:rPr lang="en-US" dirty="0"/>
              <a:t>USA</a:t>
            </a:r>
          </a:p>
        </p:txBody>
      </p:sp>
      <p:pic>
        <p:nvPicPr>
          <p:cNvPr id="3076" name="Picture 4" descr="MTN LOGO_Final"/>
          <p:cNvPicPr>
            <a:picLocks noChangeAspect="1" noChangeArrowheads="1"/>
          </p:cNvPicPr>
          <p:nvPr/>
        </p:nvPicPr>
        <p:blipFill>
          <a:blip r:embed="rId2" cstate="print"/>
          <a:srcRect/>
          <a:stretch>
            <a:fillRect/>
          </a:stretch>
        </p:blipFill>
        <p:spPr bwMode="auto">
          <a:xfrm>
            <a:off x="6473825" y="4800600"/>
            <a:ext cx="1984375" cy="1177925"/>
          </a:xfrm>
          <a:prstGeom prst="rect">
            <a:avLst/>
          </a:prstGeom>
          <a:noFill/>
          <a:ln w="9525">
            <a:noFill/>
            <a:miter lim="800000"/>
            <a:headEnd/>
            <a:tailEnd/>
          </a:ln>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228600" y="533400"/>
            <a:ext cx="8763000" cy="762000"/>
          </a:xfrm>
        </p:spPr>
        <p:txBody>
          <a:bodyPr/>
          <a:lstStyle/>
          <a:p>
            <a:pPr algn="ctr" eaLnBrk="1" hangingPunct="1"/>
            <a:r>
              <a:rPr lang="en-US" dirty="0"/>
              <a:t>Study Product Supply – Study Gel </a:t>
            </a:r>
            <a:endParaRPr lang="en-US" sz="4000" dirty="0"/>
          </a:p>
        </p:txBody>
      </p:sp>
      <p:sp>
        <p:nvSpPr>
          <p:cNvPr id="61443" name="Rectangle 3"/>
          <p:cNvSpPr>
            <a:spLocks noGrp="1" noChangeArrowheads="1"/>
          </p:cNvSpPr>
          <p:nvPr>
            <p:ph type="body" idx="1"/>
          </p:nvPr>
        </p:nvSpPr>
        <p:spPr>
          <a:xfrm>
            <a:off x="76200" y="1524000"/>
            <a:ext cx="8839200" cy="5181600"/>
          </a:xfrm>
        </p:spPr>
        <p:txBody>
          <a:bodyPr/>
          <a:lstStyle/>
          <a:p>
            <a:pPr eaLnBrk="1" hangingPunct="1"/>
            <a:r>
              <a:rPr lang="en-US" sz="2800" dirty="0"/>
              <a:t>One pre-filled applicator contains either:</a:t>
            </a:r>
          </a:p>
          <a:p>
            <a:pPr lvl="1" eaLnBrk="1" hangingPunct="1"/>
            <a:r>
              <a:rPr lang="en-US" sz="2400" dirty="0"/>
              <a:t>2.5 grams (2.5 mL) of </a:t>
            </a:r>
            <a:r>
              <a:rPr lang="en-US" sz="2400" b="1" dirty="0" err="1"/>
              <a:t>Dapivirine</a:t>
            </a:r>
            <a:r>
              <a:rPr lang="en-US" sz="2400" b="1" dirty="0"/>
              <a:t> 0.05% gel </a:t>
            </a:r>
            <a:r>
              <a:rPr lang="en-US" sz="2400" dirty="0"/>
              <a:t>(1.25 mg of </a:t>
            </a:r>
            <a:r>
              <a:rPr lang="en-US" sz="2400" dirty="0" err="1"/>
              <a:t>dapivirine</a:t>
            </a:r>
            <a:r>
              <a:rPr lang="en-US" sz="2400" dirty="0"/>
              <a:t>)</a:t>
            </a:r>
          </a:p>
          <a:p>
            <a:pPr lvl="1" eaLnBrk="1" hangingPunct="1"/>
            <a:r>
              <a:rPr lang="en-US" sz="2400" dirty="0"/>
              <a:t>2.5 grams (2.5 mL) of </a:t>
            </a:r>
            <a:r>
              <a:rPr lang="en-US" sz="2400" b="1" dirty="0"/>
              <a:t>Universal HEC placebo gel</a:t>
            </a:r>
          </a:p>
          <a:p>
            <a:pPr marL="471487" lvl="1" indent="0" eaLnBrk="1" hangingPunct="1">
              <a:buNone/>
            </a:pPr>
            <a:endParaRPr lang="en-US" sz="2400" dirty="0"/>
          </a:p>
          <a:p>
            <a:pPr eaLnBrk="1" hangingPunct="1"/>
            <a:r>
              <a:rPr lang="en-US" altLang="en-US" sz="2800" dirty="0"/>
              <a:t>Store at controlled room temperature, 77°F (25°C). Excursion between 59-86°F (15°C to 30°C) are permitted.*</a:t>
            </a:r>
          </a:p>
          <a:p>
            <a:pPr marL="0" indent="0" eaLnBrk="1" hangingPunct="1">
              <a:buNone/>
            </a:pPr>
            <a:r>
              <a:rPr lang="en-US" altLang="en-US" sz="2800" dirty="0"/>
              <a:t>     </a:t>
            </a:r>
            <a:r>
              <a:rPr lang="en-US" altLang="en-US" sz="2000" i="1" dirty="0"/>
              <a:t>*</a:t>
            </a:r>
            <a:r>
              <a:rPr lang="en-US" altLang="en-US" sz="1800" i="1" dirty="0"/>
              <a:t>Participants should be counseled on proper storage of the take home dose.</a:t>
            </a:r>
          </a:p>
          <a:p>
            <a:pPr marL="0" indent="0" eaLnBrk="1" hangingPunct="1">
              <a:buNone/>
            </a:pPr>
            <a:endParaRPr lang="en-US" altLang="en-US" sz="2800" dirty="0"/>
          </a:p>
          <a:p>
            <a:pPr eaLnBrk="1" hangingPunct="1"/>
            <a:endParaRPr lang="en-US" dirty="0"/>
          </a:p>
          <a:p>
            <a:pPr eaLnBrk="1" hangingPunct="1"/>
            <a:endParaRPr lang="en-US" sz="2800" dirty="0"/>
          </a:p>
          <a:p>
            <a:pPr marL="0" indent="0" eaLnBrk="1" hangingPunct="1">
              <a:buNone/>
            </a:pPr>
            <a:endParaRPr lang="en-US" sz="2800" dirty="0"/>
          </a:p>
          <a:p>
            <a:pPr marL="0" indent="0" eaLnBrk="1" hangingPunct="1">
              <a:buNone/>
            </a:pPr>
            <a:endParaRPr lang="en-US" dirty="0"/>
          </a:p>
        </p:txBody>
      </p:sp>
    </p:spTree>
    <p:extLst>
      <p:ext uri="{BB962C8B-B14F-4D97-AF65-F5344CB8AC3E}">
        <p14:creationId xmlns:p14="http://schemas.microsoft.com/office/powerpoint/2010/main" val="29238238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5913" y="381000"/>
            <a:ext cx="8686800" cy="990600"/>
          </a:xfrm>
        </p:spPr>
        <p:txBody>
          <a:bodyPr/>
          <a:lstStyle/>
          <a:p>
            <a:r>
              <a:rPr lang="en-US" dirty="0"/>
              <a:t>Study Product Supply – Study Gel</a:t>
            </a:r>
          </a:p>
        </p:txBody>
      </p:sp>
      <p:pic>
        <p:nvPicPr>
          <p:cNvPr id="4" name="Picture 4" descr="HTIScrewTo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4688" y="2057400"/>
            <a:ext cx="3984625" cy="1143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2093913"/>
            <a:ext cx="2857500" cy="16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8800" y="4133850"/>
            <a:ext cx="2851150" cy="20812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59801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6438" y="2714625"/>
            <a:ext cx="4976812" cy="25399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30630" y="533400"/>
            <a:ext cx="8915400" cy="838200"/>
          </a:xfrm>
        </p:spPr>
        <p:txBody>
          <a:bodyPr/>
          <a:lstStyle/>
          <a:p>
            <a:pPr algn="ctr"/>
            <a:r>
              <a:rPr lang="en-US" dirty="0"/>
              <a:t>MTN-026 Study Gel Label</a:t>
            </a:r>
          </a:p>
        </p:txBody>
      </p:sp>
      <p:sp>
        <p:nvSpPr>
          <p:cNvPr id="4" name="TextBox 3"/>
          <p:cNvSpPr txBox="1"/>
          <p:nvPr/>
        </p:nvSpPr>
        <p:spPr>
          <a:xfrm>
            <a:off x="3755567" y="1846467"/>
            <a:ext cx="2667000" cy="400110"/>
          </a:xfrm>
          <a:prstGeom prst="rect">
            <a:avLst/>
          </a:prstGeom>
          <a:noFill/>
        </p:spPr>
        <p:txBody>
          <a:bodyPr wrap="square" rtlCol="0">
            <a:spAutoFit/>
          </a:bodyPr>
          <a:lstStyle/>
          <a:p>
            <a:pPr algn="ctr"/>
            <a:r>
              <a:rPr lang="en-US" sz="2000" dirty="0" err="1">
                <a:solidFill>
                  <a:srgbClr val="FF0000"/>
                </a:solidFill>
                <a:latin typeface="+mn-lt"/>
              </a:rPr>
              <a:t>PoR</a:t>
            </a:r>
            <a:r>
              <a:rPr lang="en-US" sz="2000" dirty="0">
                <a:solidFill>
                  <a:srgbClr val="FF0000"/>
                </a:solidFill>
                <a:latin typeface="+mn-lt"/>
              </a:rPr>
              <a:t> will indicate</a:t>
            </a:r>
          </a:p>
        </p:txBody>
      </p:sp>
      <p:sp>
        <p:nvSpPr>
          <p:cNvPr id="3" name="Left Brace 2"/>
          <p:cNvSpPr/>
          <p:nvPr/>
        </p:nvSpPr>
        <p:spPr bwMode="auto">
          <a:xfrm rot="5400000">
            <a:off x="4648200" y="1066810"/>
            <a:ext cx="761999" cy="3200400"/>
          </a:xfrm>
          <a:prstGeom prst="leftBrac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5371869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457200" y="304800"/>
            <a:ext cx="8229600" cy="1143000"/>
          </a:xfrm>
        </p:spPr>
        <p:txBody>
          <a:bodyPr/>
          <a:lstStyle/>
          <a:p>
            <a:pPr eaLnBrk="1" hangingPunct="1"/>
            <a:r>
              <a:rPr lang="en-US" dirty="0"/>
              <a:t>Chain Of Custody</a:t>
            </a:r>
          </a:p>
        </p:txBody>
      </p:sp>
      <p:sp>
        <p:nvSpPr>
          <p:cNvPr id="56323" name="Rectangle 3"/>
          <p:cNvSpPr>
            <a:spLocks noGrp="1" noChangeArrowheads="1"/>
          </p:cNvSpPr>
          <p:nvPr>
            <p:ph type="body" idx="1"/>
          </p:nvPr>
        </p:nvSpPr>
        <p:spPr>
          <a:xfrm>
            <a:off x="381000" y="1660480"/>
            <a:ext cx="8229600" cy="4968920"/>
          </a:xfrm>
        </p:spPr>
        <p:txBody>
          <a:bodyPr/>
          <a:lstStyle/>
          <a:p>
            <a:pPr eaLnBrk="1" hangingPunct="1">
              <a:lnSpc>
                <a:spcPct val="90000"/>
              </a:lnSpc>
            </a:pPr>
            <a:r>
              <a:rPr lang="en-US" sz="2800" dirty="0"/>
              <a:t>The study product must be tracked with documentation, from the pharmacy to the participant, all steps in between and the return documented in the clinic. </a:t>
            </a:r>
          </a:p>
          <a:p>
            <a:pPr eaLnBrk="1" hangingPunct="1">
              <a:lnSpc>
                <a:spcPct val="90000"/>
              </a:lnSpc>
            </a:pPr>
            <a:r>
              <a:rPr lang="en-US" sz="2800" dirty="0"/>
              <a:t>Study product may be prepared by the pharmacist based on either original documents or faxed copies, but will not be released to the clinic staff until the original prescription is received.</a:t>
            </a:r>
          </a:p>
          <a:p>
            <a:pPr eaLnBrk="1" hangingPunct="1">
              <a:lnSpc>
                <a:spcPct val="90000"/>
              </a:lnSpc>
            </a:pPr>
            <a:r>
              <a:rPr lang="en-US" sz="2800" dirty="0"/>
              <a:t>Upon receipt of a completed and signed prescription, the </a:t>
            </a:r>
            <a:r>
              <a:rPr lang="en-US" sz="2800" dirty="0" err="1"/>
              <a:t>PoR</a:t>
            </a:r>
            <a:r>
              <a:rPr lang="en-US" sz="2800" dirty="0"/>
              <a:t> will dispense study gel per the Study Visit Schedule.</a:t>
            </a:r>
          </a:p>
          <a:p>
            <a:pPr marL="0" indent="0" eaLnBrk="1" hangingPunct="1">
              <a:lnSpc>
                <a:spcPct val="90000"/>
              </a:lnSpc>
              <a:buNone/>
            </a:pPr>
            <a:endParaRPr lang="en-US" sz="2800" strike="sngStrike" dirty="0">
              <a:solidFill>
                <a:srgbClr val="FF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14400"/>
          </a:xfrm>
        </p:spPr>
        <p:txBody>
          <a:bodyPr/>
          <a:lstStyle/>
          <a:p>
            <a:r>
              <a:rPr lang="en-US" dirty="0"/>
              <a:t>Chain Of Custody</a:t>
            </a:r>
          </a:p>
        </p:txBody>
      </p:sp>
      <p:sp>
        <p:nvSpPr>
          <p:cNvPr id="3" name="Content Placeholder 2"/>
          <p:cNvSpPr>
            <a:spLocks noGrp="1"/>
          </p:cNvSpPr>
          <p:nvPr>
            <p:ph idx="1"/>
          </p:nvPr>
        </p:nvSpPr>
        <p:spPr>
          <a:xfrm>
            <a:off x="29570" y="1524000"/>
            <a:ext cx="8962030" cy="5279408"/>
          </a:xfrm>
        </p:spPr>
        <p:txBody>
          <a:bodyPr/>
          <a:lstStyle/>
          <a:p>
            <a:r>
              <a:rPr lang="en-US" sz="2400" dirty="0"/>
              <a:t>Study Product is dispensed by pharmacy staff to:</a:t>
            </a:r>
          </a:p>
          <a:p>
            <a:pPr lvl="1"/>
            <a:r>
              <a:rPr lang="en-US" sz="2000" dirty="0"/>
              <a:t>Clinic staff who will: </a:t>
            </a:r>
          </a:p>
          <a:p>
            <a:pPr lvl="2"/>
            <a:r>
              <a:rPr lang="en-US" sz="1800" dirty="0"/>
              <a:t>Insert the gel into the participant’s rectum or </a:t>
            </a:r>
          </a:p>
          <a:p>
            <a:pPr lvl="2"/>
            <a:r>
              <a:rPr lang="en-US" sz="1800" dirty="0"/>
              <a:t>Provide the gel to another clinic staff member for him/her to insert it into the participant’s rectum</a:t>
            </a:r>
          </a:p>
          <a:p>
            <a:pPr lvl="2"/>
            <a:r>
              <a:rPr lang="en-US" sz="1800" dirty="0"/>
              <a:t>Provide the gel to the participant for self insertion (DOD or as-needed home use).</a:t>
            </a:r>
          </a:p>
          <a:p>
            <a:pPr lvl="1" eaLnBrk="1" hangingPunct="1"/>
            <a:r>
              <a:rPr lang="en-US" sz="2000" dirty="0"/>
              <a:t>Runner who delivers the gel to clinic staff</a:t>
            </a:r>
          </a:p>
          <a:p>
            <a:pPr eaLnBrk="1" hangingPunct="1"/>
            <a:endParaRPr lang="en-US" sz="2400" dirty="0"/>
          </a:p>
          <a:p>
            <a:pPr eaLnBrk="1" hangingPunct="1"/>
            <a:r>
              <a:rPr lang="en-US" sz="2400" dirty="0"/>
              <a:t>Depends on pharmacy site-specific Chain of Custody SOP</a:t>
            </a:r>
          </a:p>
          <a:p>
            <a:pPr eaLnBrk="1" hangingPunct="1"/>
            <a:r>
              <a:rPr lang="en-US" sz="2400" dirty="0"/>
              <a:t>Chain of Custody from pharmacy staff to clinic staff/runner is documented on the </a:t>
            </a:r>
            <a:r>
              <a:rPr lang="en-US" sz="2400" b="1" dirty="0"/>
              <a:t>Record of Receipt of Site-Specific Study Gel</a:t>
            </a:r>
            <a:r>
              <a:rPr lang="en-US" sz="2400" dirty="0"/>
              <a:t> at time of dispensation</a:t>
            </a:r>
          </a:p>
          <a:p>
            <a:pPr lvl="1" eaLnBrk="1" hangingPunct="1"/>
            <a:r>
              <a:rPr lang="en-US" sz="2000" dirty="0"/>
              <a:t>This record is stored in the pharmacy</a:t>
            </a:r>
          </a:p>
          <a:p>
            <a:pPr eaLnBrk="1" hangingPunct="1"/>
            <a:endParaRPr lang="en-US" dirty="0"/>
          </a:p>
          <a:p>
            <a:pPr eaLnBrk="1" hangingPunct="1"/>
            <a:endParaRPr lang="en-US" dirty="0"/>
          </a:p>
          <a:p>
            <a:pPr lvl="1"/>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5673" y="609600"/>
            <a:ext cx="5715000" cy="6248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itle 1"/>
          <p:cNvSpPr>
            <a:spLocks noGrp="1"/>
          </p:cNvSpPr>
          <p:nvPr>
            <p:ph type="title"/>
          </p:nvPr>
        </p:nvSpPr>
        <p:spPr>
          <a:xfrm>
            <a:off x="495300" y="3464"/>
            <a:ext cx="8229600" cy="606136"/>
          </a:xfrm>
        </p:spPr>
        <p:txBody>
          <a:bodyPr/>
          <a:lstStyle/>
          <a:p>
            <a:pPr algn="ctr"/>
            <a:r>
              <a:rPr lang="en-US" altLang="en-US" sz="3200" dirty="0"/>
              <a:t>Record of Receipt of Site-Specific Study Gel</a:t>
            </a:r>
          </a:p>
        </p:txBody>
      </p:sp>
    </p:spTree>
    <p:extLst>
      <p:ext uri="{BB962C8B-B14F-4D97-AF65-F5344CB8AC3E}">
        <p14:creationId xmlns:p14="http://schemas.microsoft.com/office/powerpoint/2010/main" val="8949579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457200" y="533400"/>
            <a:ext cx="8229600" cy="914400"/>
          </a:xfrm>
        </p:spPr>
        <p:txBody>
          <a:bodyPr/>
          <a:lstStyle/>
          <a:p>
            <a:pPr eaLnBrk="1" hangingPunct="1"/>
            <a:r>
              <a:rPr lang="en-US" dirty="0"/>
              <a:t>Chain of Custody</a:t>
            </a:r>
          </a:p>
        </p:txBody>
      </p:sp>
      <p:sp>
        <p:nvSpPr>
          <p:cNvPr id="59395" name="Rectangle 3"/>
          <p:cNvSpPr>
            <a:spLocks noGrp="1" noChangeArrowheads="1"/>
          </p:cNvSpPr>
          <p:nvPr>
            <p:ph type="body" idx="1"/>
          </p:nvPr>
        </p:nvSpPr>
        <p:spPr>
          <a:xfrm>
            <a:off x="381000" y="1524000"/>
            <a:ext cx="8229600" cy="4302125"/>
          </a:xfrm>
        </p:spPr>
        <p:txBody>
          <a:bodyPr/>
          <a:lstStyle/>
          <a:p>
            <a:pPr>
              <a:spcBef>
                <a:spcPct val="0"/>
              </a:spcBef>
              <a:buClrTx/>
              <a:buSzTx/>
              <a:buFontTx/>
              <a:buNone/>
            </a:pPr>
            <a:r>
              <a:rPr lang="en-US" b="1" u="sng" dirty="0"/>
              <a:t>Clinic</a:t>
            </a:r>
            <a:r>
              <a:rPr lang="en-US" sz="2800" b="1" u="sng" dirty="0"/>
              <a:t> Staff Responsibilities</a:t>
            </a:r>
            <a:endParaRPr lang="en-US" dirty="0"/>
          </a:p>
          <a:p>
            <a:pPr eaLnBrk="1" hangingPunct="1">
              <a:lnSpc>
                <a:spcPct val="90000"/>
              </a:lnSpc>
            </a:pPr>
            <a:r>
              <a:rPr lang="en-US" dirty="0"/>
              <a:t>Control access to the study product in their custody.</a:t>
            </a:r>
          </a:p>
          <a:p>
            <a:pPr eaLnBrk="1" hangingPunct="1">
              <a:lnSpc>
                <a:spcPct val="90000"/>
              </a:lnSpc>
            </a:pPr>
            <a:r>
              <a:rPr lang="en-US" dirty="0">
                <a:cs typeface="Arial" charset="0"/>
              </a:rPr>
              <a:t>Clinic staff must document delivery of the study product to designated participants in the participants’ study charts (chart notes, visit checklists, or on other source documents designated for this purpose by clinic staff).</a:t>
            </a:r>
          </a:p>
          <a:p>
            <a:pPr eaLnBrk="1" hangingPunct="1">
              <a:lnSpc>
                <a:spcPct val="90000"/>
              </a:lnSpc>
            </a:pPr>
            <a:endParaRPr lang="en-US" dirty="0"/>
          </a:p>
          <a:p>
            <a:pPr eaLnBrk="1" hangingPunct="1">
              <a:lnSpc>
                <a:spcPct val="90000"/>
              </a:lnSpc>
            </a:pPr>
            <a:endParaRPr lang="en-US" dirty="0"/>
          </a:p>
        </p:txBody>
      </p:sp>
    </p:spTree>
    <p:extLst>
      <p:ext uri="{BB962C8B-B14F-4D97-AF65-F5344CB8AC3E}">
        <p14:creationId xmlns:p14="http://schemas.microsoft.com/office/powerpoint/2010/main" val="31187158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57200" y="533400"/>
            <a:ext cx="8229600" cy="914400"/>
          </a:xfrm>
        </p:spPr>
        <p:txBody>
          <a:bodyPr/>
          <a:lstStyle/>
          <a:p>
            <a:pPr eaLnBrk="1" hangingPunct="1"/>
            <a:r>
              <a:rPr lang="en-US" dirty="0"/>
              <a:t>Chain of Custody</a:t>
            </a:r>
          </a:p>
        </p:txBody>
      </p:sp>
      <p:sp>
        <p:nvSpPr>
          <p:cNvPr id="60419" name="Rectangle 3"/>
          <p:cNvSpPr>
            <a:spLocks noGrp="1" noChangeArrowheads="1"/>
          </p:cNvSpPr>
          <p:nvPr>
            <p:ph type="body" idx="1"/>
          </p:nvPr>
        </p:nvSpPr>
        <p:spPr>
          <a:xfrm>
            <a:off x="457200" y="1676400"/>
            <a:ext cx="8229600" cy="4454525"/>
          </a:xfrm>
        </p:spPr>
        <p:txBody>
          <a:bodyPr/>
          <a:lstStyle/>
          <a:p>
            <a:pPr>
              <a:spcBef>
                <a:spcPct val="0"/>
              </a:spcBef>
              <a:buClrTx/>
              <a:buSzTx/>
              <a:buFontTx/>
              <a:buNone/>
            </a:pPr>
            <a:r>
              <a:rPr lang="en-US" sz="3600" b="1" u="sng" dirty="0"/>
              <a:t>Clinic</a:t>
            </a:r>
            <a:r>
              <a:rPr lang="en-US" b="1" u="sng" dirty="0"/>
              <a:t> Staff Responsibilities</a:t>
            </a:r>
            <a:endParaRPr lang="en-US" sz="3600" dirty="0"/>
          </a:p>
          <a:p>
            <a:pPr eaLnBrk="1" hangingPunct="1">
              <a:lnSpc>
                <a:spcPct val="90000"/>
              </a:lnSpc>
            </a:pPr>
            <a:r>
              <a:rPr lang="en-US" sz="3600" dirty="0">
                <a:cs typeface="Arial" charset="0"/>
              </a:rPr>
              <a:t>If study product dispensed for a participant is not provided to the participant, clinic staff must document this in the participant's study chart and return remaining product (unused) to the pharmacy.</a:t>
            </a:r>
          </a:p>
          <a:p>
            <a:pPr eaLnBrk="1" hangingPunct="1">
              <a:lnSpc>
                <a:spcPct val="90000"/>
              </a:lnSpc>
            </a:pPr>
            <a:endParaRPr lang="en-US" sz="3600" dirty="0">
              <a:cs typeface="Arial" charset="0"/>
            </a:endParaRPr>
          </a:p>
          <a:p>
            <a:pPr eaLnBrk="1" hangingPunct="1">
              <a:lnSpc>
                <a:spcPct val="90000"/>
              </a:lnSpc>
            </a:pPr>
            <a:endParaRPr lang="en-US" sz="3600" dirty="0"/>
          </a:p>
          <a:p>
            <a:pPr eaLnBrk="1" hangingPunct="1">
              <a:lnSpc>
                <a:spcPct val="90000"/>
              </a:lnSpc>
            </a:pPr>
            <a:endParaRPr lang="en-US" sz="3600" dirty="0"/>
          </a:p>
        </p:txBody>
      </p:sp>
    </p:spTree>
    <p:extLst>
      <p:ext uri="{BB962C8B-B14F-4D97-AF65-F5344CB8AC3E}">
        <p14:creationId xmlns:p14="http://schemas.microsoft.com/office/powerpoint/2010/main" val="35661566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839200" cy="762000"/>
          </a:xfrm>
        </p:spPr>
        <p:txBody>
          <a:bodyPr/>
          <a:lstStyle/>
          <a:p>
            <a:r>
              <a:rPr lang="en-US" sz="3600" dirty="0"/>
              <a:t>Chain Of Custody – Weekend Dispensing</a:t>
            </a:r>
          </a:p>
        </p:txBody>
      </p:sp>
      <p:sp>
        <p:nvSpPr>
          <p:cNvPr id="3" name="Content Placeholder 2"/>
          <p:cNvSpPr>
            <a:spLocks noGrp="1"/>
          </p:cNvSpPr>
          <p:nvPr>
            <p:ph idx="1"/>
          </p:nvPr>
        </p:nvSpPr>
        <p:spPr/>
        <p:txBody>
          <a:bodyPr/>
          <a:lstStyle/>
          <a:p>
            <a:r>
              <a:rPr lang="en-US" dirty="0"/>
              <a:t>PITT</a:t>
            </a:r>
          </a:p>
          <a:p>
            <a:pPr lvl="1"/>
            <a:r>
              <a:rPr lang="en-US" dirty="0"/>
              <a:t>Study gel chain of custody remains the same as during weekday visits</a:t>
            </a:r>
          </a:p>
          <a:p>
            <a:pPr marL="0" indent="0">
              <a:buNone/>
            </a:pPr>
            <a:endParaRPr lang="en-US" dirty="0"/>
          </a:p>
        </p:txBody>
      </p:sp>
    </p:spTree>
    <p:extLst>
      <p:ext uri="{BB962C8B-B14F-4D97-AF65-F5344CB8AC3E}">
        <p14:creationId xmlns:p14="http://schemas.microsoft.com/office/powerpoint/2010/main" val="12722013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839200" cy="838200"/>
          </a:xfrm>
        </p:spPr>
        <p:txBody>
          <a:bodyPr/>
          <a:lstStyle/>
          <a:p>
            <a:r>
              <a:rPr lang="en-US" sz="3600" dirty="0"/>
              <a:t>Chain Of Custody – Weekend Dispensing</a:t>
            </a:r>
          </a:p>
        </p:txBody>
      </p:sp>
      <p:sp>
        <p:nvSpPr>
          <p:cNvPr id="3" name="Content Placeholder 2"/>
          <p:cNvSpPr>
            <a:spLocks noGrp="1"/>
          </p:cNvSpPr>
          <p:nvPr>
            <p:ph idx="1"/>
          </p:nvPr>
        </p:nvSpPr>
        <p:spPr>
          <a:xfrm>
            <a:off x="457200" y="1676400"/>
            <a:ext cx="8229600" cy="5181600"/>
          </a:xfrm>
        </p:spPr>
        <p:txBody>
          <a:bodyPr/>
          <a:lstStyle/>
          <a:p>
            <a:r>
              <a:rPr lang="en-US" sz="2400" dirty="0"/>
              <a:t>UAB</a:t>
            </a:r>
          </a:p>
          <a:p>
            <a:pPr lvl="1"/>
            <a:r>
              <a:rPr lang="en-US" sz="2200" dirty="0"/>
              <a:t>Study gel will be dispensed from the pharmacy to the clinic on </a:t>
            </a:r>
            <a:r>
              <a:rPr lang="en-US" sz="2200" b="1" dirty="0"/>
              <a:t>Friday</a:t>
            </a:r>
          </a:p>
          <a:p>
            <a:pPr lvl="2"/>
            <a:r>
              <a:rPr lang="en-US" sz="1800" dirty="0"/>
              <a:t>MTN Study Gel Request Slip and Site-Specific Prescription for both Saturday and Sunday.</a:t>
            </a:r>
          </a:p>
          <a:p>
            <a:pPr lvl="1"/>
            <a:r>
              <a:rPr lang="en-US" sz="2000" dirty="0"/>
              <a:t>Weekend Binder provided by pharmacy to clinic on Friday</a:t>
            </a:r>
          </a:p>
          <a:p>
            <a:pPr lvl="2"/>
            <a:r>
              <a:rPr lang="en-US" sz="1800" dirty="0"/>
              <a:t>Study Gel Applicator(s)</a:t>
            </a:r>
          </a:p>
          <a:p>
            <a:pPr lvl="2"/>
            <a:r>
              <a:rPr lang="en-US" sz="1800" dirty="0"/>
              <a:t>Record of Clinic Storage of Participant Specific Study Product </a:t>
            </a:r>
          </a:p>
          <a:p>
            <a:pPr lvl="2"/>
            <a:r>
              <a:rPr lang="en-US" sz="1800" dirty="0"/>
              <a:t>USB Temperature Monitor</a:t>
            </a:r>
          </a:p>
          <a:p>
            <a:pPr lvl="1"/>
            <a:r>
              <a:rPr lang="en-US" sz="2000" dirty="0"/>
              <a:t>Pharmacy staff will retrieve the Weekend Binder on Monday or the first business day of the week following the weekend.</a:t>
            </a:r>
          </a:p>
          <a:p>
            <a:pPr lvl="1"/>
            <a:r>
              <a:rPr lang="en-US" sz="2000" dirty="0"/>
              <a:t>This procedure will be documented by the Study Nurse in a chart note and/or visit checklist in the participant’s study notebook.</a:t>
            </a:r>
          </a:p>
        </p:txBody>
      </p:sp>
    </p:spTree>
    <p:extLst>
      <p:ext uri="{BB962C8B-B14F-4D97-AF65-F5344CB8AC3E}">
        <p14:creationId xmlns:p14="http://schemas.microsoft.com/office/powerpoint/2010/main" val="926534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533400"/>
            <a:ext cx="8229600" cy="838200"/>
          </a:xfrm>
        </p:spPr>
        <p:txBody>
          <a:bodyPr/>
          <a:lstStyle/>
          <a:p>
            <a:r>
              <a:rPr lang="en-US" dirty="0"/>
              <a:t>Presentation Overview</a:t>
            </a:r>
          </a:p>
        </p:txBody>
      </p:sp>
      <p:sp>
        <p:nvSpPr>
          <p:cNvPr id="4099" name="Rectangle 3"/>
          <p:cNvSpPr>
            <a:spLocks noGrp="1" noChangeArrowheads="1"/>
          </p:cNvSpPr>
          <p:nvPr>
            <p:ph type="body" idx="1"/>
          </p:nvPr>
        </p:nvSpPr>
        <p:spPr>
          <a:xfrm>
            <a:off x="76200" y="1765528"/>
            <a:ext cx="9067800" cy="4800600"/>
          </a:xfrm>
        </p:spPr>
        <p:txBody>
          <a:bodyPr/>
          <a:lstStyle/>
          <a:p>
            <a:r>
              <a:rPr lang="en-US" sz="2600" dirty="0"/>
              <a:t>Study Gel Prescription Completion</a:t>
            </a:r>
          </a:p>
          <a:p>
            <a:pPr marL="0" indent="0">
              <a:buNone/>
            </a:pPr>
            <a:endParaRPr lang="en-US" sz="2600" dirty="0"/>
          </a:p>
          <a:p>
            <a:r>
              <a:rPr lang="en-US" sz="2600" dirty="0"/>
              <a:t>Study Gel Supply and Labeling</a:t>
            </a:r>
          </a:p>
          <a:p>
            <a:pPr marL="0" indent="0">
              <a:buNone/>
            </a:pPr>
            <a:endParaRPr lang="en-US" sz="2600" dirty="0"/>
          </a:p>
          <a:p>
            <a:r>
              <a:rPr lang="en-US" sz="2600" dirty="0"/>
              <a:t>Chain of Custody, Accountability, Unused Gel Retrieval/Returns</a:t>
            </a:r>
          </a:p>
          <a:p>
            <a:pPr marL="0" indent="0">
              <a:buNone/>
            </a:pPr>
            <a:endParaRPr lang="en-US" sz="2600" dirty="0"/>
          </a:p>
          <a:p>
            <a:r>
              <a:rPr lang="en-US" sz="2600" dirty="0"/>
              <a:t>Study Gel Request Slip &amp; Management Slip Completion</a:t>
            </a:r>
          </a:p>
          <a:p>
            <a:endParaRPr lang="en-US" sz="2600" dirty="0"/>
          </a:p>
          <a:p>
            <a:r>
              <a:rPr lang="en-US" sz="2600" dirty="0"/>
              <a:t>Study Gel Complaints</a:t>
            </a:r>
          </a:p>
          <a:p>
            <a:pPr marL="0" indent="0">
              <a:buNone/>
            </a:pPr>
            <a:endParaRPr lang="en-US" sz="3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8" y="478970"/>
            <a:ext cx="8991600" cy="838200"/>
          </a:xfrm>
        </p:spPr>
        <p:txBody>
          <a:bodyPr/>
          <a:lstStyle/>
          <a:p>
            <a:pPr algn="ctr"/>
            <a:r>
              <a:rPr lang="en-US" sz="4000" dirty="0"/>
              <a:t>Study Gel Request Slip</a:t>
            </a:r>
          </a:p>
        </p:txBody>
      </p:sp>
      <p:sp>
        <p:nvSpPr>
          <p:cNvPr id="3" name="Content Placeholder 2"/>
          <p:cNvSpPr>
            <a:spLocks noGrp="1"/>
          </p:cNvSpPr>
          <p:nvPr>
            <p:ph idx="1"/>
          </p:nvPr>
        </p:nvSpPr>
        <p:spPr>
          <a:xfrm>
            <a:off x="84160" y="1828800"/>
            <a:ext cx="8991600" cy="4798328"/>
          </a:xfrm>
        </p:spPr>
        <p:txBody>
          <a:bodyPr/>
          <a:lstStyle/>
          <a:p>
            <a:r>
              <a:rPr lang="en-US" sz="2800" dirty="0"/>
              <a:t>A supply of 150 Study Gel Request Slips is provided to the clinic staff.</a:t>
            </a:r>
          </a:p>
          <a:p>
            <a:endParaRPr lang="en-US" sz="2800" dirty="0"/>
          </a:p>
          <a:p>
            <a:r>
              <a:rPr lang="en-US" altLang="en-US" sz="2800" dirty="0"/>
              <a:t>A Request Slip is a 2 part no carbon required (NCR) paper document.  The top white is the original (pharmacy) and the bottom is yellow (clinic).</a:t>
            </a:r>
          </a:p>
          <a:p>
            <a:pPr lvl="2"/>
            <a:endParaRPr lang="en-US" sz="2000" dirty="0"/>
          </a:p>
          <a:p>
            <a:endParaRPr lang="en-US" sz="2800" dirty="0"/>
          </a:p>
        </p:txBody>
      </p:sp>
    </p:spTree>
    <p:extLst>
      <p:ext uri="{BB962C8B-B14F-4D97-AF65-F5344CB8AC3E}">
        <p14:creationId xmlns:p14="http://schemas.microsoft.com/office/powerpoint/2010/main" val="41820956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0" y="-342900"/>
            <a:ext cx="9144000" cy="0"/>
          </a:xfrm>
          <a:prstGeom prst="rect">
            <a:avLst/>
          </a:prstGeom>
          <a:noFill/>
          <a:ln w="9525">
            <a:noFill/>
            <a:miter lim="800000"/>
            <a:headEnd/>
            <a:tailEnd/>
          </a:ln>
        </p:spPr>
        <p:txBody>
          <a:bodyPr anchor="ctr">
            <a:spAutoFit/>
          </a:bodyPr>
          <a:lstStyle/>
          <a:p>
            <a:endParaRPr lang="en-US"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685800"/>
            <a:ext cx="7924800" cy="533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350394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44" y="457198"/>
            <a:ext cx="8915400" cy="838202"/>
          </a:xfrm>
        </p:spPr>
        <p:txBody>
          <a:bodyPr/>
          <a:lstStyle/>
          <a:p>
            <a:pPr algn="ctr"/>
            <a:r>
              <a:rPr lang="en-US" sz="4000" dirty="0"/>
              <a:t>Study Gel Request Slip – RE-SUPPLY</a:t>
            </a:r>
          </a:p>
        </p:txBody>
      </p:sp>
      <p:sp>
        <p:nvSpPr>
          <p:cNvPr id="3" name="Content Placeholder 2"/>
          <p:cNvSpPr>
            <a:spLocks noGrp="1"/>
          </p:cNvSpPr>
          <p:nvPr>
            <p:ph idx="1"/>
          </p:nvPr>
        </p:nvSpPr>
        <p:spPr>
          <a:xfrm>
            <a:off x="457200" y="1480448"/>
            <a:ext cx="8229600" cy="5246922"/>
          </a:xfrm>
        </p:spPr>
        <p:txBody>
          <a:bodyPr/>
          <a:lstStyle/>
          <a:p>
            <a:r>
              <a:rPr lang="en-US" sz="2800" b="1" dirty="0"/>
              <a:t>Visit 7</a:t>
            </a:r>
          </a:p>
          <a:p>
            <a:pPr lvl="1"/>
            <a:r>
              <a:rPr lang="en-US" sz="2400" dirty="0"/>
              <a:t> 2 pre-filled applicators – one for DOD at that clinic visit and one for as-needed at home use. </a:t>
            </a:r>
          </a:p>
          <a:p>
            <a:r>
              <a:rPr lang="en-US" sz="2800" b="1" dirty="0"/>
              <a:t>Visits 8-13</a:t>
            </a:r>
          </a:p>
          <a:p>
            <a:pPr lvl="1"/>
            <a:r>
              <a:rPr lang="en-US" sz="2400" dirty="0"/>
              <a:t>1 pre-filled applicator for DOD at specified clinic visit.</a:t>
            </a:r>
          </a:p>
          <a:p>
            <a:pPr lvl="1"/>
            <a:r>
              <a:rPr lang="en-US" sz="2400" dirty="0"/>
              <a:t>1 pre-filled applicator for ‘other’ reason</a:t>
            </a:r>
          </a:p>
          <a:p>
            <a:pPr lvl="2"/>
            <a:r>
              <a:rPr lang="en-US" sz="2000" dirty="0"/>
              <a:t>As-needed home dose was lost, stolen, damaged, </a:t>
            </a:r>
            <a:r>
              <a:rPr lang="en-US" sz="2000" dirty="0" err="1"/>
              <a:t>etc</a:t>
            </a:r>
            <a:endParaRPr lang="en-US" sz="2000" dirty="0"/>
          </a:p>
          <a:p>
            <a:pPr lvl="2"/>
            <a:r>
              <a:rPr lang="en-US" sz="2000" dirty="0"/>
              <a:t>Study product complaint for as-needed home dose or clinic dose (product remained unused).</a:t>
            </a:r>
          </a:p>
          <a:p>
            <a:pPr lvl="2"/>
            <a:r>
              <a:rPr lang="en-US" sz="2000" dirty="0"/>
              <a:t>Use </a:t>
            </a:r>
            <a:r>
              <a:rPr lang="en-US" sz="2000" dirty="0" err="1"/>
              <a:t>IoR</a:t>
            </a:r>
            <a:r>
              <a:rPr lang="en-US" sz="2000" dirty="0"/>
              <a:t> discretion and document.</a:t>
            </a:r>
          </a:p>
          <a:p>
            <a:pPr lvl="1"/>
            <a:r>
              <a:rPr lang="en-US" sz="2400" u="sng" dirty="0"/>
              <a:t>NOTE</a:t>
            </a:r>
            <a:r>
              <a:rPr lang="en-US" sz="2400" dirty="0"/>
              <a:t> – if the participant uses the one as-needed home dose of gel, another dose </a:t>
            </a:r>
            <a:r>
              <a:rPr lang="en-US" sz="2400" u="sng" dirty="0"/>
              <a:t>will not</a:t>
            </a:r>
            <a:r>
              <a:rPr lang="en-US" sz="2400" dirty="0"/>
              <a:t> be provided if this action is requested by the participant.</a:t>
            </a:r>
          </a:p>
          <a:p>
            <a:pPr lvl="2"/>
            <a:endParaRPr lang="en-US" sz="2000" dirty="0"/>
          </a:p>
        </p:txBody>
      </p:sp>
    </p:spTree>
    <p:extLst>
      <p:ext uri="{BB962C8B-B14F-4D97-AF65-F5344CB8AC3E}">
        <p14:creationId xmlns:p14="http://schemas.microsoft.com/office/powerpoint/2010/main" val="28980699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52400" y="609600"/>
            <a:ext cx="8839200" cy="827314"/>
          </a:xfrm>
          <a:prstGeom prst="rect">
            <a:avLst/>
          </a:prstGeom>
        </p:spPr>
        <p:txBody>
          <a:bodyPr/>
          <a:lstStyle>
            <a:lvl1pPr algn="l" rtl="0" eaLnBrk="0" fontAlgn="base" hangingPunct="0">
              <a:spcBef>
                <a:spcPct val="0"/>
              </a:spcBef>
              <a:spcAft>
                <a:spcPct val="0"/>
              </a:spcAft>
              <a:defRPr sz="4400">
                <a:solidFill>
                  <a:schemeClr val="tx2"/>
                </a:solidFill>
                <a:latin typeface="+mj-lt"/>
                <a:ea typeface="ＭＳ Ｐゴシック" pitchFamily="-111" charset="-128"/>
                <a:cs typeface="+mj-cs"/>
              </a:defRPr>
            </a:lvl1pPr>
            <a:lvl2pPr algn="l" rtl="0" eaLnBrk="0" fontAlgn="base" hangingPunct="0">
              <a:spcBef>
                <a:spcPct val="0"/>
              </a:spcBef>
              <a:spcAft>
                <a:spcPct val="0"/>
              </a:spcAft>
              <a:defRPr sz="4400">
                <a:solidFill>
                  <a:schemeClr val="tx2"/>
                </a:solidFill>
                <a:latin typeface="Arial" charset="0"/>
                <a:ea typeface="ＭＳ Ｐゴシック" pitchFamily="-111" charset="-128"/>
              </a:defRPr>
            </a:lvl2pPr>
            <a:lvl3pPr algn="l" rtl="0" eaLnBrk="0" fontAlgn="base" hangingPunct="0">
              <a:spcBef>
                <a:spcPct val="0"/>
              </a:spcBef>
              <a:spcAft>
                <a:spcPct val="0"/>
              </a:spcAft>
              <a:defRPr sz="4400">
                <a:solidFill>
                  <a:schemeClr val="tx2"/>
                </a:solidFill>
                <a:latin typeface="Arial" charset="0"/>
                <a:ea typeface="ＭＳ Ｐゴシック" pitchFamily="-111" charset="-128"/>
              </a:defRPr>
            </a:lvl3pPr>
            <a:lvl4pPr algn="l" rtl="0" eaLnBrk="0" fontAlgn="base" hangingPunct="0">
              <a:spcBef>
                <a:spcPct val="0"/>
              </a:spcBef>
              <a:spcAft>
                <a:spcPct val="0"/>
              </a:spcAft>
              <a:defRPr sz="4400">
                <a:solidFill>
                  <a:schemeClr val="tx2"/>
                </a:solidFill>
                <a:latin typeface="Arial" charset="0"/>
                <a:ea typeface="ＭＳ Ｐゴシック" pitchFamily="-111" charset="-128"/>
              </a:defRPr>
            </a:lvl4pPr>
            <a:lvl5pPr algn="l" rtl="0" eaLnBrk="0" fontAlgn="base" hangingPunct="0">
              <a:spcBef>
                <a:spcPct val="0"/>
              </a:spcBef>
              <a:spcAft>
                <a:spcPct val="0"/>
              </a:spcAft>
              <a:defRPr sz="4400">
                <a:solidFill>
                  <a:schemeClr val="tx2"/>
                </a:solidFill>
                <a:latin typeface="Arial" charset="0"/>
                <a:ea typeface="ＭＳ Ｐゴシック" pitchFamily="-111" charset="-128"/>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a:lstStyle>
          <a:p>
            <a:pPr algn="ctr" eaLnBrk="1" hangingPunct="1"/>
            <a:r>
              <a:rPr lang="en-US" sz="4000" dirty="0"/>
              <a:t>Study Gel Request Slip Completion</a:t>
            </a:r>
          </a:p>
        </p:txBody>
      </p:sp>
      <p:sp>
        <p:nvSpPr>
          <p:cNvPr id="3" name="Rectangle 3"/>
          <p:cNvSpPr txBox="1">
            <a:spLocks noChangeArrowheads="1"/>
          </p:cNvSpPr>
          <p:nvPr/>
        </p:nvSpPr>
        <p:spPr>
          <a:xfrm>
            <a:off x="152400" y="1676400"/>
            <a:ext cx="8839200" cy="5029200"/>
          </a:xfrm>
          <a:prstGeom prst="rect">
            <a:avLst/>
          </a:prstGeom>
        </p:spPr>
        <p:txBody>
          <a:bodyPr/>
          <a:lstStyle>
            <a:lvl1pPr marL="469900" indent="-469900" algn="l" rtl="0" eaLnBrk="0" fontAlgn="base" hangingPunct="0">
              <a:spcBef>
                <a:spcPct val="20000"/>
              </a:spcBef>
              <a:spcAft>
                <a:spcPct val="0"/>
              </a:spcAft>
              <a:buClr>
                <a:schemeClr val="bg2"/>
              </a:buClr>
              <a:buSzPct val="70000"/>
              <a:buFont typeface="Wingdings" pitchFamily="-111" charset="2"/>
              <a:buChar char="o"/>
              <a:defRPr sz="3200">
                <a:solidFill>
                  <a:schemeClr val="tx1"/>
                </a:solidFill>
                <a:latin typeface="+mn-lt"/>
                <a:ea typeface="ＭＳ Ｐゴシック" pitchFamily="-111" charset="-128"/>
                <a:cs typeface="+mn-cs"/>
              </a:defRPr>
            </a:lvl1pPr>
            <a:lvl2pPr marL="908050" indent="-436563" algn="l" rtl="0" eaLnBrk="0" fontAlgn="base" hangingPunct="0">
              <a:spcBef>
                <a:spcPct val="20000"/>
              </a:spcBef>
              <a:spcAft>
                <a:spcPct val="0"/>
              </a:spcAft>
              <a:buClr>
                <a:schemeClr val="accent2"/>
              </a:buClr>
              <a:buSzPct val="75000"/>
              <a:buFont typeface="Wingdings" pitchFamily="-111" charset="2"/>
              <a:buChar char="n"/>
              <a:defRPr sz="2800">
                <a:solidFill>
                  <a:schemeClr val="tx1"/>
                </a:solidFill>
                <a:latin typeface="+mn-lt"/>
                <a:ea typeface="ＭＳ Ｐゴシック" pitchFamily="-111" charset="-128"/>
              </a:defRPr>
            </a:lvl2pPr>
            <a:lvl3pPr marL="1377950" indent="-468313" algn="l" rtl="0" eaLnBrk="0" fontAlgn="base" hangingPunct="0">
              <a:spcBef>
                <a:spcPct val="20000"/>
              </a:spcBef>
              <a:spcAft>
                <a:spcPct val="0"/>
              </a:spcAft>
              <a:buClr>
                <a:schemeClr val="bg2"/>
              </a:buClr>
              <a:buSzPct val="65000"/>
              <a:buFont typeface="Wingdings" pitchFamily="-111" charset="2"/>
              <a:buChar char="o"/>
              <a:defRPr sz="2400">
                <a:solidFill>
                  <a:schemeClr val="tx1"/>
                </a:solidFill>
                <a:latin typeface="+mn-lt"/>
                <a:ea typeface="ＭＳ Ｐゴシック" pitchFamily="-111" charset="-128"/>
              </a:defRPr>
            </a:lvl3pPr>
            <a:lvl4pPr marL="1827213" indent="-438150" algn="l" rtl="0" eaLnBrk="0" fontAlgn="base" hangingPunct="0">
              <a:spcBef>
                <a:spcPct val="20000"/>
              </a:spcBef>
              <a:spcAft>
                <a:spcPct val="0"/>
              </a:spcAft>
              <a:buClr>
                <a:schemeClr val="accent2"/>
              </a:buClr>
              <a:buSzPct val="75000"/>
              <a:buFont typeface="Wingdings" pitchFamily="-111" charset="2"/>
              <a:buChar char="n"/>
              <a:defRPr sz="2000">
                <a:solidFill>
                  <a:schemeClr val="tx1"/>
                </a:solidFill>
                <a:latin typeface="+mn-lt"/>
                <a:ea typeface="ＭＳ Ｐゴシック" pitchFamily="-111" charset="-128"/>
              </a:defRPr>
            </a:lvl4pPr>
            <a:lvl5pPr marL="2297113" indent="-468313" algn="l" rtl="0" eaLnBrk="0" fontAlgn="base" hangingPunct="0">
              <a:spcBef>
                <a:spcPct val="20000"/>
              </a:spcBef>
              <a:spcAft>
                <a:spcPct val="0"/>
              </a:spcAft>
              <a:buClr>
                <a:schemeClr val="accent1"/>
              </a:buClr>
              <a:buSzPct val="50000"/>
              <a:buFont typeface="Wingdings" pitchFamily="-111" charset="2"/>
              <a:buChar char="o"/>
              <a:defRPr sz="2000">
                <a:solidFill>
                  <a:schemeClr val="tx1"/>
                </a:solidFill>
                <a:latin typeface="+mn-lt"/>
                <a:ea typeface="ＭＳ Ｐゴシック" pitchFamily="-111" charset="-128"/>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a:lstStyle>
          <a:p>
            <a:pPr eaLnBrk="1" hangingPunct="1"/>
            <a:r>
              <a:rPr lang="en-US" sz="2600" dirty="0"/>
              <a:t>This slip can be completed by any authorized clinic staff </a:t>
            </a:r>
          </a:p>
          <a:p>
            <a:pPr eaLnBrk="1" hangingPunct="1"/>
            <a:r>
              <a:rPr lang="en-US" sz="2600" b="1" i="1" u="sng" dirty="0"/>
              <a:t>Insert cardboard flap behind the clinic copy</a:t>
            </a:r>
          </a:p>
          <a:p>
            <a:pPr eaLnBrk="1" hangingPunct="1"/>
            <a:r>
              <a:rPr lang="en-US" sz="2600" dirty="0"/>
              <a:t>Double check the accuracy of all entries</a:t>
            </a:r>
          </a:p>
          <a:p>
            <a:pPr eaLnBrk="1" hangingPunct="1"/>
            <a:r>
              <a:rPr lang="en-US" sz="2600" dirty="0"/>
              <a:t>Errors may be corrected in blue or black ink by putting a line through and initialing </a:t>
            </a:r>
          </a:p>
          <a:p>
            <a:pPr eaLnBrk="1" hangingPunct="1"/>
            <a:r>
              <a:rPr lang="en-US" sz="2600" dirty="0"/>
              <a:t>Retain the yellow copy for the participant study notebook in the clinic</a:t>
            </a:r>
          </a:p>
          <a:p>
            <a:pPr marL="469900" lvl="1" indent="-469900" eaLnBrk="1" hangingPunct="1">
              <a:buClr>
                <a:schemeClr val="bg2"/>
              </a:buClr>
              <a:buSzPct val="70000"/>
              <a:buFont typeface="Wingdings" pitchFamily="-111" charset="2"/>
              <a:buChar char="o"/>
            </a:pPr>
            <a:r>
              <a:rPr lang="en-US" sz="2600" dirty="0"/>
              <a:t>Deliver white copy to pharmacy</a:t>
            </a:r>
          </a:p>
          <a:p>
            <a:pPr marL="469900" lvl="1" indent="-469900" eaLnBrk="1" hangingPunct="1">
              <a:buClr>
                <a:schemeClr val="bg2"/>
              </a:buClr>
              <a:buSzPct val="70000"/>
              <a:buFont typeface="Wingdings" pitchFamily="-111" charset="2"/>
              <a:buChar char="o"/>
            </a:pPr>
            <a:r>
              <a:rPr lang="en-US" sz="2600" dirty="0"/>
              <a:t>Once the white and yellow copies are separated errors must be corrected on each sheet separately</a:t>
            </a:r>
          </a:p>
          <a:p>
            <a:pPr eaLnBrk="1" hangingPunct="1"/>
            <a:endParaRPr lang="en-US" sz="2600" dirty="0"/>
          </a:p>
          <a:p>
            <a:pPr eaLnBrk="1" hangingPunct="1"/>
            <a:endParaRPr lang="en-US" sz="2800" dirty="0"/>
          </a:p>
          <a:p>
            <a:pPr eaLnBrk="1" hangingPunct="1">
              <a:buFont typeface="Wingdings" pitchFamily="-111" charset="2"/>
              <a:buNone/>
            </a:pPr>
            <a:endParaRPr lang="en-US" sz="2800" dirty="0"/>
          </a:p>
        </p:txBody>
      </p:sp>
    </p:spTree>
    <p:extLst>
      <p:ext uri="{BB962C8B-B14F-4D97-AF65-F5344CB8AC3E}">
        <p14:creationId xmlns:p14="http://schemas.microsoft.com/office/powerpoint/2010/main" val="11341449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38200"/>
          </a:xfrm>
        </p:spPr>
        <p:txBody>
          <a:bodyPr/>
          <a:lstStyle/>
          <a:p>
            <a:pPr algn="ctr"/>
            <a:r>
              <a:rPr lang="en-US" dirty="0"/>
              <a:t>Study Gel Management Slip</a:t>
            </a:r>
          </a:p>
        </p:txBody>
      </p:sp>
      <p:sp>
        <p:nvSpPr>
          <p:cNvPr id="3" name="Content Placeholder 2"/>
          <p:cNvSpPr>
            <a:spLocks noGrp="1"/>
          </p:cNvSpPr>
          <p:nvPr>
            <p:ph idx="1"/>
          </p:nvPr>
        </p:nvSpPr>
        <p:spPr>
          <a:xfrm>
            <a:off x="152400" y="1600200"/>
            <a:ext cx="8839200" cy="5105400"/>
          </a:xfrm>
        </p:spPr>
        <p:txBody>
          <a:bodyPr/>
          <a:lstStyle/>
          <a:p>
            <a:r>
              <a:rPr lang="en-US" sz="2800" dirty="0"/>
              <a:t>Other actions related to study product</a:t>
            </a:r>
          </a:p>
          <a:p>
            <a:pPr lvl="1"/>
            <a:r>
              <a:rPr lang="en-US" sz="2400" dirty="0"/>
              <a:t>Permanent discontinuation</a:t>
            </a:r>
          </a:p>
          <a:p>
            <a:pPr lvl="1"/>
            <a:r>
              <a:rPr lang="en-US" sz="2400" dirty="0"/>
              <a:t>Participant decline</a:t>
            </a:r>
          </a:p>
          <a:p>
            <a:pPr lvl="1"/>
            <a:r>
              <a:rPr lang="en-US" sz="2400" dirty="0"/>
              <a:t>Product use period completed</a:t>
            </a:r>
          </a:p>
          <a:p>
            <a:endParaRPr lang="en-US" sz="2800" dirty="0"/>
          </a:p>
          <a:p>
            <a:r>
              <a:rPr lang="en-US" sz="2800" dirty="0"/>
              <a:t>A supply of 25 Study Gel Management Slips is provided to the clinic staff.</a:t>
            </a:r>
          </a:p>
          <a:p>
            <a:r>
              <a:rPr lang="en-US" altLang="en-US" sz="2800" dirty="0"/>
              <a:t>A Management Slip is a 2 part no carbon required (NCR) paper document.  The top white is the original (pharmacy) and the bottom is yellow (clinic).</a:t>
            </a:r>
          </a:p>
          <a:p>
            <a:endParaRPr lang="en-US" dirty="0"/>
          </a:p>
        </p:txBody>
      </p:sp>
    </p:spTree>
    <p:extLst>
      <p:ext uri="{BB962C8B-B14F-4D97-AF65-F5344CB8AC3E}">
        <p14:creationId xmlns:p14="http://schemas.microsoft.com/office/powerpoint/2010/main" val="16346646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533400"/>
            <a:ext cx="7698446" cy="5791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452490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381000"/>
            <a:ext cx="8534400" cy="1066800"/>
          </a:xfrm>
        </p:spPr>
        <p:txBody>
          <a:bodyPr/>
          <a:lstStyle/>
          <a:p>
            <a:pPr algn="ctr" eaLnBrk="1" hangingPunct="1"/>
            <a:r>
              <a:rPr lang="en-US" dirty="0"/>
              <a:t>Study Gel Management Slip</a:t>
            </a:r>
          </a:p>
        </p:txBody>
      </p:sp>
      <p:sp>
        <p:nvSpPr>
          <p:cNvPr id="40963" name="Rectangle 3"/>
          <p:cNvSpPr>
            <a:spLocks noGrp="1" noChangeArrowheads="1"/>
          </p:cNvSpPr>
          <p:nvPr>
            <p:ph type="body" idx="1"/>
          </p:nvPr>
        </p:nvSpPr>
        <p:spPr>
          <a:xfrm>
            <a:off x="304800" y="1676400"/>
            <a:ext cx="8382000" cy="4454525"/>
          </a:xfrm>
        </p:spPr>
        <p:txBody>
          <a:bodyPr/>
          <a:lstStyle/>
          <a:p>
            <a:pPr eaLnBrk="1" hangingPunct="1"/>
            <a:r>
              <a:rPr lang="en-US" sz="2800" b="1" dirty="0"/>
              <a:t>PERMANENT DISCONTINUATION</a:t>
            </a:r>
          </a:p>
          <a:p>
            <a:pPr lvl="1" eaLnBrk="1" hangingPunct="1"/>
            <a:r>
              <a:rPr lang="en-US" dirty="0"/>
              <a:t>If study clinician determines that a participant should permanently stop gel use, then the box for “PERMANENT DISCONTINUATION” is marked</a:t>
            </a:r>
          </a:p>
          <a:p>
            <a:pPr lvl="1" eaLnBrk="1" hangingPunct="1"/>
            <a:r>
              <a:rPr lang="en-US" dirty="0"/>
              <a:t>Indicate reason for permanent discontinuation</a:t>
            </a:r>
          </a:p>
          <a:p>
            <a:pPr lvl="1" eaLnBrk="1" hangingPunct="1"/>
            <a:r>
              <a:rPr lang="en-US" dirty="0"/>
              <a:t>Future management and request slips will no longer be completed at the participant’s remaining study visits</a:t>
            </a:r>
          </a:p>
          <a:p>
            <a:pPr lvl="1" eaLnBrk="1" hangingPunct="1"/>
            <a:endParaRPr lang="en-US" sz="2400" dirty="0"/>
          </a:p>
          <a:p>
            <a:pPr eaLnBrk="1" hangingPunct="1">
              <a:buFont typeface="Wingdings" pitchFamily="-111" charset="2"/>
              <a:buNone/>
            </a:pPr>
            <a:endParaRPr lang="en-US" sz="2800" dirty="0"/>
          </a:p>
        </p:txBody>
      </p:sp>
    </p:spTree>
    <p:extLst>
      <p:ext uri="{BB962C8B-B14F-4D97-AF65-F5344CB8AC3E}">
        <p14:creationId xmlns:p14="http://schemas.microsoft.com/office/powerpoint/2010/main" val="12631088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381000"/>
            <a:ext cx="8229600" cy="1066800"/>
          </a:xfrm>
        </p:spPr>
        <p:txBody>
          <a:bodyPr/>
          <a:lstStyle/>
          <a:p>
            <a:pPr algn="ctr" eaLnBrk="1" hangingPunct="1"/>
            <a:r>
              <a:rPr lang="en-US" dirty="0"/>
              <a:t>Study Gel Management Slip</a:t>
            </a:r>
          </a:p>
        </p:txBody>
      </p:sp>
      <p:sp>
        <p:nvSpPr>
          <p:cNvPr id="40963" name="Rectangle 3"/>
          <p:cNvSpPr>
            <a:spLocks noGrp="1" noChangeArrowheads="1"/>
          </p:cNvSpPr>
          <p:nvPr>
            <p:ph type="body" idx="1"/>
          </p:nvPr>
        </p:nvSpPr>
        <p:spPr>
          <a:xfrm>
            <a:off x="381000" y="1676400"/>
            <a:ext cx="8229600" cy="4454525"/>
          </a:xfrm>
        </p:spPr>
        <p:txBody>
          <a:bodyPr/>
          <a:lstStyle/>
          <a:p>
            <a:pPr eaLnBrk="1" hangingPunct="1"/>
            <a:r>
              <a:rPr lang="en-US" sz="2800" b="1" dirty="0"/>
              <a:t>PARTICIPANT DECLINE</a:t>
            </a:r>
          </a:p>
          <a:p>
            <a:pPr lvl="1" eaLnBrk="1" hangingPunct="1"/>
            <a:r>
              <a:rPr lang="en-US" dirty="0"/>
              <a:t>If a participant decides that she does not want to use the gel, then the box for “PARTICIPANT DECLINE” is marked</a:t>
            </a:r>
          </a:p>
          <a:p>
            <a:pPr lvl="1" eaLnBrk="1" hangingPunct="1"/>
            <a:r>
              <a:rPr lang="en-US" dirty="0"/>
              <a:t>In the event that a participants declines gel use, then the PSRT should be notified.</a:t>
            </a:r>
          </a:p>
          <a:p>
            <a:pPr marL="471487" lvl="1" indent="0" eaLnBrk="1" hangingPunct="1">
              <a:buNone/>
            </a:pPr>
            <a:endParaRPr lang="en-US" sz="2400" dirty="0"/>
          </a:p>
          <a:p>
            <a:pPr eaLnBrk="1" hangingPunct="1">
              <a:buFont typeface="Wingdings" pitchFamily="-111" charset="2"/>
              <a:buNone/>
            </a:pPr>
            <a:endParaRPr lang="en-US" sz="2800" dirty="0"/>
          </a:p>
        </p:txBody>
      </p:sp>
    </p:spTree>
    <p:extLst>
      <p:ext uri="{BB962C8B-B14F-4D97-AF65-F5344CB8AC3E}">
        <p14:creationId xmlns:p14="http://schemas.microsoft.com/office/powerpoint/2010/main" val="19589046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381000"/>
            <a:ext cx="8610600" cy="1066800"/>
          </a:xfrm>
        </p:spPr>
        <p:txBody>
          <a:bodyPr/>
          <a:lstStyle/>
          <a:p>
            <a:pPr algn="ctr" eaLnBrk="1" hangingPunct="1"/>
            <a:r>
              <a:rPr lang="en-US" dirty="0"/>
              <a:t>Study Gel Management Slip</a:t>
            </a:r>
          </a:p>
        </p:txBody>
      </p:sp>
      <p:sp>
        <p:nvSpPr>
          <p:cNvPr id="40963" name="Rectangle 3"/>
          <p:cNvSpPr>
            <a:spLocks noGrp="1" noChangeArrowheads="1"/>
          </p:cNvSpPr>
          <p:nvPr>
            <p:ph type="body" idx="1"/>
          </p:nvPr>
        </p:nvSpPr>
        <p:spPr>
          <a:xfrm>
            <a:off x="457200" y="2133600"/>
            <a:ext cx="8229600" cy="3997325"/>
          </a:xfrm>
        </p:spPr>
        <p:txBody>
          <a:bodyPr/>
          <a:lstStyle/>
          <a:p>
            <a:pPr eaLnBrk="1" hangingPunct="1"/>
            <a:r>
              <a:rPr lang="en-US" sz="2800" b="1" dirty="0"/>
              <a:t>PRODUCT USE PERIOD COMPLETED</a:t>
            </a:r>
          </a:p>
          <a:p>
            <a:pPr lvl="1" eaLnBrk="1" hangingPunct="1"/>
            <a:r>
              <a:rPr lang="en-US" dirty="0"/>
              <a:t>Used by clinic staff to communicate to the pharmacy when the participant has </a:t>
            </a:r>
            <a:r>
              <a:rPr lang="en-US" u="sng" dirty="0"/>
              <a:t>completed</a:t>
            </a:r>
            <a:r>
              <a:rPr lang="en-US" dirty="0"/>
              <a:t> or </a:t>
            </a:r>
            <a:r>
              <a:rPr lang="en-US" u="sng" dirty="0"/>
              <a:t>withdrawn</a:t>
            </a:r>
            <a:r>
              <a:rPr lang="en-US" dirty="0"/>
              <a:t> from the study</a:t>
            </a:r>
          </a:p>
          <a:p>
            <a:pPr marL="471487" lvl="1" indent="0" eaLnBrk="1" hangingPunct="1">
              <a:buNone/>
            </a:pPr>
            <a:endParaRPr lang="en-US" sz="2400" dirty="0"/>
          </a:p>
          <a:p>
            <a:pPr lvl="1" eaLnBrk="1" hangingPunct="1"/>
            <a:endParaRPr lang="en-US" sz="2400" dirty="0"/>
          </a:p>
          <a:p>
            <a:pPr eaLnBrk="1" hangingPunct="1">
              <a:buFont typeface="Wingdings" pitchFamily="-111" charset="2"/>
              <a:buNone/>
            </a:pPr>
            <a:endParaRPr lang="en-US" sz="2800" dirty="0"/>
          </a:p>
        </p:txBody>
      </p:sp>
    </p:spTree>
    <p:extLst>
      <p:ext uri="{BB962C8B-B14F-4D97-AF65-F5344CB8AC3E}">
        <p14:creationId xmlns:p14="http://schemas.microsoft.com/office/powerpoint/2010/main" val="24233127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38200"/>
          </a:xfrm>
        </p:spPr>
        <p:txBody>
          <a:bodyPr/>
          <a:lstStyle/>
          <a:p>
            <a:pPr algn="ctr"/>
            <a:r>
              <a:rPr lang="en-US" dirty="0"/>
              <a:t>Study Gel Management Slip</a:t>
            </a:r>
          </a:p>
        </p:txBody>
      </p:sp>
      <p:sp>
        <p:nvSpPr>
          <p:cNvPr id="3" name="Content Placeholder 2"/>
          <p:cNvSpPr>
            <a:spLocks noGrp="1"/>
          </p:cNvSpPr>
          <p:nvPr>
            <p:ph idx="1"/>
          </p:nvPr>
        </p:nvSpPr>
        <p:spPr/>
        <p:txBody>
          <a:bodyPr/>
          <a:lstStyle/>
          <a:p>
            <a:r>
              <a:rPr lang="en-US" b="1" dirty="0"/>
              <a:t>At minimum</a:t>
            </a:r>
            <a:r>
              <a:rPr lang="en-US" dirty="0"/>
              <a:t>, the Management Slip should be used for:</a:t>
            </a:r>
          </a:p>
          <a:p>
            <a:pPr lvl="1"/>
            <a:r>
              <a:rPr lang="en-US" dirty="0"/>
              <a:t>One scheduled </a:t>
            </a:r>
            <a:r>
              <a:rPr lang="en-US" u="sng" dirty="0"/>
              <a:t>Product Use Period Completed</a:t>
            </a:r>
          </a:p>
          <a:p>
            <a:pPr lvl="1"/>
            <a:r>
              <a:rPr lang="en-US" dirty="0"/>
              <a:t>After completing Visit 13/Last Study Product Administration Visit</a:t>
            </a:r>
          </a:p>
          <a:p>
            <a:pPr marL="471487" lvl="1" indent="0">
              <a:buNone/>
            </a:pPr>
            <a:endParaRPr lang="en-US" u="sng" dirty="0"/>
          </a:p>
        </p:txBody>
      </p:sp>
    </p:spTree>
    <p:extLst>
      <p:ext uri="{BB962C8B-B14F-4D97-AF65-F5344CB8AC3E}">
        <p14:creationId xmlns:p14="http://schemas.microsoft.com/office/powerpoint/2010/main" val="1901689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38200"/>
          </a:xfrm>
        </p:spPr>
        <p:txBody>
          <a:bodyPr/>
          <a:lstStyle/>
          <a:p>
            <a:r>
              <a:rPr lang="en-US" dirty="0"/>
              <a:t>Reference Materials</a:t>
            </a:r>
          </a:p>
        </p:txBody>
      </p:sp>
      <p:sp>
        <p:nvSpPr>
          <p:cNvPr id="3" name="Content Placeholder 2"/>
          <p:cNvSpPr>
            <a:spLocks noGrp="1"/>
          </p:cNvSpPr>
          <p:nvPr>
            <p:ph idx="1"/>
          </p:nvPr>
        </p:nvSpPr>
        <p:spPr/>
        <p:txBody>
          <a:bodyPr/>
          <a:lstStyle/>
          <a:p>
            <a:r>
              <a:rPr lang="en-US" dirty="0"/>
              <a:t>MTN-026 Protocol, Version 2.0</a:t>
            </a:r>
          </a:p>
          <a:p>
            <a:pPr lvl="1"/>
            <a:r>
              <a:rPr lang="en-US" dirty="0"/>
              <a:t>Section 6</a:t>
            </a:r>
          </a:p>
          <a:p>
            <a:r>
              <a:rPr lang="en-US" dirty="0"/>
              <a:t>MTN-026 SSP Manual</a:t>
            </a:r>
          </a:p>
          <a:p>
            <a:pPr lvl="1"/>
            <a:r>
              <a:rPr lang="en-US" dirty="0"/>
              <a:t>Section 6</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38200"/>
          </a:xfrm>
        </p:spPr>
        <p:txBody>
          <a:bodyPr/>
          <a:lstStyle/>
          <a:p>
            <a:r>
              <a:rPr lang="en-US" dirty="0"/>
              <a:t>Retrieval of Unused Study Gel</a:t>
            </a:r>
          </a:p>
        </p:txBody>
      </p:sp>
      <p:sp>
        <p:nvSpPr>
          <p:cNvPr id="3" name="Content Placeholder 2"/>
          <p:cNvSpPr>
            <a:spLocks noGrp="1"/>
          </p:cNvSpPr>
          <p:nvPr>
            <p:ph idx="1"/>
          </p:nvPr>
        </p:nvSpPr>
        <p:spPr>
          <a:xfrm>
            <a:off x="457200" y="1600200"/>
            <a:ext cx="8229600" cy="4953000"/>
          </a:xfrm>
        </p:spPr>
        <p:txBody>
          <a:bodyPr/>
          <a:lstStyle/>
          <a:p>
            <a:r>
              <a:rPr lang="en-US" sz="2800" dirty="0"/>
              <a:t>Protocol Section 6.7</a:t>
            </a:r>
          </a:p>
          <a:p>
            <a:r>
              <a:rPr lang="en-US" sz="2800" dirty="0"/>
              <a:t>SSP Section 6.9</a:t>
            </a:r>
          </a:p>
          <a:p>
            <a:r>
              <a:rPr lang="en-US" sz="2800" dirty="0"/>
              <a:t>Document all efforts to retrieve study gel</a:t>
            </a:r>
          </a:p>
          <a:p>
            <a:pPr lvl="1"/>
            <a:r>
              <a:rPr lang="en-US" sz="2400" dirty="0"/>
              <a:t>Study gel retrieval may occur by the participant returning the gel to study staff or attempts should be made by study staff to contact the participant to retrieve gel</a:t>
            </a:r>
          </a:p>
          <a:p>
            <a:pPr marL="471487" lvl="1" indent="0">
              <a:buNone/>
            </a:pPr>
            <a:endParaRPr lang="en-US" sz="2400" dirty="0"/>
          </a:p>
          <a:p>
            <a:r>
              <a:rPr lang="en-US" sz="2800" dirty="0"/>
              <a:t>The need for retrieval is expected to be rare</a:t>
            </a:r>
          </a:p>
          <a:p>
            <a:pPr lvl="1"/>
            <a:r>
              <a:rPr lang="en-US" sz="2400" dirty="0"/>
              <a:t>Only one gel applicator for as-need at home use.</a:t>
            </a:r>
          </a:p>
          <a:p>
            <a:pPr lvl="1"/>
            <a:endParaRPr lang="en-US" dirty="0"/>
          </a:p>
          <a:p>
            <a:endParaRPr lang="en-US" dirty="0"/>
          </a:p>
        </p:txBody>
      </p:sp>
    </p:spTree>
    <p:extLst>
      <p:ext uri="{BB962C8B-B14F-4D97-AF65-F5344CB8AC3E}">
        <p14:creationId xmlns:p14="http://schemas.microsoft.com/office/powerpoint/2010/main" val="29910167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38200"/>
          </a:xfrm>
        </p:spPr>
        <p:txBody>
          <a:bodyPr/>
          <a:lstStyle/>
          <a:p>
            <a:r>
              <a:rPr lang="en-US" dirty="0"/>
              <a:t>Retrieval of Unused Study Gel</a:t>
            </a:r>
          </a:p>
        </p:txBody>
      </p:sp>
      <p:sp>
        <p:nvSpPr>
          <p:cNvPr id="3" name="Content Placeholder 2"/>
          <p:cNvSpPr>
            <a:spLocks noGrp="1"/>
          </p:cNvSpPr>
          <p:nvPr>
            <p:ph idx="1"/>
          </p:nvPr>
        </p:nvSpPr>
        <p:spPr>
          <a:xfrm>
            <a:off x="228600" y="1503528"/>
            <a:ext cx="8686800" cy="5334000"/>
          </a:xfrm>
        </p:spPr>
        <p:txBody>
          <a:bodyPr/>
          <a:lstStyle/>
          <a:p>
            <a:r>
              <a:rPr lang="en-US" sz="2400" dirty="0"/>
              <a:t>Study gel must be retrieved within 24 hours when it is </a:t>
            </a:r>
            <a:r>
              <a:rPr lang="en-US" sz="2400" u="sng" dirty="0"/>
              <a:t>permanently discontinued</a:t>
            </a:r>
            <a:r>
              <a:rPr lang="en-US" sz="2400" dirty="0"/>
              <a:t>.</a:t>
            </a:r>
          </a:p>
          <a:p>
            <a:pPr lvl="1"/>
            <a:r>
              <a:rPr lang="en-US" sz="2000" dirty="0"/>
              <a:t>If not retrieved within 24 hours, then the </a:t>
            </a:r>
            <a:r>
              <a:rPr lang="en-US" sz="2000" dirty="0">
                <a:solidFill>
                  <a:srgbClr val="FF0000"/>
                </a:solidFill>
              </a:rPr>
              <a:t>MTN-026 PSRT must be notified</a:t>
            </a:r>
            <a:r>
              <a:rPr lang="en-US" sz="2000" dirty="0"/>
              <a:t>.</a:t>
            </a:r>
            <a:endParaRPr lang="en-US" sz="2400" dirty="0"/>
          </a:p>
          <a:p>
            <a:r>
              <a:rPr lang="en-US" sz="2400" dirty="0"/>
              <a:t>If not previously returned (at or by Visit 14: 24 hours PK Visit), it is expected that participants will returned unused gel at </a:t>
            </a:r>
            <a:r>
              <a:rPr lang="en-US" sz="2400" dirty="0">
                <a:solidFill>
                  <a:srgbClr val="FF0000"/>
                </a:solidFill>
              </a:rPr>
              <a:t>Visit 16/Final Clinic Visit</a:t>
            </a:r>
            <a:r>
              <a:rPr lang="en-US" sz="2400" dirty="0"/>
              <a:t>.</a:t>
            </a:r>
          </a:p>
          <a:p>
            <a:r>
              <a:rPr lang="en-US" sz="2400" dirty="0"/>
              <a:t>If not returned by Visit 16/Final Clinic Visit, site staff will make efforts to have the unused study gel returned </a:t>
            </a:r>
            <a:r>
              <a:rPr lang="en-US" sz="2400" dirty="0">
                <a:solidFill>
                  <a:srgbClr val="FF0000"/>
                </a:solidFill>
              </a:rPr>
              <a:t>within 7 days</a:t>
            </a:r>
            <a:r>
              <a:rPr lang="en-US" sz="2400" dirty="0"/>
              <a:t>.</a:t>
            </a:r>
          </a:p>
          <a:p>
            <a:pPr lvl="1"/>
            <a:r>
              <a:rPr lang="en-US" sz="2000" dirty="0"/>
              <a:t>If not returned within 7 days, then the </a:t>
            </a:r>
            <a:r>
              <a:rPr lang="en-US" sz="2000" dirty="0">
                <a:solidFill>
                  <a:srgbClr val="FF0000"/>
                </a:solidFill>
              </a:rPr>
              <a:t>MTN-026 PSRT must be notified</a:t>
            </a:r>
            <a:r>
              <a:rPr lang="en-US" sz="2000" dirty="0"/>
              <a:t>.</a:t>
            </a:r>
          </a:p>
          <a:p>
            <a:r>
              <a:rPr lang="en-US" sz="2400" u="sng" dirty="0">
                <a:latin typeface="Arial" panose="020B0604020202020204" pitchFamily="34" charset="0"/>
                <a:cs typeface="Arial" panose="020B0604020202020204" pitchFamily="34" charset="0"/>
              </a:rPr>
              <a:t>All attempts to retrieve study product should be documented.</a:t>
            </a:r>
          </a:p>
          <a:p>
            <a:endParaRPr lang="en-US" dirty="0"/>
          </a:p>
        </p:txBody>
      </p:sp>
    </p:spTree>
    <p:extLst>
      <p:ext uri="{BB962C8B-B14F-4D97-AF65-F5344CB8AC3E}">
        <p14:creationId xmlns:p14="http://schemas.microsoft.com/office/powerpoint/2010/main" val="42668237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38200"/>
          </a:xfrm>
        </p:spPr>
        <p:txBody>
          <a:bodyPr/>
          <a:lstStyle/>
          <a:p>
            <a:r>
              <a:rPr lang="en-US" b="1" u="sng" dirty="0"/>
              <a:t>Unused</a:t>
            </a:r>
            <a:r>
              <a:rPr lang="en-US" dirty="0"/>
              <a:t> Study Gel Return</a:t>
            </a:r>
          </a:p>
        </p:txBody>
      </p:sp>
      <p:sp>
        <p:nvSpPr>
          <p:cNvPr id="3" name="Content Placeholder 2"/>
          <p:cNvSpPr>
            <a:spLocks noGrp="1"/>
          </p:cNvSpPr>
          <p:nvPr>
            <p:ph idx="1"/>
          </p:nvPr>
        </p:nvSpPr>
        <p:spPr>
          <a:xfrm>
            <a:off x="457200" y="1508759"/>
            <a:ext cx="8229600" cy="5349241"/>
          </a:xfrm>
        </p:spPr>
        <p:txBody>
          <a:bodyPr/>
          <a:lstStyle/>
          <a:p>
            <a:r>
              <a:rPr lang="en-US" sz="2400" dirty="0"/>
              <a:t>ONLY unused study gel should be returned to the pharmacy</a:t>
            </a:r>
          </a:p>
          <a:p>
            <a:pPr lvl="1"/>
            <a:r>
              <a:rPr lang="en-US" sz="2000" dirty="0"/>
              <a:t>Any unused dose including the take home dose</a:t>
            </a:r>
          </a:p>
          <a:p>
            <a:pPr lvl="1"/>
            <a:r>
              <a:rPr lang="en-US" sz="2000" dirty="0"/>
              <a:t>NO USED GEL APPLICATORS should be returned to the pharmacy</a:t>
            </a:r>
          </a:p>
          <a:p>
            <a:pPr lvl="1">
              <a:buNone/>
            </a:pPr>
            <a:endParaRPr lang="en-US" sz="2000" dirty="0"/>
          </a:p>
          <a:p>
            <a:r>
              <a:rPr lang="en-US" sz="2400" dirty="0"/>
              <a:t>Unused gel is returned to the pharmacy by:</a:t>
            </a:r>
          </a:p>
          <a:p>
            <a:pPr lvl="1" eaLnBrk="1" hangingPunct="1"/>
            <a:r>
              <a:rPr lang="en-US" sz="2000" dirty="0"/>
              <a:t>Clinic staff member or runner</a:t>
            </a:r>
          </a:p>
          <a:p>
            <a:pPr lvl="1" eaLnBrk="1" hangingPunct="1"/>
            <a:r>
              <a:rPr lang="en-US" sz="2000" dirty="0"/>
              <a:t>Depends on pharmacy site-specific Chain of Custody SOP</a:t>
            </a:r>
          </a:p>
          <a:p>
            <a:pPr lvl="1" eaLnBrk="1" hangingPunct="1">
              <a:buNone/>
            </a:pPr>
            <a:endParaRPr lang="en-US" sz="2000" dirty="0"/>
          </a:p>
          <a:p>
            <a:pPr eaLnBrk="1" hangingPunct="1"/>
            <a:r>
              <a:rPr lang="en-US" sz="2400" dirty="0"/>
              <a:t>Documented on </a:t>
            </a:r>
            <a:r>
              <a:rPr lang="en-US" sz="2400" b="1" dirty="0"/>
              <a:t>Record of Return of Site-Specific Study Gel</a:t>
            </a:r>
          </a:p>
          <a:p>
            <a:pPr lvl="1" eaLnBrk="1" hangingPunct="1"/>
            <a:r>
              <a:rPr lang="en-US" sz="2000" dirty="0"/>
              <a:t>This record is stored in the pharmacy</a:t>
            </a:r>
          </a:p>
          <a:p>
            <a:pPr marL="471487" lvl="1" indent="0">
              <a:buNone/>
            </a:pPr>
            <a:endParaRPr lang="en-US" sz="2400" dirty="0"/>
          </a:p>
          <a:p>
            <a:pPr lvl="1"/>
            <a:endParaRPr lang="en-US" sz="2400" dirty="0"/>
          </a:p>
          <a:p>
            <a:endParaRPr lang="en-US" dirty="0"/>
          </a:p>
        </p:txBody>
      </p:sp>
    </p:spTree>
    <p:extLst>
      <p:ext uri="{BB962C8B-B14F-4D97-AF65-F5344CB8AC3E}">
        <p14:creationId xmlns:p14="http://schemas.microsoft.com/office/powerpoint/2010/main" val="30770541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noChangeArrowheads="1"/>
          </p:cNvSpPr>
          <p:nvPr>
            <p:ph type="body" idx="1"/>
          </p:nvPr>
        </p:nvSpPr>
        <p:spPr>
          <a:xfrm>
            <a:off x="431800" y="1752600"/>
            <a:ext cx="8229600" cy="4525963"/>
          </a:xfrm>
        </p:spPr>
        <p:txBody>
          <a:bodyPr/>
          <a:lstStyle/>
          <a:p>
            <a:r>
              <a:rPr lang="en-US" sz="2800" dirty="0"/>
              <a:t>If returning unused gel because damaged or contaminated, record the details on the record</a:t>
            </a:r>
            <a:endParaRPr lang="en-US" sz="2800" b="1" dirty="0"/>
          </a:p>
          <a:p>
            <a:pPr>
              <a:buNone/>
            </a:pPr>
            <a:endParaRPr lang="en-US" sz="2800" dirty="0"/>
          </a:p>
          <a:p>
            <a:r>
              <a:rPr lang="en-US" sz="2800" dirty="0"/>
              <a:t>The pharmacy will document and quarantine any returned unused gel</a:t>
            </a:r>
          </a:p>
          <a:p>
            <a:pPr>
              <a:buNone/>
            </a:pPr>
            <a:endParaRPr lang="en-US" sz="2800" dirty="0"/>
          </a:p>
          <a:p>
            <a:pPr eaLnBrk="1" hangingPunct="1"/>
            <a:endParaRPr lang="en-US" sz="2400" dirty="0"/>
          </a:p>
          <a:p>
            <a:pPr eaLnBrk="1" hangingPunct="1">
              <a:buFont typeface="Wingdings" pitchFamily="-111" charset="2"/>
              <a:buNone/>
            </a:pPr>
            <a:r>
              <a:rPr lang="en-US" sz="2800" dirty="0"/>
              <a:t>  </a:t>
            </a:r>
          </a:p>
        </p:txBody>
      </p:sp>
      <p:sp>
        <p:nvSpPr>
          <p:cNvPr id="5" name="Rectangle 2"/>
          <p:cNvSpPr>
            <a:spLocks noGrp="1" noChangeArrowheads="1"/>
          </p:cNvSpPr>
          <p:nvPr>
            <p:ph type="title"/>
          </p:nvPr>
        </p:nvSpPr>
        <p:spPr>
          <a:xfrm>
            <a:off x="457200" y="533400"/>
            <a:ext cx="8229600" cy="838200"/>
          </a:xfrm>
        </p:spPr>
        <p:txBody>
          <a:bodyPr/>
          <a:lstStyle/>
          <a:p>
            <a:pPr eaLnBrk="1" hangingPunct="1"/>
            <a:r>
              <a:rPr lang="en-US" dirty="0"/>
              <a:t>Chain Of Custody</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574674"/>
            <a:ext cx="6019800" cy="6283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itle 1"/>
          <p:cNvSpPr>
            <a:spLocks noGrp="1"/>
          </p:cNvSpPr>
          <p:nvPr>
            <p:ph type="title"/>
          </p:nvPr>
        </p:nvSpPr>
        <p:spPr>
          <a:xfrm>
            <a:off x="495300" y="3464"/>
            <a:ext cx="8229600" cy="606136"/>
          </a:xfrm>
        </p:spPr>
        <p:txBody>
          <a:bodyPr/>
          <a:lstStyle/>
          <a:p>
            <a:pPr algn="ctr"/>
            <a:r>
              <a:rPr lang="en-US" altLang="en-US" sz="3200" dirty="0"/>
              <a:t>Record of Return of Site-Specific Study Gel</a:t>
            </a:r>
          </a:p>
        </p:txBody>
      </p:sp>
    </p:spTree>
    <p:extLst>
      <p:ext uri="{BB962C8B-B14F-4D97-AF65-F5344CB8AC3E}">
        <p14:creationId xmlns:p14="http://schemas.microsoft.com/office/powerpoint/2010/main" val="15491679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lstStyle/>
          <a:p>
            <a:r>
              <a:rPr lang="en-US" dirty="0"/>
              <a:t>Study Gel Complaints</a:t>
            </a:r>
          </a:p>
        </p:txBody>
      </p:sp>
      <p:sp>
        <p:nvSpPr>
          <p:cNvPr id="3" name="Content Placeholder 2"/>
          <p:cNvSpPr>
            <a:spLocks noGrp="1"/>
          </p:cNvSpPr>
          <p:nvPr>
            <p:ph idx="1"/>
          </p:nvPr>
        </p:nvSpPr>
        <p:spPr>
          <a:xfrm>
            <a:off x="76200" y="1508760"/>
            <a:ext cx="8915400" cy="5257800"/>
          </a:xfrm>
        </p:spPr>
        <p:txBody>
          <a:bodyPr/>
          <a:lstStyle/>
          <a:p>
            <a:r>
              <a:rPr lang="en-US" sz="2800" dirty="0"/>
              <a:t>Study product problem may be noted by pharmacy, clinic, and/or participant.</a:t>
            </a:r>
          </a:p>
          <a:p>
            <a:pPr lvl="1"/>
            <a:r>
              <a:rPr lang="en-US" sz="2400" dirty="0"/>
              <a:t>May concern dosage form (gel), applicator (barrel, piston, cap, plunger), packaging (overwrap), or other aspect.</a:t>
            </a:r>
          </a:p>
          <a:p>
            <a:r>
              <a:rPr lang="en-US" sz="2800" dirty="0"/>
              <a:t>Clinic staff will make thorough record of clinic staff or participant complaint.</a:t>
            </a:r>
          </a:p>
          <a:p>
            <a:r>
              <a:rPr lang="en-US" sz="2800" dirty="0"/>
              <a:t>Clinic staff member will email complaint to site </a:t>
            </a:r>
            <a:r>
              <a:rPr lang="en-US" sz="2800" dirty="0" err="1"/>
              <a:t>PoR</a:t>
            </a:r>
            <a:endParaRPr lang="en-US" sz="2800" dirty="0"/>
          </a:p>
          <a:p>
            <a:pPr lvl="1"/>
            <a:r>
              <a:rPr lang="en-US" sz="2400" dirty="0"/>
              <a:t>PTID, Date of observed issue, date issue was reported, date gel was dispensed, did adverse event occur, nature of issue, picture (if possible and applicable), any other necessary details</a:t>
            </a:r>
          </a:p>
        </p:txBody>
      </p:sp>
    </p:spTree>
    <p:extLst>
      <p:ext uri="{BB962C8B-B14F-4D97-AF65-F5344CB8AC3E}">
        <p14:creationId xmlns:p14="http://schemas.microsoft.com/office/powerpoint/2010/main" val="30667672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38200"/>
          </a:xfrm>
        </p:spPr>
        <p:txBody>
          <a:bodyPr/>
          <a:lstStyle/>
          <a:p>
            <a:r>
              <a:rPr lang="en-US" dirty="0"/>
              <a:t>Study Gel Complaints</a:t>
            </a:r>
          </a:p>
        </p:txBody>
      </p:sp>
      <p:sp>
        <p:nvSpPr>
          <p:cNvPr id="3" name="Content Placeholder 2"/>
          <p:cNvSpPr>
            <a:spLocks noGrp="1"/>
          </p:cNvSpPr>
          <p:nvPr>
            <p:ph idx="1"/>
          </p:nvPr>
        </p:nvSpPr>
        <p:spPr>
          <a:xfrm>
            <a:off x="304800" y="1600200"/>
            <a:ext cx="8610600" cy="5105400"/>
          </a:xfrm>
        </p:spPr>
        <p:txBody>
          <a:bodyPr/>
          <a:lstStyle/>
          <a:p>
            <a:r>
              <a:rPr lang="en-US" sz="2600" dirty="0"/>
              <a:t>Pharmacy staff will email all study product complaints to MTN LOC Pharmacy.</a:t>
            </a:r>
          </a:p>
          <a:p>
            <a:r>
              <a:rPr lang="en-US" sz="2600" dirty="0"/>
              <a:t>If the complaint is concerning an unused gel applicator, then the unused gel applicator should be held in quarantine in the pharmacy</a:t>
            </a:r>
          </a:p>
          <a:p>
            <a:r>
              <a:rPr lang="en-US" sz="2600" dirty="0"/>
              <a:t>If the complaint is concerning a used gel applicator, then the clinic staff should process the used study product per standard operating procedures for used study products (if applicable)</a:t>
            </a:r>
          </a:p>
        </p:txBody>
      </p:sp>
    </p:spTree>
    <p:extLst>
      <p:ext uri="{BB962C8B-B14F-4D97-AF65-F5344CB8AC3E}">
        <p14:creationId xmlns:p14="http://schemas.microsoft.com/office/powerpoint/2010/main" val="15078727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38200"/>
          </a:xfrm>
        </p:spPr>
        <p:txBody>
          <a:bodyPr/>
          <a:lstStyle/>
          <a:p>
            <a:r>
              <a:rPr lang="en-US" dirty="0"/>
              <a:t>Other Items Supplied to Clinic</a:t>
            </a:r>
          </a:p>
        </p:txBody>
      </p:sp>
      <p:sp>
        <p:nvSpPr>
          <p:cNvPr id="3" name="Content Placeholder 2"/>
          <p:cNvSpPr>
            <a:spLocks noGrp="1"/>
          </p:cNvSpPr>
          <p:nvPr>
            <p:ph idx="1"/>
          </p:nvPr>
        </p:nvSpPr>
        <p:spPr/>
        <p:txBody>
          <a:bodyPr/>
          <a:lstStyle/>
          <a:p>
            <a:r>
              <a:rPr lang="en-US" altLang="en-US" dirty="0"/>
              <a:t>200 male condoms (for Visit 6)</a:t>
            </a:r>
          </a:p>
          <a:p>
            <a:r>
              <a:rPr lang="en-US" altLang="en-US" dirty="0"/>
              <a:t>200 – 4mL sachets of lubricant</a:t>
            </a:r>
            <a:r>
              <a:rPr lang="en-US" dirty="0"/>
              <a:t> for applicator insertion </a:t>
            </a:r>
          </a:p>
          <a:p>
            <a:r>
              <a:rPr lang="en-US" altLang="en-US" dirty="0"/>
              <a:t>6 – 4oz tubes of lubricant for procedures</a:t>
            </a:r>
          </a:p>
          <a:p>
            <a:endParaRPr lang="en-US" altLang="en-US" dirty="0"/>
          </a:p>
          <a:p>
            <a:r>
              <a:rPr lang="en-US" altLang="en-US" dirty="0"/>
              <a:t>An order does not need to be submitted</a:t>
            </a:r>
          </a:p>
          <a:p>
            <a:endParaRPr lang="en-US" dirty="0"/>
          </a:p>
        </p:txBody>
      </p:sp>
    </p:spTree>
    <p:extLst>
      <p:ext uri="{BB962C8B-B14F-4D97-AF65-F5344CB8AC3E}">
        <p14:creationId xmlns:p14="http://schemas.microsoft.com/office/powerpoint/2010/main" val="40453749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457200" y="381000"/>
            <a:ext cx="8229600" cy="1143000"/>
          </a:xfrm>
        </p:spPr>
        <p:txBody>
          <a:bodyPr/>
          <a:lstStyle/>
          <a:p>
            <a:pPr eaLnBrk="1" hangingPunct="1"/>
            <a:r>
              <a:rPr lang="en-US" dirty="0"/>
              <a:t>Contact Information</a:t>
            </a:r>
          </a:p>
        </p:txBody>
      </p:sp>
      <p:sp>
        <p:nvSpPr>
          <p:cNvPr id="64515" name="Rectangle 3"/>
          <p:cNvSpPr>
            <a:spLocks noGrp="1" noChangeArrowheads="1"/>
          </p:cNvSpPr>
          <p:nvPr>
            <p:ph type="body" idx="1"/>
          </p:nvPr>
        </p:nvSpPr>
        <p:spPr>
          <a:xfrm>
            <a:off x="381000" y="1905001"/>
            <a:ext cx="8229600" cy="1219199"/>
          </a:xfrm>
        </p:spPr>
        <p:txBody>
          <a:bodyPr/>
          <a:lstStyle/>
          <a:p>
            <a:pPr eaLnBrk="1" hangingPunct="1"/>
            <a:r>
              <a:rPr lang="en-US" dirty="0"/>
              <a:t>If you have any questions, please do not hesitate to contact us:</a:t>
            </a:r>
          </a:p>
        </p:txBody>
      </p:sp>
      <p:sp>
        <p:nvSpPr>
          <p:cNvPr id="2" name="TextBox 1"/>
          <p:cNvSpPr txBox="1"/>
          <p:nvPr/>
        </p:nvSpPr>
        <p:spPr>
          <a:xfrm>
            <a:off x="885500" y="3631313"/>
            <a:ext cx="3279228" cy="1200329"/>
          </a:xfrm>
          <a:prstGeom prst="rect">
            <a:avLst/>
          </a:prstGeom>
          <a:noFill/>
        </p:spPr>
        <p:txBody>
          <a:bodyPr wrap="square" rtlCol="0">
            <a:spAutoFit/>
          </a:bodyPr>
          <a:lstStyle/>
          <a:p>
            <a:pPr eaLnBrk="1" hangingPunct="1">
              <a:buFont typeface="Wingdings" pitchFamily="-111" charset="2"/>
              <a:buNone/>
            </a:pPr>
            <a:r>
              <a:rPr lang="en-US" sz="2400" dirty="0">
                <a:latin typeface="+mn-lt"/>
              </a:rPr>
              <a:t>Cindy Jacobson</a:t>
            </a:r>
          </a:p>
          <a:p>
            <a:pPr eaLnBrk="1" hangingPunct="1">
              <a:buFont typeface="Wingdings" pitchFamily="-111" charset="2"/>
              <a:buNone/>
            </a:pPr>
            <a:r>
              <a:rPr lang="en-US" sz="2400" dirty="0">
                <a:latin typeface="+mn-lt"/>
              </a:rPr>
              <a:t>(412) 641-8913</a:t>
            </a:r>
          </a:p>
          <a:p>
            <a:pPr eaLnBrk="1" hangingPunct="1">
              <a:buFont typeface="Wingdings" pitchFamily="-111" charset="2"/>
              <a:buNone/>
            </a:pPr>
            <a:r>
              <a:rPr lang="en-US" sz="2400" dirty="0">
                <a:latin typeface="+mn-lt"/>
              </a:rPr>
              <a:t>cjacobson@upmc.edu</a:t>
            </a:r>
          </a:p>
        </p:txBody>
      </p:sp>
      <p:sp>
        <p:nvSpPr>
          <p:cNvPr id="5" name="TextBox 4"/>
          <p:cNvSpPr txBox="1"/>
          <p:nvPr/>
        </p:nvSpPr>
        <p:spPr>
          <a:xfrm>
            <a:off x="5155328" y="3631314"/>
            <a:ext cx="3431628" cy="1200329"/>
          </a:xfrm>
          <a:prstGeom prst="rect">
            <a:avLst/>
          </a:prstGeom>
          <a:noFill/>
        </p:spPr>
        <p:txBody>
          <a:bodyPr wrap="square" rtlCol="0">
            <a:spAutoFit/>
          </a:bodyPr>
          <a:lstStyle/>
          <a:p>
            <a:pPr eaLnBrk="1" hangingPunct="1">
              <a:buFont typeface="Wingdings" pitchFamily="-111" charset="2"/>
              <a:buNone/>
            </a:pPr>
            <a:r>
              <a:rPr lang="en-US" sz="2400" dirty="0">
                <a:latin typeface="+mn-lt"/>
              </a:rPr>
              <a:t>Lindsay Kramzer</a:t>
            </a:r>
          </a:p>
          <a:p>
            <a:pPr eaLnBrk="1" hangingPunct="1">
              <a:buFont typeface="Wingdings" pitchFamily="-111" charset="2"/>
              <a:buNone/>
            </a:pPr>
            <a:r>
              <a:rPr lang="en-US" sz="2400" dirty="0">
                <a:latin typeface="+mn-lt"/>
              </a:rPr>
              <a:t>(412) 641-3865</a:t>
            </a:r>
          </a:p>
          <a:p>
            <a:pPr eaLnBrk="1" hangingPunct="1">
              <a:buFont typeface="Wingdings" pitchFamily="-111" charset="2"/>
              <a:buNone/>
            </a:pPr>
            <a:r>
              <a:rPr lang="en-US" sz="2400" dirty="0">
                <a:latin typeface="+mn-lt"/>
              </a:rPr>
              <a:t>fergusonlm@upmc.edu</a:t>
            </a:r>
          </a:p>
        </p:txBody>
      </p:sp>
      <p:sp>
        <p:nvSpPr>
          <p:cNvPr id="3" name="TextBox 2"/>
          <p:cNvSpPr txBox="1"/>
          <p:nvPr/>
        </p:nvSpPr>
        <p:spPr>
          <a:xfrm>
            <a:off x="1143000" y="5702587"/>
            <a:ext cx="7239000" cy="584775"/>
          </a:xfrm>
          <a:prstGeom prst="rect">
            <a:avLst/>
          </a:prstGeom>
          <a:noFill/>
        </p:spPr>
        <p:txBody>
          <a:bodyPr wrap="square" rtlCol="0">
            <a:spAutoFit/>
          </a:bodyPr>
          <a:lstStyle/>
          <a:p>
            <a:r>
              <a:rPr lang="en-US" sz="3200" b="1" i="1" dirty="0">
                <a:latin typeface="+mn-lt"/>
              </a:rPr>
              <a:t>Questions?			Thank you!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304800" y="533400"/>
            <a:ext cx="8610600" cy="838200"/>
          </a:xfrm>
        </p:spPr>
        <p:txBody>
          <a:bodyPr/>
          <a:lstStyle/>
          <a:p>
            <a:pPr algn="ctr"/>
            <a:r>
              <a:rPr lang="en-US" altLang="en-US" dirty="0"/>
              <a:t>Study Visit Schedule &amp; Regimen</a:t>
            </a:r>
          </a:p>
        </p:txBody>
      </p:sp>
      <p:sp>
        <p:nvSpPr>
          <p:cNvPr id="4" name="Content Placeholder 3"/>
          <p:cNvSpPr>
            <a:spLocks noGrp="1"/>
          </p:cNvSpPr>
          <p:nvPr>
            <p:ph idx="1"/>
          </p:nvPr>
        </p:nvSpPr>
        <p:spPr>
          <a:xfrm>
            <a:off x="21771" y="4729843"/>
            <a:ext cx="9067800" cy="2146012"/>
          </a:xfrm>
        </p:spPr>
        <p:txBody>
          <a:bodyPr/>
          <a:lstStyle/>
          <a:p>
            <a:r>
              <a:rPr lang="en-US" sz="1800" b="1" dirty="0">
                <a:solidFill>
                  <a:srgbClr val="FF0000"/>
                </a:solidFill>
              </a:rPr>
              <a:t>Visit 2/Enrollment Visit – Randomization; No Study Product.</a:t>
            </a:r>
          </a:p>
          <a:p>
            <a:r>
              <a:rPr lang="en-US" sz="1800" b="1" dirty="0">
                <a:solidFill>
                  <a:srgbClr val="FF0000"/>
                </a:solidFill>
              </a:rPr>
              <a:t>Visit 3/Single Dose Administration Visit.</a:t>
            </a:r>
          </a:p>
          <a:p>
            <a:r>
              <a:rPr lang="en-US" sz="1800" b="1" dirty="0">
                <a:solidFill>
                  <a:srgbClr val="FF0000"/>
                </a:solidFill>
              </a:rPr>
              <a:t>Visits 7*-13/Study Product Administration Visits - DOD.</a:t>
            </a:r>
          </a:p>
          <a:p>
            <a:pPr marL="471487" lvl="1" indent="0">
              <a:buNone/>
            </a:pPr>
            <a:r>
              <a:rPr lang="en-US" sz="1600" dirty="0">
                <a:solidFill>
                  <a:srgbClr val="FF0000"/>
                </a:solidFill>
              </a:rPr>
              <a:t>*One dose of gel for as-needed at home use will be provided to the participant at Visit 7</a:t>
            </a:r>
            <a:r>
              <a:rPr lang="en-US" sz="1600" dirty="0">
                <a:solidFill>
                  <a:srgbClr val="FF0000"/>
                </a:solidFill>
                <a:cs typeface="+mn-cs"/>
              </a:rPr>
              <a:t>.</a:t>
            </a:r>
          </a:p>
        </p:txBody>
      </p:sp>
      <p:grpSp>
        <p:nvGrpSpPr>
          <p:cNvPr id="3" name="Group 2"/>
          <p:cNvGrpSpPr/>
          <p:nvPr/>
        </p:nvGrpSpPr>
        <p:grpSpPr>
          <a:xfrm>
            <a:off x="21771" y="1524000"/>
            <a:ext cx="9067800" cy="2950029"/>
            <a:chOff x="21771" y="1524000"/>
            <a:chExt cx="9067800" cy="2950029"/>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771" y="1524000"/>
              <a:ext cx="9067800" cy="29500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Oval 1"/>
            <p:cNvSpPr/>
            <p:nvPr/>
          </p:nvSpPr>
          <p:spPr bwMode="auto">
            <a:xfrm>
              <a:off x="642670" y="3030748"/>
              <a:ext cx="838200" cy="762000"/>
            </a:xfrm>
            <a:prstGeom prst="ellipse">
              <a:avLst/>
            </a:prstGeom>
            <a:noFill/>
            <a:ln w="254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endParaRPr>
            </a:p>
          </p:txBody>
        </p:sp>
        <p:sp>
          <p:nvSpPr>
            <p:cNvPr id="6" name="Oval 5"/>
            <p:cNvSpPr/>
            <p:nvPr/>
          </p:nvSpPr>
          <p:spPr bwMode="auto">
            <a:xfrm>
              <a:off x="1302592" y="1785670"/>
              <a:ext cx="680770" cy="685800"/>
            </a:xfrm>
            <a:prstGeom prst="ellipse">
              <a:avLst/>
            </a:prstGeom>
            <a:noFill/>
            <a:ln w="254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endParaRPr>
            </a:p>
          </p:txBody>
        </p:sp>
        <p:sp>
          <p:nvSpPr>
            <p:cNvPr id="7" name="Oval 6"/>
            <p:cNvSpPr/>
            <p:nvPr/>
          </p:nvSpPr>
          <p:spPr bwMode="auto">
            <a:xfrm>
              <a:off x="3503766" y="3321174"/>
              <a:ext cx="2514600" cy="762000"/>
            </a:xfrm>
            <a:prstGeom prst="ellipse">
              <a:avLst/>
            </a:prstGeom>
            <a:noFill/>
            <a:ln w="254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564346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idx="4294967295"/>
          </p:nvPr>
        </p:nvSpPr>
        <p:spPr>
          <a:xfrm>
            <a:off x="457200" y="533400"/>
            <a:ext cx="8229600" cy="990600"/>
          </a:xfrm>
        </p:spPr>
        <p:txBody>
          <a:bodyPr anchor="ctr"/>
          <a:lstStyle/>
          <a:p>
            <a:pPr algn="ctr" eaLnBrk="1" hangingPunct="1"/>
            <a:r>
              <a:rPr lang="en-US" altLang="en-US" dirty="0"/>
              <a:t>Visit 2/Enrollment Visit</a:t>
            </a:r>
          </a:p>
        </p:txBody>
      </p:sp>
      <p:sp>
        <p:nvSpPr>
          <p:cNvPr id="30723" name="Content Placeholder 2"/>
          <p:cNvSpPr>
            <a:spLocks noGrp="1"/>
          </p:cNvSpPr>
          <p:nvPr>
            <p:ph idx="4294967295"/>
          </p:nvPr>
        </p:nvSpPr>
        <p:spPr>
          <a:xfrm>
            <a:off x="457200" y="1600200"/>
            <a:ext cx="8229600" cy="5105400"/>
          </a:xfrm>
          <a:prstGeom prst="rect">
            <a:avLst/>
          </a:prstGeom>
        </p:spPr>
        <p:txBody>
          <a:bodyPr/>
          <a:lstStyle/>
          <a:p>
            <a:pPr marL="342900" indent="-342900" eaLnBrk="1" hangingPunct="1">
              <a:defRPr/>
            </a:pPr>
            <a:r>
              <a:rPr lang="en-US" sz="2800" dirty="0"/>
              <a:t>The study database (via the </a:t>
            </a:r>
            <a:r>
              <a:rPr lang="en-US" sz="2800" dirty="0" err="1"/>
              <a:t>Medidata</a:t>
            </a:r>
            <a:r>
              <a:rPr lang="en-US" sz="2800" dirty="0"/>
              <a:t> Balance module) will assign the participant to a treatment arm and the Randomization Date and Time will appear automatically on the Randomization </a:t>
            </a:r>
            <a:r>
              <a:rPr lang="en-US" sz="2800" dirty="0" err="1"/>
              <a:t>eCRF</a:t>
            </a:r>
            <a:r>
              <a:rPr lang="en-US" sz="2800" dirty="0"/>
              <a:t>.</a:t>
            </a:r>
          </a:p>
          <a:p>
            <a:pPr marL="342900" indent="-342900" eaLnBrk="1" hangingPunct="1">
              <a:defRPr/>
            </a:pPr>
            <a:r>
              <a:rPr lang="en-US" altLang="en-US" sz="2800" dirty="0"/>
              <a:t>A participant is considered enrolled in the study once this step takes place</a:t>
            </a:r>
          </a:p>
          <a:p>
            <a:pPr marL="342900" indent="-342900" eaLnBrk="1" hangingPunct="1">
              <a:defRPr/>
            </a:pPr>
            <a:endParaRPr lang="en-US" altLang="en-US" sz="2800" dirty="0"/>
          </a:p>
          <a:p>
            <a:pPr marL="781050" lvl="1" indent="-342900" eaLnBrk="1" hangingPunct="1">
              <a:defRPr/>
            </a:pPr>
            <a:endParaRPr lang="en-US" altLang="en-US" sz="2400" b="1" dirty="0">
              <a:solidFill>
                <a:schemeClr val="accent1"/>
              </a:solidFill>
            </a:endParaRPr>
          </a:p>
          <a:p>
            <a:pPr marL="342900" indent="-342900" eaLnBrk="1" hangingPunct="1">
              <a:defRPr/>
            </a:pPr>
            <a:endParaRPr lang="en-US" altLang="en-US" dirty="0"/>
          </a:p>
          <a:p>
            <a:pPr marL="342900" indent="-342900" eaLnBrk="1" hangingPunct="1">
              <a:defRPr/>
            </a:pPr>
            <a:endParaRPr lang="en-US" altLang="en-US" dirty="0"/>
          </a:p>
          <a:p>
            <a:pPr marL="342900" indent="-342900" eaLnBrk="1" hangingPunct="1">
              <a:defRPr/>
            </a:pPr>
            <a:endParaRPr lang="en-US" altLang="en-US" dirty="0"/>
          </a:p>
          <a:p>
            <a:pPr marL="342900" indent="-342900" eaLnBrk="1" hangingPunct="1">
              <a:defRPr/>
            </a:pPr>
            <a:endParaRPr lang="en-US" altLang="en-US" dirty="0"/>
          </a:p>
        </p:txBody>
      </p:sp>
    </p:spTree>
    <p:extLst>
      <p:ext uri="{BB962C8B-B14F-4D97-AF65-F5344CB8AC3E}">
        <p14:creationId xmlns:p14="http://schemas.microsoft.com/office/powerpoint/2010/main" val="865748648"/>
      </p:ext>
    </p:extLst>
  </p:cSld>
  <p:clrMapOvr>
    <a:masterClrMapping/>
  </p:clrMapOvr>
  <p:transition spd="slow" advTm="1201"/>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idx="4294967295"/>
          </p:nvPr>
        </p:nvSpPr>
        <p:spPr>
          <a:xfrm>
            <a:off x="457200" y="457200"/>
            <a:ext cx="8229600" cy="914400"/>
          </a:xfrm>
        </p:spPr>
        <p:txBody>
          <a:bodyPr anchor="ctr"/>
          <a:lstStyle/>
          <a:p>
            <a:pPr algn="ctr" eaLnBrk="1" hangingPunct="1"/>
            <a:r>
              <a:rPr lang="en-US" altLang="en-US" sz="3600" dirty="0"/>
              <a:t>Visit 3/</a:t>
            </a:r>
            <a:br>
              <a:rPr lang="en-US" altLang="en-US" sz="3600" dirty="0"/>
            </a:br>
            <a:r>
              <a:rPr lang="en-US" altLang="en-US" sz="3600" dirty="0"/>
              <a:t>Single Dose Administration Visit</a:t>
            </a:r>
          </a:p>
        </p:txBody>
      </p:sp>
      <p:sp>
        <p:nvSpPr>
          <p:cNvPr id="30723" name="Content Placeholder 2"/>
          <p:cNvSpPr>
            <a:spLocks noGrp="1"/>
          </p:cNvSpPr>
          <p:nvPr>
            <p:ph idx="4294967295"/>
          </p:nvPr>
        </p:nvSpPr>
        <p:spPr>
          <a:xfrm>
            <a:off x="228600" y="1828800"/>
            <a:ext cx="8610600" cy="4530725"/>
          </a:xfrm>
        </p:spPr>
        <p:txBody>
          <a:bodyPr/>
          <a:lstStyle/>
          <a:p>
            <a:pPr marL="342900" indent="-342900" eaLnBrk="1" hangingPunct="1">
              <a:defRPr/>
            </a:pPr>
            <a:r>
              <a:rPr lang="en-US" altLang="en-US" sz="2800" dirty="0"/>
              <a:t>Completion of </a:t>
            </a:r>
            <a:r>
              <a:rPr lang="en-US" altLang="en-US" sz="2800" b="1" dirty="0"/>
              <a:t>Prescription</a:t>
            </a:r>
            <a:r>
              <a:rPr lang="en-US" altLang="en-US" sz="2800" dirty="0"/>
              <a:t> by clinic staff/authorized prescriber will occur at the </a:t>
            </a:r>
            <a:r>
              <a:rPr lang="en-US" altLang="en-US" sz="2800" b="1" u="sng" dirty="0"/>
              <a:t>Visit 3</a:t>
            </a:r>
            <a:r>
              <a:rPr lang="en-US" altLang="en-US" sz="2800" dirty="0"/>
              <a:t> </a:t>
            </a:r>
          </a:p>
          <a:p>
            <a:pPr marL="0" indent="0" eaLnBrk="1" hangingPunct="1">
              <a:buNone/>
              <a:defRPr/>
            </a:pPr>
            <a:endParaRPr lang="en-US" altLang="en-US" sz="2800" dirty="0"/>
          </a:p>
          <a:p>
            <a:pPr marL="342900" indent="-342900" eaLnBrk="1" hangingPunct="1">
              <a:defRPr/>
            </a:pPr>
            <a:r>
              <a:rPr lang="en-US" altLang="en-US" sz="2800" b="1" dirty="0"/>
              <a:t>Prescription</a:t>
            </a:r>
            <a:r>
              <a:rPr lang="en-US" altLang="en-US" sz="2800" dirty="0"/>
              <a:t> is a 2 part no carbon required (NCR) paper document.  The top white is the original (pharmacy) and the bottom is yellow (clinic).</a:t>
            </a:r>
          </a:p>
          <a:p>
            <a:pPr marL="0" indent="0" eaLnBrk="1" hangingPunct="1">
              <a:buNone/>
              <a:defRPr/>
            </a:pPr>
            <a:endParaRPr lang="en-US" altLang="en-US" sz="2800" dirty="0"/>
          </a:p>
          <a:p>
            <a:pPr marL="342900" indent="-342900" eaLnBrk="1" hangingPunct="1">
              <a:defRPr/>
            </a:pPr>
            <a:r>
              <a:rPr lang="en-US" altLang="en-US" sz="2800" dirty="0"/>
              <a:t>A supply of 25 prescriptions is provided to the clinic staff</a:t>
            </a:r>
          </a:p>
          <a:p>
            <a:pPr marL="781050" lvl="1" indent="-342900" eaLnBrk="1" hangingPunct="1">
              <a:defRPr/>
            </a:pPr>
            <a:endParaRPr lang="en-US" altLang="en-US" sz="2400" b="1" dirty="0">
              <a:solidFill>
                <a:schemeClr val="accent1"/>
              </a:solidFill>
            </a:endParaRPr>
          </a:p>
          <a:p>
            <a:pPr marL="342900" indent="-342900" eaLnBrk="1" hangingPunct="1">
              <a:defRPr/>
            </a:pPr>
            <a:endParaRPr lang="en-US" altLang="en-US" dirty="0"/>
          </a:p>
          <a:p>
            <a:pPr marL="342900" indent="-342900" eaLnBrk="1" hangingPunct="1">
              <a:defRPr/>
            </a:pPr>
            <a:endParaRPr lang="en-US" altLang="en-US" dirty="0"/>
          </a:p>
          <a:p>
            <a:pPr marL="342900" indent="-342900" eaLnBrk="1" hangingPunct="1">
              <a:defRPr/>
            </a:pPr>
            <a:endParaRPr lang="en-US" altLang="en-US" dirty="0"/>
          </a:p>
          <a:p>
            <a:pPr marL="342900" indent="-342900" eaLnBrk="1" hangingPunct="1">
              <a:defRPr/>
            </a:pPr>
            <a:endParaRPr lang="en-US" altLang="en-US" dirty="0"/>
          </a:p>
        </p:txBody>
      </p:sp>
    </p:spTree>
    <p:extLst>
      <p:ext uri="{BB962C8B-B14F-4D97-AF65-F5344CB8AC3E}">
        <p14:creationId xmlns:p14="http://schemas.microsoft.com/office/powerpoint/2010/main" val="1229890189"/>
      </p:ext>
    </p:extLst>
  </p:cSld>
  <p:clrMapOvr>
    <a:masterClrMapping/>
  </p:clrMapOvr>
  <p:transition spd="slow" advTm="1201"/>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5847" y="53788"/>
            <a:ext cx="6172200" cy="68042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13972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381000"/>
            <a:ext cx="8229600" cy="1066800"/>
          </a:xfrm>
        </p:spPr>
        <p:txBody>
          <a:bodyPr/>
          <a:lstStyle/>
          <a:p>
            <a:pPr eaLnBrk="1" hangingPunct="1"/>
            <a:r>
              <a:rPr lang="en-US" dirty="0"/>
              <a:t>MTN-026 Prescription</a:t>
            </a:r>
          </a:p>
        </p:txBody>
      </p:sp>
      <p:sp>
        <p:nvSpPr>
          <p:cNvPr id="40963" name="Rectangle 3"/>
          <p:cNvSpPr>
            <a:spLocks noGrp="1" noChangeArrowheads="1"/>
          </p:cNvSpPr>
          <p:nvPr>
            <p:ph type="body" idx="1"/>
          </p:nvPr>
        </p:nvSpPr>
        <p:spPr/>
        <p:txBody>
          <a:bodyPr/>
          <a:lstStyle/>
          <a:p>
            <a:pPr eaLnBrk="1" hangingPunct="1"/>
            <a:r>
              <a:rPr lang="en-US" sz="2800" b="1" i="1" u="sng" dirty="0"/>
              <a:t>When completing the prescription, place the cardboard flap under the copy (clinic prescription)</a:t>
            </a:r>
          </a:p>
          <a:p>
            <a:pPr eaLnBrk="1" hangingPunct="1"/>
            <a:r>
              <a:rPr lang="en-US" sz="2800" dirty="0"/>
              <a:t>Double check the accuracy of all entries</a:t>
            </a:r>
          </a:p>
          <a:p>
            <a:pPr eaLnBrk="1" hangingPunct="1"/>
            <a:r>
              <a:rPr lang="en-US" sz="2800" dirty="0"/>
              <a:t>Errors may be corrected in blue or black ink by putting a line through and initialing</a:t>
            </a:r>
          </a:p>
          <a:p>
            <a:pPr eaLnBrk="1" hangingPunct="1"/>
            <a:r>
              <a:rPr lang="en-US" sz="2800" dirty="0"/>
              <a:t>Retain the yellow copy for the participant study notebook in the clinic</a:t>
            </a:r>
          </a:p>
          <a:p>
            <a:pPr eaLnBrk="1" hangingPunct="1"/>
            <a:r>
              <a:rPr lang="en-US" sz="2800" dirty="0"/>
              <a:t>Deliver white copy to pharmacy</a:t>
            </a:r>
          </a:p>
          <a:p>
            <a:pPr eaLnBrk="1" hangingPunct="1">
              <a:buFont typeface="Wingdings" pitchFamily="-111" charset="2"/>
              <a:buNone/>
            </a:pPr>
            <a:endParaRPr lang="en-US" sz="2800" dirty="0"/>
          </a:p>
        </p:txBody>
      </p:sp>
    </p:spTree>
    <p:extLst>
      <p:ext uri="{BB962C8B-B14F-4D97-AF65-F5344CB8AC3E}">
        <p14:creationId xmlns:p14="http://schemas.microsoft.com/office/powerpoint/2010/main" val="1294785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457200" y="533400"/>
            <a:ext cx="8229600" cy="762000"/>
          </a:xfrm>
        </p:spPr>
        <p:txBody>
          <a:bodyPr/>
          <a:lstStyle/>
          <a:p>
            <a:pPr eaLnBrk="1" hangingPunct="1"/>
            <a:r>
              <a:rPr lang="en-US" dirty="0"/>
              <a:t>MTN-026 Prescription</a:t>
            </a:r>
            <a:endParaRPr lang="en-US" sz="4000" dirty="0"/>
          </a:p>
        </p:txBody>
      </p:sp>
      <p:sp>
        <p:nvSpPr>
          <p:cNvPr id="61443" name="Rectangle 3"/>
          <p:cNvSpPr>
            <a:spLocks noGrp="1" noChangeArrowheads="1"/>
          </p:cNvSpPr>
          <p:nvPr>
            <p:ph type="body" idx="1"/>
          </p:nvPr>
        </p:nvSpPr>
        <p:spPr>
          <a:xfrm>
            <a:off x="457200" y="1676400"/>
            <a:ext cx="8458200" cy="4454525"/>
          </a:xfrm>
        </p:spPr>
        <p:txBody>
          <a:bodyPr/>
          <a:lstStyle/>
          <a:p>
            <a:pPr eaLnBrk="1" hangingPunct="1"/>
            <a:r>
              <a:rPr lang="en-US" sz="2800" dirty="0"/>
              <a:t>The pharmacist will review the prescription. </a:t>
            </a:r>
          </a:p>
          <a:p>
            <a:pPr eaLnBrk="1" hangingPunct="1"/>
            <a:endParaRPr lang="en-US" sz="2800" dirty="0"/>
          </a:p>
          <a:p>
            <a:pPr eaLnBrk="1" hangingPunct="1"/>
            <a:r>
              <a:rPr lang="en-US" sz="2800" dirty="0"/>
              <a:t>If an error is noted, the white and yellow copies must be individually corrected by an authorized prescriber with identical information on both copies (correction, initials, date).</a:t>
            </a:r>
          </a:p>
          <a:p>
            <a:pPr eaLnBrk="1" hangingPunct="1"/>
            <a:endParaRPr lang="en-US" sz="2800" dirty="0"/>
          </a:p>
          <a:p>
            <a:pPr eaLnBrk="1" hangingPunct="1"/>
            <a:r>
              <a:rPr lang="en-US" sz="2800" dirty="0"/>
              <a:t>If no problems are noted, the pharmacist will dispense the study gel.</a:t>
            </a:r>
            <a:endParaRPr lang="en-US" dirty="0"/>
          </a:p>
        </p:txBody>
      </p:sp>
    </p:spTree>
    <p:extLst>
      <p:ext uri="{BB962C8B-B14F-4D97-AF65-F5344CB8AC3E}">
        <p14:creationId xmlns:p14="http://schemas.microsoft.com/office/powerpoint/2010/main" val="2098318217"/>
      </p:ext>
    </p:extLst>
  </p:cSld>
  <p:clrMapOvr>
    <a:masterClrMapping/>
  </p:clrMapOvr>
</p:sld>
</file>

<file path=ppt/theme/theme1.xml><?xml version="1.0" encoding="utf-8"?>
<a:theme xmlns:a="http://schemas.openxmlformats.org/drawingml/2006/main" name="Quadrant">
  <a:themeElements>
    <a:clrScheme name="Quadrant 12">
      <a:dk1>
        <a:srgbClr val="000000"/>
      </a:dk1>
      <a:lt1>
        <a:srgbClr val="FFFFFF"/>
      </a:lt1>
      <a:dk2>
        <a:srgbClr val="00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fontScheme name="Quadra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
      <a:clrScheme name="Quadrant 10">
        <a:dk1>
          <a:srgbClr val="000000"/>
        </a:dk1>
        <a:lt1>
          <a:srgbClr val="FFFFFF"/>
        </a:lt1>
        <a:dk2>
          <a:srgbClr val="420000"/>
        </a:dk2>
        <a:lt2>
          <a:srgbClr val="669900"/>
        </a:lt2>
        <a:accent1>
          <a:srgbClr val="800080"/>
        </a:accent1>
        <a:accent2>
          <a:srgbClr val="999966"/>
        </a:accent2>
        <a:accent3>
          <a:srgbClr val="FFFFFF"/>
        </a:accent3>
        <a:accent4>
          <a:srgbClr val="000000"/>
        </a:accent4>
        <a:accent5>
          <a:srgbClr val="C0AAC0"/>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11">
        <a:dk1>
          <a:srgbClr val="000000"/>
        </a:dk1>
        <a:lt1>
          <a:srgbClr val="FFFFFF"/>
        </a:lt1>
        <a:dk2>
          <a:srgbClr val="42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12">
        <a:dk1>
          <a:srgbClr val="000000"/>
        </a:dk1>
        <a:lt1>
          <a:srgbClr val="FFFFFF"/>
        </a:lt1>
        <a:dk2>
          <a:srgbClr val="00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8D482C659E4814088B79967F6989C6E" ma:contentTypeVersion="" ma:contentTypeDescription="Create a new document." ma:contentTypeScope="" ma:versionID="11326d65a3dacd6297250689915f212d">
  <xsd:schema xmlns:xsd="http://www.w3.org/2001/XMLSchema" xmlns:xs="http://www.w3.org/2001/XMLSchema" xmlns:p="http://schemas.microsoft.com/office/2006/metadata/properties" xmlns:ns2="0cdb9d7b-3bdb-4b1c-be50-7737cb6ee7a2" xmlns:ns3="8520cb1d-78e1-4f70-a9af-7019aea15ddd" targetNamespace="http://schemas.microsoft.com/office/2006/metadata/properties" ma:root="true" ma:fieldsID="0becdab2812bd51ece6c84a7dd535d63" ns2:_="" ns3:_="">
    <xsd:import namespace="0cdb9d7b-3bdb-4b1c-be50-7737cb6ee7a2"/>
    <xsd:import namespace="8520cb1d-78e1-4f70-a9af-7019aea15ddd"/>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db9d7b-3bdb-4b1c-be50-7737cb6ee7a2"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520cb1d-78e1-4f70-a9af-7019aea15ddd"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AEEB28B-9734-4D75-BC79-6E4B578DFA3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cdb9d7b-3bdb-4b1c-be50-7737cb6ee7a2"/>
    <ds:schemaRef ds:uri="8520cb1d-78e1-4f70-a9af-7019aea15dd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C5DCD52-0BB9-4EE4-8C90-4F1A0A352A93}">
  <ds:schemaRefs>
    <ds:schemaRef ds:uri="8520cb1d-78e1-4f70-a9af-7019aea15ddd"/>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purl.org/dc/terms/"/>
    <ds:schemaRef ds:uri="http://purl.org/dc/dcmitype/"/>
    <ds:schemaRef ds:uri="http://schemas.openxmlformats.org/package/2006/metadata/core-properties"/>
    <ds:schemaRef ds:uri="0cdb9d7b-3bdb-4b1c-be50-7737cb6ee7a2"/>
    <ds:schemaRef ds:uri="http://www.w3.org/XML/1998/namespace"/>
  </ds:schemaRefs>
</ds:datastoreItem>
</file>

<file path=customXml/itemProps3.xml><?xml version="1.0" encoding="utf-8"?>
<ds:datastoreItem xmlns:ds="http://schemas.openxmlformats.org/officeDocument/2006/customXml" ds:itemID="{E4BD9D35-9C05-4490-9A1B-7CE44A48792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17199</TotalTime>
  <Words>1898</Words>
  <Application>Microsoft Office PowerPoint</Application>
  <PresentationFormat>On-screen Show (4:3)</PresentationFormat>
  <Paragraphs>224</Paragraphs>
  <Slides>38</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ＭＳ Ｐゴシック</vt:lpstr>
      <vt:lpstr>Arial</vt:lpstr>
      <vt:lpstr>Times New Roman</vt:lpstr>
      <vt:lpstr>Wingdings</vt:lpstr>
      <vt:lpstr>Quadrant</vt:lpstr>
      <vt:lpstr>MTN-026 Study Product Considerations</vt:lpstr>
      <vt:lpstr>Presentation Overview</vt:lpstr>
      <vt:lpstr>Reference Materials</vt:lpstr>
      <vt:lpstr>Study Visit Schedule &amp; Regimen</vt:lpstr>
      <vt:lpstr>Visit 2/Enrollment Visit</vt:lpstr>
      <vt:lpstr>Visit 3/ Single Dose Administration Visit</vt:lpstr>
      <vt:lpstr>PowerPoint Presentation</vt:lpstr>
      <vt:lpstr>MTN-026 Prescription</vt:lpstr>
      <vt:lpstr>MTN-026 Prescription</vt:lpstr>
      <vt:lpstr>Study Product Supply – Study Gel </vt:lpstr>
      <vt:lpstr>Study Product Supply – Study Gel</vt:lpstr>
      <vt:lpstr>MTN-026 Study Gel Label</vt:lpstr>
      <vt:lpstr>Chain Of Custody</vt:lpstr>
      <vt:lpstr>Chain Of Custody</vt:lpstr>
      <vt:lpstr>Record of Receipt of Site-Specific Study Gel</vt:lpstr>
      <vt:lpstr>Chain of Custody</vt:lpstr>
      <vt:lpstr>Chain of Custody</vt:lpstr>
      <vt:lpstr>Chain Of Custody – Weekend Dispensing</vt:lpstr>
      <vt:lpstr>Chain Of Custody – Weekend Dispensing</vt:lpstr>
      <vt:lpstr>Study Gel Request Slip</vt:lpstr>
      <vt:lpstr>PowerPoint Presentation</vt:lpstr>
      <vt:lpstr>Study Gel Request Slip – RE-SUPPLY</vt:lpstr>
      <vt:lpstr>PowerPoint Presentation</vt:lpstr>
      <vt:lpstr>Study Gel Management Slip</vt:lpstr>
      <vt:lpstr>PowerPoint Presentation</vt:lpstr>
      <vt:lpstr>Study Gel Management Slip</vt:lpstr>
      <vt:lpstr>Study Gel Management Slip</vt:lpstr>
      <vt:lpstr>Study Gel Management Slip</vt:lpstr>
      <vt:lpstr>Study Gel Management Slip</vt:lpstr>
      <vt:lpstr>Retrieval of Unused Study Gel</vt:lpstr>
      <vt:lpstr>Retrieval of Unused Study Gel</vt:lpstr>
      <vt:lpstr>Unused Study Gel Return</vt:lpstr>
      <vt:lpstr>Chain Of Custody</vt:lpstr>
      <vt:lpstr>Record of Return of Site-Specific Study Gel</vt:lpstr>
      <vt:lpstr>Study Gel Complaints</vt:lpstr>
      <vt:lpstr>Study Gel Complaints</vt:lpstr>
      <vt:lpstr>Other Items Supplied to Clinic</vt:lpstr>
      <vt:lpstr>Contact Information</vt:lpstr>
    </vt:vector>
  </TitlesOfParts>
  <Company>MTN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Microbicides 2008</dc:title>
  <dc:creator>rullcm</dc:creator>
  <cp:lastModifiedBy>FHI 360</cp:lastModifiedBy>
  <cp:revision>476</cp:revision>
  <cp:lastPrinted>2015-03-09T20:42:00Z</cp:lastPrinted>
  <dcterms:created xsi:type="dcterms:W3CDTF">2008-01-29T12:38:48Z</dcterms:created>
  <dcterms:modified xsi:type="dcterms:W3CDTF">2018-01-26T19:52:28Z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7" name="ContentTypeId">
    <vt:lpwstr>0x010100E8D482C659E4814088B79967F6989C6E</vt:lpwstr>
  </property>
</Properties>
</file>