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4"/>
  </p:sldMasterIdLst>
  <p:notesMasterIdLst>
    <p:notesMasterId r:id="rId8"/>
  </p:notesMasterIdLst>
  <p:sldIdLst>
    <p:sldId id="258" r:id="rId5"/>
    <p:sldId id="257" r:id="rId6"/>
    <p:sldId id="259"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een Matimbira" initials="MM" lastIdx="4" clrIdx="0">
    <p:extLst>
      <p:ext uri="{19B8F6BF-5375-455C-9EA6-DF929625EA0E}">
        <p15:presenceInfo xmlns:p15="http://schemas.microsoft.com/office/powerpoint/2012/main" userId="S-1-5-21-1896406099-4112962713-2213461301-1364" providerId="AD"/>
      </p:ext>
    </p:extLst>
  </p:cmAuthor>
  <p:cmAuthor id="2" name="Ashley Mayo" initials="AM" lastIdx="19" clrIdx="1">
    <p:extLst>
      <p:ext uri="{19B8F6BF-5375-455C-9EA6-DF929625EA0E}">
        <p15:presenceInfo xmlns:p15="http://schemas.microsoft.com/office/powerpoint/2012/main" userId="S-1-5-21-3003367119-45151493-406046460-41099" providerId="AD"/>
      </p:ext>
    </p:extLst>
  </p:cmAuthor>
  <p:cmAuthor id="3" name="Tara McClure" initials="TM" lastIdx="8" clrIdx="2">
    <p:extLst>
      <p:ext uri="{19B8F6BF-5375-455C-9EA6-DF929625EA0E}">
        <p15:presenceInfo xmlns:p15="http://schemas.microsoft.com/office/powerpoint/2012/main" userId="S::tmcclure@fhi360.org::e5439c73-25d8-48a5-8dcb-87907cf33aad" providerId="AD"/>
      </p:ext>
    </p:extLst>
  </p:cmAuthor>
  <p:cmAuthor id="4" name="Rachel Scheckter" initials="RS" lastIdx="3" clrIdx="2">
    <p:extLst>
      <p:ext uri="{19B8F6BF-5375-455C-9EA6-DF929625EA0E}">
        <p15:presenceInfo xmlns:p15="http://schemas.microsoft.com/office/powerpoint/2012/main" userId="Rachel Scheckter" providerId="None"/>
      </p:ext>
    </p:extLst>
  </p:cmAuthor>
  <p:cmAuthor id="5" name="Nicole Macagna" initials="NM" lastIdx="1" clrIdx="3">
    <p:extLst>
      <p:ext uri="{19B8F6BF-5375-455C-9EA6-DF929625EA0E}">
        <p15:presenceInfo xmlns:p15="http://schemas.microsoft.com/office/powerpoint/2012/main" userId="S-1-5-21-3003367119-45151493-406046460-47741" providerId="AD"/>
      </p:ext>
    </p:extLst>
  </p:cmAuthor>
  <p:cmAuthor id="6" name="Ashley Mayo" initials="AM [2]" lastIdx="6" clrIdx="4">
    <p:extLst>
      <p:ext uri="{19B8F6BF-5375-455C-9EA6-DF929625EA0E}">
        <p15:presenceInfo xmlns:p15="http://schemas.microsoft.com/office/powerpoint/2012/main" userId="S::AMayo@fhi360.org::7b0347e3-e893-48f6-af4a-3fd1d59def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665"/>
    <a:srgbClr val="6A7A86"/>
    <a:srgbClr val="556875"/>
    <a:srgbClr val="666666"/>
    <a:srgbClr val="8B81D2"/>
    <a:srgbClr val="9F97DA"/>
    <a:srgbClr val="919EA6"/>
    <a:srgbClr val="757575"/>
    <a:srgbClr val="FFFFFF"/>
    <a:srgbClr val="A9A2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F364BA-8BD2-4412-98DF-AE7D4A232F66}" v="1" dt="2021-08-27T18:18:42.228"/>
  </p1510:revLst>
</p1510:revInfo>
</file>

<file path=ppt/tableStyles.xml><?xml version="1.0" encoding="utf-8"?>
<a:tblStyleLst xmlns:a="http://schemas.openxmlformats.org/drawingml/2006/main" def="{0DF17199-9100-4471-9656-4A03836040C0}">
  <a:tblStyle styleId="{0DF17199-9100-4471-9656-4A03836040C0}"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9" d="100"/>
          <a:sy n="129" d="100"/>
        </p:scale>
        <p:origin x="11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Mayo" userId="7b0347e3-e893-48f6-af4a-3fd1d59def47" providerId="ADAL" clId="{C3F364BA-8BD2-4412-98DF-AE7D4A232F66}"/>
    <pc:docChg chg="custSel modSld">
      <pc:chgData name="Ashley Mayo" userId="7b0347e3-e893-48f6-af4a-3fd1d59def47" providerId="ADAL" clId="{C3F364BA-8BD2-4412-98DF-AE7D4A232F66}" dt="2021-08-27T18:18:42.228" v="25"/>
      <pc:docMkLst>
        <pc:docMk/>
      </pc:docMkLst>
      <pc:sldChg chg="modSp mod">
        <pc:chgData name="Ashley Mayo" userId="7b0347e3-e893-48f6-af4a-3fd1d59def47" providerId="ADAL" clId="{C3F364BA-8BD2-4412-98DF-AE7D4A232F66}" dt="2021-08-27T18:17:44.164" v="23" actId="13926"/>
        <pc:sldMkLst>
          <pc:docMk/>
          <pc:sldMk cId="0" sldId="257"/>
        </pc:sldMkLst>
        <pc:spChg chg="mod">
          <ac:chgData name="Ashley Mayo" userId="7b0347e3-e893-48f6-af4a-3fd1d59def47" providerId="ADAL" clId="{C3F364BA-8BD2-4412-98DF-AE7D4A232F66}" dt="2021-08-27T16:54:35.958" v="19" actId="1036"/>
          <ac:spMkLst>
            <pc:docMk/>
            <pc:sldMk cId="0" sldId="257"/>
            <ac:spMk id="5" creationId="{A1905805-4AEB-40F2-9EE7-E9F689ABEB8D}"/>
          </ac:spMkLst>
        </pc:spChg>
        <pc:spChg chg="mod">
          <ac:chgData name="Ashley Mayo" userId="7b0347e3-e893-48f6-af4a-3fd1d59def47" providerId="ADAL" clId="{C3F364BA-8BD2-4412-98DF-AE7D4A232F66}" dt="2021-08-27T18:17:44.164" v="23" actId="13926"/>
          <ac:spMkLst>
            <pc:docMk/>
            <pc:sldMk cId="0" sldId="257"/>
            <ac:spMk id="82" creationId="{00000000-0000-0000-0000-000000000000}"/>
          </ac:spMkLst>
        </pc:spChg>
        <pc:picChg chg="mod">
          <ac:chgData name="Ashley Mayo" userId="7b0347e3-e893-48f6-af4a-3fd1d59def47" providerId="ADAL" clId="{C3F364BA-8BD2-4412-98DF-AE7D4A232F66}" dt="2021-08-27T16:54:35.958" v="19" actId="1036"/>
          <ac:picMkLst>
            <pc:docMk/>
            <pc:sldMk cId="0" sldId="257"/>
            <ac:picMk id="15" creationId="{B717BE41-0864-406B-A938-6F6791A6E7A3}"/>
          </ac:picMkLst>
        </pc:picChg>
      </pc:sldChg>
      <pc:sldChg chg="modSp mod addCm delCm modCm">
        <pc:chgData name="Ashley Mayo" userId="7b0347e3-e893-48f6-af4a-3fd1d59def47" providerId="ADAL" clId="{C3F364BA-8BD2-4412-98DF-AE7D4A232F66}" dt="2021-08-27T18:18:42.228" v="25"/>
        <pc:sldMkLst>
          <pc:docMk/>
          <pc:sldMk cId="3301446908" sldId="258"/>
        </pc:sldMkLst>
        <pc:spChg chg="mod">
          <ac:chgData name="Ashley Mayo" userId="7b0347e3-e893-48f6-af4a-3fd1d59def47" providerId="ADAL" clId="{C3F364BA-8BD2-4412-98DF-AE7D4A232F66}" dt="2021-08-27T18:17:41.417" v="22" actId="13926"/>
          <ac:spMkLst>
            <pc:docMk/>
            <pc:sldMk cId="3301446908" sldId="258"/>
            <ac:spMk id="15" creationId="{BDEBE035-ACBA-41DE-9ACF-EE53AE4104A5}"/>
          </ac:spMkLst>
        </pc:spChg>
        <pc:spChg chg="mod">
          <ac:chgData name="Ashley Mayo" userId="7b0347e3-e893-48f6-af4a-3fd1d59def47" providerId="ADAL" clId="{C3F364BA-8BD2-4412-98DF-AE7D4A232F66}" dt="2021-08-27T18:17:38.480" v="21" actId="13926"/>
          <ac:spMkLst>
            <pc:docMk/>
            <pc:sldMk cId="3301446908" sldId="258"/>
            <ac:spMk id="8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6" dt="2021-08-27T13:17:50.747" idx="6">
    <p:pos x="3905" y="1501"/>
    <p:text>TO SITES: The highlighted text has been updated for ease of seeing the updates.  Highlighting should be removed prior to finalizing site-specific versions.</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239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55124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1"/>
        <p:cNvGrpSpPr/>
        <p:nvPr/>
      </p:nvGrpSpPr>
      <p:grpSpPr>
        <a:xfrm>
          <a:off x="0" y="0"/>
          <a:ext cx="0" cy="0"/>
          <a:chOff x="0" y="0"/>
          <a:chExt cx="0" cy="0"/>
        </a:xfrm>
      </p:grpSpPr>
      <p:sp>
        <p:nvSpPr>
          <p:cNvPr id="32" name="Google Shape;32;p6"/>
          <p:cNvSpPr/>
          <p:nvPr/>
        </p:nvSpPr>
        <p:spPr>
          <a:xfrm flipH="1">
            <a:off x="-75" y="0"/>
            <a:ext cx="669600" cy="5143500"/>
          </a:xfrm>
          <a:prstGeom prst="rect">
            <a:avLst/>
          </a:prstGeom>
          <a:solidFill>
            <a:srgbClr val="000000">
              <a:alpha val="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flipH="1">
            <a:off x="-75" y="0"/>
            <a:ext cx="669600" cy="1140000"/>
          </a:xfrm>
          <a:prstGeom prst="rect">
            <a:avLst/>
          </a:prstGeom>
          <a:solidFill>
            <a:srgbClr val="0DB7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5" name="Google Shape;35;p6"/>
          <p:cNvSpPr txBox="1">
            <a:spLocks noGrp="1"/>
          </p:cNvSpPr>
          <p:nvPr>
            <p:ph type="body" idx="1"/>
          </p:nvPr>
        </p:nvSpPr>
        <p:spPr>
          <a:xfrm>
            <a:off x="844425" y="1534257"/>
            <a:ext cx="2804700" cy="33216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6" name="Google Shape;36;p6"/>
          <p:cNvSpPr txBox="1">
            <a:spLocks noGrp="1"/>
          </p:cNvSpPr>
          <p:nvPr>
            <p:ph type="body" idx="2"/>
          </p:nvPr>
        </p:nvSpPr>
        <p:spPr>
          <a:xfrm>
            <a:off x="3818123" y="1534257"/>
            <a:ext cx="2804700" cy="33216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7" name="Google Shape;37;p6"/>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sz="2400"/>
            </a:lvl1pPr>
            <a:lvl2pPr lvl="1">
              <a:buNone/>
              <a:defRPr sz="2400"/>
            </a:lvl2pPr>
            <a:lvl3pPr lvl="2">
              <a:buNone/>
              <a:defRPr sz="2400"/>
            </a:lvl3pPr>
            <a:lvl4pPr lvl="3">
              <a:buNone/>
              <a:defRPr sz="2400"/>
            </a:lvl4pPr>
            <a:lvl5pPr lvl="4">
              <a:buNone/>
              <a:defRPr sz="2400"/>
            </a:lvl5pPr>
            <a:lvl6pPr lvl="5">
              <a:buNone/>
              <a:defRPr sz="2400"/>
            </a:lvl6pPr>
            <a:lvl7pPr lvl="6">
              <a:buNone/>
              <a:defRPr sz="2400"/>
            </a:lvl7pPr>
            <a:lvl8pPr lvl="7">
              <a:buNone/>
              <a:defRPr sz="2400"/>
            </a:lvl8pPr>
            <a:lvl9pPr lvl="8">
              <a:buNone/>
              <a:defRPr sz="2400"/>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44425" y="5598"/>
            <a:ext cx="3552600" cy="1140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1pPr>
            <a:lvl2pPr lvl="1">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2pPr>
            <a:lvl3pPr lvl="2">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3pPr>
            <a:lvl4pPr lvl="3">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4pPr>
            <a:lvl5pPr lvl="4">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5pPr>
            <a:lvl6pPr lvl="5">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6pPr>
            <a:lvl7pPr lvl="6">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7pPr>
            <a:lvl8pPr lvl="7">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8pPr>
            <a:lvl9pPr lvl="8">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9pPr>
          </a:lstStyle>
          <a:p>
            <a:endParaRPr/>
          </a:p>
        </p:txBody>
      </p:sp>
      <p:sp>
        <p:nvSpPr>
          <p:cNvPr id="7" name="Google Shape;7;p1"/>
          <p:cNvSpPr txBox="1">
            <a:spLocks noGrp="1"/>
          </p:cNvSpPr>
          <p:nvPr>
            <p:ph type="body" idx="1"/>
          </p:nvPr>
        </p:nvSpPr>
        <p:spPr>
          <a:xfrm>
            <a:off x="844425" y="1538075"/>
            <a:ext cx="5169000" cy="33879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0DB7C4"/>
              </a:buClr>
              <a:buSzPts val="3000"/>
              <a:buFont typeface="Source Sans Pro"/>
              <a:buChar char="▹"/>
              <a:defRPr sz="3000">
                <a:solidFill>
                  <a:srgbClr val="415665"/>
                </a:solidFill>
                <a:latin typeface="Source Sans Pro"/>
                <a:ea typeface="Source Sans Pro"/>
                <a:cs typeface="Source Sans Pro"/>
                <a:sym typeface="Source Sans Pro"/>
              </a:defRPr>
            </a:lvl1pPr>
            <a:lvl2pPr marL="914400" lvl="1"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2pPr>
            <a:lvl3pPr marL="1371600" lvl="2"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3pPr>
            <a:lvl4pPr marL="1828800" lvl="3"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4pPr>
            <a:lvl5pPr marL="2286000" lvl="4"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5pPr>
            <a:lvl6pPr marL="2743200" lvl="5"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6pPr>
            <a:lvl7pPr marL="3200400" lvl="6"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7pPr>
            <a:lvl8pPr marL="3657600" lvl="7"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8pPr>
            <a:lvl9pPr marL="4114800" lvl="8"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75" y="0"/>
            <a:ext cx="669600" cy="1140000"/>
          </a:xfrm>
          <a:prstGeom prst="rect">
            <a:avLst/>
          </a:prstGeom>
          <a:noFill/>
          <a:ln>
            <a:noFill/>
          </a:ln>
        </p:spPr>
        <p:txBody>
          <a:bodyPr spcFirstLastPara="1" wrap="square" lIns="91425" tIns="91425" rIns="91425" bIns="91425" anchor="b" anchorCtr="0">
            <a:noAutofit/>
          </a:bodyPr>
          <a:lstStyle>
            <a:lvl1pPr lvl="0" algn="ctr" rtl="0">
              <a:buNone/>
              <a:defRPr sz="2400">
                <a:solidFill>
                  <a:srgbClr val="FFFFFF"/>
                </a:solidFill>
                <a:latin typeface="Dosis"/>
                <a:ea typeface="Dosis"/>
                <a:cs typeface="Dosis"/>
                <a:sym typeface="Dosis"/>
              </a:defRPr>
            </a:lvl1pPr>
            <a:lvl2pPr lvl="1" algn="ctr" rtl="0">
              <a:buNone/>
              <a:defRPr sz="2400">
                <a:solidFill>
                  <a:srgbClr val="FFFFFF"/>
                </a:solidFill>
                <a:latin typeface="Dosis"/>
                <a:ea typeface="Dosis"/>
                <a:cs typeface="Dosis"/>
                <a:sym typeface="Dosis"/>
              </a:defRPr>
            </a:lvl2pPr>
            <a:lvl3pPr lvl="2" algn="ctr" rtl="0">
              <a:buNone/>
              <a:defRPr sz="2400">
                <a:solidFill>
                  <a:srgbClr val="FFFFFF"/>
                </a:solidFill>
                <a:latin typeface="Dosis"/>
                <a:ea typeface="Dosis"/>
                <a:cs typeface="Dosis"/>
                <a:sym typeface="Dosis"/>
              </a:defRPr>
            </a:lvl3pPr>
            <a:lvl4pPr lvl="3" algn="ctr" rtl="0">
              <a:buNone/>
              <a:defRPr sz="2400">
                <a:solidFill>
                  <a:srgbClr val="FFFFFF"/>
                </a:solidFill>
                <a:latin typeface="Dosis"/>
                <a:ea typeface="Dosis"/>
                <a:cs typeface="Dosis"/>
                <a:sym typeface="Dosis"/>
              </a:defRPr>
            </a:lvl4pPr>
            <a:lvl5pPr lvl="4" algn="ctr" rtl="0">
              <a:buNone/>
              <a:defRPr sz="2400">
                <a:solidFill>
                  <a:srgbClr val="FFFFFF"/>
                </a:solidFill>
                <a:latin typeface="Dosis"/>
                <a:ea typeface="Dosis"/>
                <a:cs typeface="Dosis"/>
                <a:sym typeface="Dosis"/>
              </a:defRPr>
            </a:lvl5pPr>
            <a:lvl6pPr lvl="5" algn="ctr" rtl="0">
              <a:buNone/>
              <a:defRPr sz="2400">
                <a:solidFill>
                  <a:srgbClr val="FFFFFF"/>
                </a:solidFill>
                <a:latin typeface="Dosis"/>
                <a:ea typeface="Dosis"/>
                <a:cs typeface="Dosis"/>
                <a:sym typeface="Dosis"/>
              </a:defRPr>
            </a:lvl6pPr>
            <a:lvl7pPr lvl="6" algn="ctr" rtl="0">
              <a:buNone/>
              <a:defRPr sz="2400">
                <a:solidFill>
                  <a:srgbClr val="FFFFFF"/>
                </a:solidFill>
                <a:latin typeface="Dosis"/>
                <a:ea typeface="Dosis"/>
                <a:cs typeface="Dosis"/>
                <a:sym typeface="Dosis"/>
              </a:defRPr>
            </a:lvl7pPr>
            <a:lvl8pPr lvl="7" algn="ctr" rtl="0">
              <a:buNone/>
              <a:defRPr sz="2400">
                <a:solidFill>
                  <a:srgbClr val="FFFFFF"/>
                </a:solidFill>
                <a:latin typeface="Dosis"/>
                <a:ea typeface="Dosis"/>
                <a:cs typeface="Dosis"/>
                <a:sym typeface="Dosis"/>
              </a:defRPr>
            </a:lvl8pPr>
            <a:lvl9pPr lvl="8" algn="ctr" rtl="0">
              <a:buNone/>
              <a:defRPr sz="2400">
                <a:solidFill>
                  <a:srgbClr val="FFFFFF"/>
                </a:solidFill>
                <a:latin typeface="Dosis"/>
                <a:ea typeface="Dosis"/>
                <a:cs typeface="Dosis"/>
                <a:sym typeface="Dosis"/>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2"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tnstopshiv.org/" TargetMode="External"/><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clinicaltrial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A1905805-4AEB-40F2-9EE7-E9F689ABEB8D}"/>
              </a:ext>
            </a:extLst>
          </p:cNvPr>
          <p:cNvSpPr/>
          <p:nvPr/>
        </p:nvSpPr>
        <p:spPr>
          <a:xfrm>
            <a:off x="646728" y="3219241"/>
            <a:ext cx="3853097" cy="790576"/>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n-US" sz="1000" dirty="0">
                <a:solidFill>
                  <a:schemeClr val="bg1"/>
                </a:solidFill>
                <a:latin typeface="Source Sans Pro" panose="020B0503030403020204" pitchFamily="34" charset="0"/>
                <a:ea typeface="Source Sans Pro" panose="020B0503030403020204" pitchFamily="34" charset="0"/>
              </a:rPr>
              <a:t>The DELIVER study hopes to provide the safety data necessary to ensure that both products be made available to pregnant women, a group at increased risk of HIV acquisition.  </a:t>
            </a:r>
            <a:r>
              <a:rPr lang="en-US" sz="1000" b="1" dirty="0">
                <a:solidFill>
                  <a:schemeClr val="bg1"/>
                </a:solidFill>
                <a:latin typeface="Source Sans Pro" panose="020B0503030403020204" pitchFamily="34" charset="0"/>
                <a:ea typeface="Source Sans Pro" panose="020B0503030403020204" pitchFamily="34" charset="0"/>
              </a:rPr>
              <a:t>HIV prevention during pregnancy protects not only the mother, but her baby as well.</a:t>
            </a:r>
          </a:p>
        </p:txBody>
      </p:sp>
      <p:sp>
        <p:nvSpPr>
          <p:cNvPr id="81" name="Google Shape;81;p13"/>
          <p:cNvSpPr txBox="1">
            <a:spLocks noGrp="1"/>
          </p:cNvSpPr>
          <p:nvPr>
            <p:ph type="title"/>
          </p:nvPr>
        </p:nvSpPr>
        <p:spPr>
          <a:xfrm>
            <a:off x="844425" y="-281404"/>
            <a:ext cx="8132714" cy="1140000"/>
          </a:xfrm>
          <a:prstGeom prst="rect">
            <a:avLst/>
          </a:prstGeom>
        </p:spPr>
        <p:txBody>
          <a:bodyPr spcFirstLastPara="1" wrap="square" lIns="91425" tIns="91425" rIns="91425" bIns="91425" anchor="b" anchorCtr="0">
            <a:noAutofit/>
          </a:bodyPr>
          <a:lstStyle/>
          <a:p>
            <a:r>
              <a:rPr lang="en-US" sz="2000" dirty="0"/>
              <a:t>This patient is a participant in the </a:t>
            </a:r>
            <a:r>
              <a:rPr lang="en-US" sz="2000" b="1" dirty="0"/>
              <a:t>MTN-042/DELIVER study</a:t>
            </a:r>
            <a:br>
              <a:rPr lang="en-US" sz="2000" dirty="0"/>
            </a:br>
            <a:r>
              <a:rPr lang="en-US" sz="1200" b="1" i="1" dirty="0">
                <a:solidFill>
                  <a:schemeClr val="bg2"/>
                </a:solidFill>
              </a:rPr>
              <a:t>CARE PROVIDERS SHOULD READ THIS SHEET CAREFULLY AS IT CONTAINS IMPORTANT INFORMATION RELATED TO THE </a:t>
            </a:r>
            <a:r>
              <a:rPr lang="en-US" sz="1200" b="1" i="1" dirty="0">
                <a:solidFill>
                  <a:srgbClr val="666666"/>
                </a:solidFill>
              </a:rPr>
              <a:t>PATIENT’S MEDICATIONS AND THE STUDY THEY ARE PARTICIPATING IN. </a:t>
            </a:r>
            <a:endParaRPr sz="2000" i="1" dirty="0">
              <a:solidFill>
                <a:srgbClr val="666666"/>
              </a:solidFill>
            </a:endParaRPr>
          </a:p>
        </p:txBody>
      </p:sp>
      <p:sp>
        <p:nvSpPr>
          <p:cNvPr id="82" name="Google Shape;82;p13"/>
          <p:cNvSpPr txBox="1">
            <a:spLocks noGrp="1"/>
          </p:cNvSpPr>
          <p:nvPr>
            <p:ph type="body" idx="2"/>
          </p:nvPr>
        </p:nvSpPr>
        <p:spPr>
          <a:xfrm>
            <a:off x="642696" y="725246"/>
            <a:ext cx="3902474" cy="2364318"/>
          </a:xfrm>
          <a:prstGeom prst="rect">
            <a:avLst/>
          </a:prstGeom>
        </p:spPr>
        <p:txBody>
          <a:bodyPr spcFirstLastPara="1" wrap="square" lIns="91425" tIns="91425" rIns="91425" bIns="91425" anchor="t" anchorCtr="0">
            <a:noAutofit/>
          </a:bodyPr>
          <a:lstStyle/>
          <a:p>
            <a:pPr marL="0" lvl="0" indent="0" algn="l" rtl="0">
              <a:spcAft>
                <a:spcPts val="0"/>
              </a:spcAft>
              <a:buNone/>
            </a:pPr>
            <a:r>
              <a:rPr lang="en-US" sz="1200" b="1" dirty="0">
                <a:solidFill>
                  <a:schemeClr val="accent4"/>
                </a:solidFill>
              </a:rPr>
              <a:t>STUDY INFORMATION</a:t>
            </a:r>
            <a:endParaRPr lang="en-US" sz="1200" dirty="0">
              <a:solidFill>
                <a:schemeClr val="accent4"/>
              </a:solidFill>
            </a:endParaRPr>
          </a:p>
          <a:p>
            <a:pPr marL="0" lvl="0" indent="0">
              <a:buClr>
                <a:schemeClr val="dk1"/>
              </a:buClr>
              <a:buSzPts val="1100"/>
              <a:buNone/>
            </a:pPr>
            <a:r>
              <a:rPr lang="en-US" sz="1000" dirty="0"/>
              <a:t>The DELIVER study is assessing if two HIV prevention products - the </a:t>
            </a:r>
            <a:r>
              <a:rPr lang="en-US" sz="1000" b="1" dirty="0"/>
              <a:t>Dapivirine Vaginal Ring </a:t>
            </a:r>
            <a:r>
              <a:rPr lang="en-US" sz="1000" dirty="0"/>
              <a:t>and </a:t>
            </a:r>
            <a:r>
              <a:rPr lang="en-US" sz="1000" b="1" dirty="0"/>
              <a:t>Oral Pre-Exposure Prophylaxis (PrEP) (TRUVADA®) </a:t>
            </a:r>
            <a:r>
              <a:rPr lang="en-US" sz="1000" dirty="0"/>
              <a:t>- are safe and well-tolerated for pregnant women and their babies. </a:t>
            </a:r>
          </a:p>
          <a:p>
            <a:pPr marL="285750" indent="-285750">
              <a:spcBef>
                <a:spcPts val="300"/>
              </a:spcBef>
              <a:buClr>
                <a:schemeClr val="dk1"/>
              </a:buClr>
              <a:buSzPts val="1100"/>
              <a:buFont typeface="Wingdings" panose="05000000000000000000" pitchFamily="2" charset="2"/>
              <a:buChar char="Ø"/>
            </a:pPr>
            <a:r>
              <a:rPr lang="en-US" sz="1000" dirty="0"/>
              <a:t>Both products were shown in previous studies to be very safe and reduce the risk of HIV acquisition for adult women who were not pregnant when used consistently. </a:t>
            </a:r>
          </a:p>
          <a:p>
            <a:pPr marL="285750" indent="-285750">
              <a:spcBef>
                <a:spcPts val="300"/>
              </a:spcBef>
              <a:buClr>
                <a:schemeClr val="dk1"/>
              </a:buClr>
              <a:buSzPts val="1100"/>
              <a:buFont typeface="Wingdings" panose="05000000000000000000" pitchFamily="2" charset="2"/>
              <a:buChar char="Ø"/>
            </a:pPr>
            <a:r>
              <a:rPr lang="en-US" sz="1000" dirty="0"/>
              <a:t>In DELIVER, study participants are enrolled during pregnancy and randomly assigned to use either the vaginal ring or oral PrEP until the end of their pregnancy. </a:t>
            </a:r>
          </a:p>
          <a:p>
            <a:pPr marL="285750" indent="-285750">
              <a:spcBef>
                <a:spcPts val="300"/>
              </a:spcBef>
              <a:buClr>
                <a:schemeClr val="dk1"/>
              </a:buClr>
              <a:buSzPts val="1100"/>
              <a:buFont typeface="Wingdings" panose="05000000000000000000" pitchFamily="2" charset="2"/>
              <a:buChar char="Ø"/>
            </a:pPr>
            <a:r>
              <a:rPr lang="en-US" sz="1000" dirty="0"/>
              <a:t>The participant's baby, once born, will be followed for one year to identify any impact of drug exposure.</a:t>
            </a:r>
          </a:p>
          <a:p>
            <a:pPr marL="285750" indent="-285750">
              <a:spcBef>
                <a:spcPts val="300"/>
              </a:spcBef>
              <a:buClr>
                <a:schemeClr val="dk1"/>
              </a:buClr>
              <a:buSzPts val="1100"/>
              <a:buFont typeface="Wingdings" panose="05000000000000000000" pitchFamily="2" charset="2"/>
              <a:buChar char="Ø"/>
            </a:pPr>
            <a:endParaRPr lang="en-US" sz="1000" dirty="0"/>
          </a:p>
          <a:p>
            <a:pPr marL="285750" indent="-285750">
              <a:spcBef>
                <a:spcPts val="300"/>
              </a:spcBef>
              <a:buClr>
                <a:schemeClr val="dk1"/>
              </a:buClr>
              <a:buSzPts val="1100"/>
              <a:buFont typeface="Wingdings" panose="05000000000000000000" pitchFamily="2" charset="2"/>
              <a:buChar char="Ø"/>
            </a:pPr>
            <a:endParaRPr lang="en-US" sz="1000" dirty="0"/>
          </a:p>
          <a:p>
            <a:pPr marL="0" indent="0">
              <a:spcBef>
                <a:spcPts val="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800"/>
              </a:spcBef>
              <a:buClr>
                <a:schemeClr val="dk1"/>
              </a:buClr>
              <a:buSzPts val="1100"/>
              <a:buNone/>
            </a:pPr>
            <a:endParaRPr lang="en-US" sz="1100" b="1" dirty="0">
              <a:solidFill>
                <a:schemeClr val="accent4"/>
              </a:solidFill>
            </a:endParaRPr>
          </a:p>
          <a:p>
            <a:pPr marL="0" indent="0">
              <a:spcBef>
                <a:spcPts val="0"/>
              </a:spcBef>
              <a:buClr>
                <a:schemeClr val="dk1"/>
              </a:buClr>
              <a:buSzPts val="1100"/>
              <a:buNone/>
            </a:pPr>
            <a:r>
              <a:rPr lang="en-US" sz="1200" b="1" dirty="0">
                <a:solidFill>
                  <a:schemeClr val="accent4"/>
                </a:solidFill>
              </a:rPr>
              <a:t>Participation in this study does not replace routine antenatal care.  </a:t>
            </a:r>
            <a:r>
              <a:rPr lang="en-US" sz="1000" dirty="0">
                <a:solidFill>
                  <a:schemeClr val="bg2"/>
                </a:solidFill>
              </a:rPr>
              <a:t>Study participants should continue regularly scheduled visits with their obstetric care providers.</a:t>
            </a:r>
          </a:p>
          <a:p>
            <a:pPr marL="0" indent="0">
              <a:spcBef>
                <a:spcPts val="300"/>
              </a:spcBef>
              <a:buClr>
                <a:schemeClr val="dk1"/>
              </a:buClr>
              <a:buSzPts val="1100"/>
              <a:buNone/>
            </a:pPr>
            <a:endParaRPr lang="en-US" sz="1000" b="1" dirty="0"/>
          </a:p>
        </p:txBody>
      </p:sp>
      <p:sp>
        <p:nvSpPr>
          <p:cNvPr id="83" name="Google Shape;83;p13"/>
          <p:cNvSpPr txBox="1">
            <a:spLocks noGrp="1"/>
          </p:cNvSpPr>
          <p:nvPr>
            <p:ph type="body" idx="2"/>
          </p:nvPr>
        </p:nvSpPr>
        <p:spPr>
          <a:xfrm>
            <a:off x="4545171" y="1259904"/>
            <a:ext cx="4431968" cy="2883000"/>
          </a:xfrm>
          <a:prstGeom prst="rect">
            <a:avLst/>
          </a:prstGeom>
        </p:spPr>
        <p:txBody>
          <a:bodyPr spcFirstLastPara="1" wrap="square" lIns="91425" tIns="91425" rIns="91425" bIns="91425" anchor="t" anchorCtr="0">
            <a:noAutofit/>
          </a:bodyPr>
          <a:lstStyle/>
          <a:p>
            <a:pPr marL="0" indent="0">
              <a:buNone/>
            </a:pPr>
            <a:r>
              <a:rPr lang="en-US" sz="1100" b="1" dirty="0">
                <a:solidFill>
                  <a:schemeClr val="accent4"/>
                </a:solidFill>
              </a:rPr>
              <a:t>The DELIVER study has several safeguards in place to monitor participant safety.  </a:t>
            </a:r>
          </a:p>
          <a:p>
            <a:pPr marL="285750" lvl="0" indent="-285750">
              <a:spcBef>
                <a:spcPts val="300"/>
              </a:spcBef>
              <a:buClr>
                <a:schemeClr val="dk1"/>
              </a:buClr>
              <a:buSzPts val="1100"/>
              <a:buFont typeface="Wingdings" panose="05000000000000000000" pitchFamily="2" charset="2"/>
              <a:buChar char="Ø"/>
            </a:pPr>
            <a:r>
              <a:rPr lang="en-US" sz="900" dirty="0"/>
              <a:t>Only healthy, HIV negative women with a singleton pregnancy are eligible to join the study. </a:t>
            </a:r>
          </a:p>
          <a:p>
            <a:pPr marL="285750" indent="-285750">
              <a:spcBef>
                <a:spcPts val="300"/>
              </a:spcBef>
              <a:buClr>
                <a:schemeClr val="dk1"/>
              </a:buClr>
              <a:buSzPts val="1100"/>
              <a:buFont typeface="Wingdings" panose="05000000000000000000" pitchFamily="2" charset="2"/>
              <a:buChar char="Ø"/>
            </a:pPr>
            <a:r>
              <a:rPr lang="en-US" sz="900" dirty="0"/>
              <a:t>Women will be enrolled in 3 groups, starting with women who are full term and progressing to earlier stages of pregnancy if supported by review of safety data. </a:t>
            </a:r>
            <a:r>
              <a:rPr lang="en-US" sz="900" dirty="0">
                <a:highlight>
                  <a:srgbClr val="00FFFF"/>
                </a:highlight>
              </a:rPr>
              <a:t>Group 1 mothers have completed follow-up.</a:t>
            </a:r>
          </a:p>
          <a:p>
            <a:pPr marL="285750" lvl="0" indent="-285750">
              <a:spcBef>
                <a:spcPts val="300"/>
              </a:spcBef>
              <a:buClr>
                <a:schemeClr val="dk1"/>
              </a:buClr>
              <a:buSzPts val="1100"/>
              <a:buFont typeface="Wingdings" panose="05000000000000000000" pitchFamily="2" charset="2"/>
              <a:buChar char="Ø"/>
            </a:pPr>
            <a:r>
              <a:rPr lang="en-US" sz="900" dirty="0"/>
              <a:t>Participants will be seen at the study clinic for regular visits including side effects monitoring and HIV testing through 6 weeks after their pregnancy outcome. </a:t>
            </a:r>
          </a:p>
        </p:txBody>
      </p:sp>
      <p:sp>
        <p:nvSpPr>
          <p:cNvPr id="84" name="Google Shape;84;p13"/>
          <p:cNvSpPr txBox="1">
            <a:spLocks noGrp="1"/>
          </p:cNvSpPr>
          <p:nvPr>
            <p:ph type="body" idx="2"/>
          </p:nvPr>
        </p:nvSpPr>
        <p:spPr>
          <a:xfrm>
            <a:off x="669525" y="4667869"/>
            <a:ext cx="8474475" cy="482552"/>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050" i="1" dirty="0">
                <a:solidFill>
                  <a:schemeClr val="bg1"/>
                </a:solidFill>
              </a:rPr>
              <a:t>The DELIVER study is conducted by the Microbicide Trials Network (MTN) with funding from the US National Institutes of Health.  Additional information about the study can be found at  </a:t>
            </a:r>
            <a:r>
              <a:rPr lang="en-US" sz="1050" i="1" dirty="0">
                <a:solidFill>
                  <a:schemeClr val="bg1"/>
                </a:solidFill>
                <a:hlinkClick r:id="rId3">
                  <a:extLst>
                    <a:ext uri="{A12FA001-AC4F-418D-AE19-62706E023703}">
                      <ahyp:hlinkClr xmlns:ahyp="http://schemas.microsoft.com/office/drawing/2018/hyperlinkcolor" val="tx"/>
                    </a:ext>
                  </a:extLst>
                </a:hlinkClick>
              </a:rPr>
              <a:t>https://mtnstopshiv.org</a:t>
            </a:r>
            <a:r>
              <a:rPr lang="en-US" sz="1050" i="1" dirty="0">
                <a:solidFill>
                  <a:schemeClr val="bg1"/>
                </a:solidFill>
              </a:rPr>
              <a:t> and </a:t>
            </a:r>
            <a:r>
              <a:rPr lang="en-US" sz="1050" i="1" dirty="0">
                <a:solidFill>
                  <a:schemeClr val="bg1"/>
                </a:solidFill>
                <a:hlinkClick r:id="rId4">
                  <a:extLst>
                    <a:ext uri="{A12FA001-AC4F-418D-AE19-62706E023703}">
                      <ahyp:hlinkClr xmlns:ahyp="http://schemas.microsoft.com/office/drawing/2018/hyperlinkcolor" val="tx"/>
                    </a:ext>
                  </a:extLst>
                </a:hlinkClick>
              </a:rPr>
              <a:t>www.clinicaltrials.gov</a:t>
            </a:r>
            <a:r>
              <a:rPr lang="en-US" sz="1050" i="1" dirty="0">
                <a:solidFill>
                  <a:schemeClr val="bg1"/>
                </a:solidFill>
              </a:rPr>
              <a:t>, search MTN-042.</a:t>
            </a:r>
          </a:p>
        </p:txBody>
      </p:sp>
      <p:sp>
        <p:nvSpPr>
          <p:cNvPr id="85" name="Google Shape;85;p13"/>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4598833" y="791616"/>
            <a:ext cx="4378306" cy="623369"/>
          </a:xfrm>
          <a:prstGeom prst="round2Diag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1000" dirty="0">
                <a:solidFill>
                  <a:schemeClr val="bg1"/>
                </a:solidFill>
                <a:latin typeface="Source Sans Pro"/>
                <a:ea typeface="Source Sans Pro"/>
                <a:sym typeface="Source Sans Pro"/>
              </a:rPr>
              <a:t>This patient is a participant at the </a:t>
            </a:r>
            <a:r>
              <a:rPr lang="en-US" sz="1000" b="1" dirty="0">
                <a:solidFill>
                  <a:schemeClr val="bg1"/>
                </a:solidFill>
                <a:highlight>
                  <a:srgbClr val="00FF00"/>
                </a:highlight>
                <a:latin typeface="Source Sans Pro"/>
                <a:ea typeface="Source Sans Pro"/>
                <a:sym typeface="Source Sans Pro"/>
              </a:rPr>
              <a:t>&lt;SITE NAME&gt;</a:t>
            </a:r>
            <a:r>
              <a:rPr lang="en-US" sz="1000" dirty="0">
                <a:solidFill>
                  <a:schemeClr val="bg1"/>
                </a:solidFill>
                <a:latin typeface="Source Sans Pro"/>
                <a:ea typeface="Source Sans Pro"/>
                <a:sym typeface="Source Sans Pro"/>
              </a:rPr>
              <a:t>Please contact </a:t>
            </a:r>
            <a:r>
              <a:rPr lang="en-US" sz="1000" b="1" dirty="0">
                <a:solidFill>
                  <a:schemeClr val="bg1"/>
                </a:solidFill>
                <a:highlight>
                  <a:srgbClr val="00FF00"/>
                </a:highlight>
                <a:latin typeface="Source Sans Pro"/>
                <a:ea typeface="Source Sans Pro"/>
                <a:sym typeface="Source Sans Pro"/>
              </a:rPr>
              <a:t>&lt;NUMBER&gt; </a:t>
            </a:r>
            <a:r>
              <a:rPr lang="en-US" sz="1000" dirty="0">
                <a:solidFill>
                  <a:schemeClr val="bg1"/>
                </a:solidFill>
                <a:latin typeface="Source Sans Pro"/>
                <a:ea typeface="Source Sans Pro"/>
                <a:sym typeface="Source Sans Pro"/>
              </a:rPr>
              <a:t>if you have any questions about the study, if the patient requires urgent care, or to notify the study team of the patient’s delivery.  </a:t>
            </a:r>
          </a:p>
        </p:txBody>
      </p:sp>
      <p:pic>
        <p:nvPicPr>
          <p:cNvPr id="11" name="Picture 10">
            <a:extLst>
              <a:ext uri="{FF2B5EF4-FFF2-40B4-BE49-F238E27FC236}">
                <a16:creationId xmlns:a16="http://schemas.microsoft.com/office/drawing/2014/main" id="{9468D0AD-6054-4248-BE97-E4D30F89F6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16788" y="68101"/>
            <a:ext cx="828675" cy="313818"/>
          </a:xfrm>
          <a:prstGeom prst="rect">
            <a:avLst/>
          </a:prstGeom>
        </p:spPr>
      </p:pic>
      <p:sp>
        <p:nvSpPr>
          <p:cNvPr id="3" name="TextBox 2">
            <a:extLst>
              <a:ext uri="{FF2B5EF4-FFF2-40B4-BE49-F238E27FC236}">
                <a16:creationId xmlns:a16="http://schemas.microsoft.com/office/drawing/2014/main" id="{CB9A8B73-15DC-46DC-B2E3-B4EB0CC0CD37}"/>
              </a:ext>
            </a:extLst>
          </p:cNvPr>
          <p:cNvSpPr txBox="1"/>
          <p:nvPr/>
        </p:nvSpPr>
        <p:spPr>
          <a:xfrm>
            <a:off x="6794810" y="4965755"/>
            <a:ext cx="2437458" cy="184666"/>
          </a:xfrm>
          <a:prstGeom prst="rect">
            <a:avLst/>
          </a:prstGeom>
          <a:noFill/>
        </p:spPr>
        <p:txBody>
          <a:bodyPr wrap="square" rtlCol="0">
            <a:spAutoFit/>
          </a:bodyPr>
          <a:lstStyle/>
          <a:p>
            <a:r>
              <a:rPr lang="en-US" sz="600" dirty="0"/>
              <a:t>MTN-042 Provider Guide – </a:t>
            </a:r>
            <a:r>
              <a:rPr lang="en-US" sz="600" dirty="0">
                <a:highlight>
                  <a:srgbClr val="00FF00"/>
                </a:highlight>
              </a:rPr>
              <a:t>&lt;SITE NAME&gt;, </a:t>
            </a:r>
            <a:r>
              <a:rPr lang="en-US" sz="600" dirty="0"/>
              <a:t>V2.0, 27AUG2021</a:t>
            </a:r>
          </a:p>
        </p:txBody>
      </p:sp>
      <p:sp>
        <p:nvSpPr>
          <p:cNvPr id="15" name="TextBox 14">
            <a:extLst>
              <a:ext uri="{FF2B5EF4-FFF2-40B4-BE49-F238E27FC236}">
                <a16:creationId xmlns:a16="http://schemas.microsoft.com/office/drawing/2014/main" id="{BDEBE035-ACBA-41DE-9ACF-EE53AE4104A5}"/>
              </a:ext>
            </a:extLst>
          </p:cNvPr>
          <p:cNvSpPr txBox="1"/>
          <p:nvPr/>
        </p:nvSpPr>
        <p:spPr>
          <a:xfrm>
            <a:off x="4545170" y="3008952"/>
            <a:ext cx="1899194" cy="1477328"/>
          </a:xfrm>
          <a:prstGeom prst="rect">
            <a:avLst/>
          </a:prstGeom>
          <a:noFill/>
        </p:spPr>
        <p:txBody>
          <a:bodyPr wrap="square">
            <a:spAutoFit/>
          </a:bodyPr>
          <a:lstStyle/>
          <a:p>
            <a:pPr marL="285750" indent="-285750">
              <a:spcBef>
                <a:spcPts val="300"/>
              </a:spcBef>
              <a:buClr>
                <a:schemeClr val="dk1"/>
              </a:buClr>
              <a:buSzPts val="1100"/>
              <a:buFont typeface="Wingdings" panose="05000000000000000000" pitchFamily="2" charset="2"/>
              <a:buChar char="Ø"/>
            </a:pPr>
            <a:r>
              <a:rPr lang="en-US" sz="900" b="1" dirty="0">
                <a:solidFill>
                  <a:srgbClr val="415665"/>
                </a:solidFill>
                <a:highlight>
                  <a:srgbClr val="00FFFF"/>
                </a:highlight>
                <a:latin typeface="Source Sans Pro"/>
                <a:ea typeface="Source Sans Pro"/>
                <a:sym typeface="Source Sans Pro"/>
              </a:rPr>
              <a:t>Group 1 safety results: </a:t>
            </a:r>
            <a:r>
              <a:rPr lang="en-US" sz="900" dirty="0">
                <a:solidFill>
                  <a:srgbClr val="415665"/>
                </a:solidFill>
                <a:highlight>
                  <a:srgbClr val="00FFFF"/>
                </a:highlight>
                <a:latin typeface="Source Sans Pro"/>
                <a:ea typeface="Source Sans Pro"/>
                <a:sym typeface="Source Sans Pro"/>
              </a:rPr>
              <a:t>Adverse pregnancy outcomes and complications were uncommon when the study products were used in late pregnancy and were generally similar to rates observed in the communities where the study is being conducted.</a:t>
            </a:r>
          </a:p>
        </p:txBody>
      </p:sp>
      <p:pic>
        <p:nvPicPr>
          <p:cNvPr id="6" name="Picture 5">
            <a:extLst>
              <a:ext uri="{FF2B5EF4-FFF2-40B4-BE49-F238E27FC236}">
                <a16:creationId xmlns:a16="http://schemas.microsoft.com/office/drawing/2014/main" id="{552549B3-4923-4529-9460-26EEF0591777}"/>
              </a:ext>
            </a:extLst>
          </p:cNvPr>
          <p:cNvPicPr>
            <a:picLocks noChangeAspect="1"/>
          </p:cNvPicPr>
          <p:nvPr/>
        </p:nvPicPr>
        <p:blipFill rotWithShape="1">
          <a:blip r:embed="rId6"/>
          <a:srcRect l="6137" r="6289"/>
          <a:stretch/>
        </p:blipFill>
        <p:spPr>
          <a:xfrm>
            <a:off x="6329730" y="2851417"/>
            <a:ext cx="2762044" cy="1633356"/>
          </a:xfrm>
          <a:prstGeom prst="rect">
            <a:avLst/>
          </a:prstGeom>
        </p:spPr>
      </p:pic>
    </p:spTree>
    <p:extLst>
      <p:ext uri="{BB962C8B-B14F-4D97-AF65-F5344CB8AC3E}">
        <p14:creationId xmlns:p14="http://schemas.microsoft.com/office/powerpoint/2010/main" val="330144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3"/>
          <p:cNvSpPr txBox="1">
            <a:spLocks noGrp="1"/>
          </p:cNvSpPr>
          <p:nvPr>
            <p:ph type="body" idx="2"/>
          </p:nvPr>
        </p:nvSpPr>
        <p:spPr>
          <a:xfrm>
            <a:off x="786000" y="372821"/>
            <a:ext cx="4251036" cy="2883000"/>
          </a:xfrm>
          <a:prstGeom prst="rect">
            <a:avLst/>
          </a:prstGeom>
        </p:spPr>
        <p:txBody>
          <a:bodyPr spcFirstLastPara="1" wrap="square" lIns="91425" tIns="91425" rIns="91425" bIns="91425" anchor="t" anchorCtr="0">
            <a:noAutofit/>
          </a:bodyPr>
          <a:lstStyle/>
          <a:p>
            <a:pPr marL="0" lvl="0" indent="0">
              <a:buNone/>
            </a:pPr>
            <a:r>
              <a:rPr lang="en-US" sz="1100" b="1" dirty="0">
                <a:solidFill>
                  <a:schemeClr val="accent5"/>
                </a:solidFill>
              </a:rPr>
              <a:t>Important information</a:t>
            </a:r>
            <a:r>
              <a:rPr lang="en-US" sz="1100" b="1" dirty="0">
                <a:solidFill>
                  <a:schemeClr val="accent4"/>
                </a:solidFill>
              </a:rPr>
              <a:t> </a:t>
            </a:r>
          </a:p>
          <a:p>
            <a:pPr marL="285750" lvl="0" indent="-285750">
              <a:spcBef>
                <a:spcPts val="300"/>
              </a:spcBef>
              <a:buClr>
                <a:schemeClr val="dk1"/>
              </a:buClr>
              <a:buSzPts val="1100"/>
              <a:buFont typeface="Wingdings" panose="05000000000000000000" pitchFamily="2" charset="2"/>
              <a:buChar char="Ø"/>
            </a:pPr>
            <a:r>
              <a:rPr lang="en-US" sz="1000" dirty="0"/>
              <a:t>The vaginal ring (VR) contains 25 mg of dapivirine (DPV), a non-nucleoside reverse transcriptase inhibitor which prevents HIV from making copies of itself to establish an infection.</a:t>
            </a:r>
          </a:p>
          <a:p>
            <a:pPr marL="285750" lvl="0" indent="-285750">
              <a:spcBef>
                <a:spcPts val="300"/>
              </a:spcBef>
              <a:buClr>
                <a:schemeClr val="dk1"/>
              </a:buClr>
              <a:buSzPts val="1100"/>
              <a:buFont typeface="Wingdings" panose="05000000000000000000" pitchFamily="2" charset="2"/>
              <a:buChar char="Ø"/>
            </a:pPr>
            <a:r>
              <a:rPr lang="en-US" sz="1000" dirty="0"/>
              <a:t>The VR is inserted in the vagina and worn continuously for approximately one month, to be replaced every month. </a:t>
            </a:r>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171450" indent="-171450">
              <a:spcBef>
                <a:spcPts val="300"/>
              </a:spcBef>
              <a:buClr>
                <a:schemeClr val="dk1"/>
              </a:buClr>
              <a:buSzPts val="1100"/>
            </a:pPr>
            <a:endParaRPr lang="en-US" sz="900" dirty="0"/>
          </a:p>
          <a:p>
            <a:pPr marL="285750" lvl="0" indent="-285750">
              <a:spcBef>
                <a:spcPts val="300"/>
              </a:spcBef>
              <a:buClr>
                <a:schemeClr val="dk1"/>
              </a:buClr>
              <a:buSzPts val="1100"/>
              <a:buFont typeface="Wingdings" panose="05000000000000000000" pitchFamily="2" charset="2"/>
              <a:buChar char="Ø"/>
            </a:pPr>
            <a:endParaRPr lang="en-US" sz="900" dirty="0"/>
          </a:p>
          <a:p>
            <a:pPr marL="285750" lvl="0" indent="-285750">
              <a:spcBef>
                <a:spcPts val="300"/>
              </a:spcBef>
              <a:buClr>
                <a:schemeClr val="dk1"/>
              </a:buClr>
              <a:buSzPts val="1100"/>
              <a:buFont typeface="Wingdings" panose="05000000000000000000" pitchFamily="2" charset="2"/>
              <a:buChar char="Ø"/>
            </a:pPr>
            <a:r>
              <a:rPr lang="en-US" sz="1000" dirty="0"/>
              <a:t>Two studies of the DPV VR, MTN-020 (ASPIRE) and IPM 027 (The Ring Study) enrolled 4588 women total in Africa. Both showed minimal absorption of dapivirine, no safety concerns, and that the DPV VR can reduce HIV risk if used consistently.</a:t>
            </a:r>
          </a:p>
          <a:p>
            <a:pPr marL="285750" lvl="0" indent="-285750">
              <a:spcBef>
                <a:spcPts val="300"/>
              </a:spcBef>
              <a:buClr>
                <a:schemeClr val="dk1"/>
              </a:buClr>
              <a:buSzPts val="1100"/>
              <a:buFont typeface="Wingdings" panose="05000000000000000000" pitchFamily="2" charset="2"/>
              <a:buChar char="Ø"/>
            </a:pPr>
            <a:r>
              <a:rPr lang="en-US" sz="1000" dirty="0">
                <a:highlight>
                  <a:srgbClr val="00FFFF"/>
                </a:highlight>
              </a:rPr>
              <a:t>The DPV VR received a positive opinion from the European Medicines Agency to reduce the risk of HIV infection in adult women and is now recommended by the World Health Organization as a prevention option. It remains under review by multiple regulatory authorities.</a:t>
            </a:r>
            <a:endParaRPr lang="en-US" sz="1000" dirty="0">
              <a:solidFill>
                <a:schemeClr val="bg2"/>
              </a:solidFill>
              <a:highlight>
                <a:srgbClr val="00FFFF"/>
              </a:highlight>
            </a:endParaRPr>
          </a:p>
          <a:p>
            <a:pPr marL="0" indent="0">
              <a:spcBef>
                <a:spcPts val="300"/>
              </a:spcBef>
              <a:buClr>
                <a:schemeClr val="dk1"/>
              </a:buClr>
              <a:buSzPts val="1100"/>
              <a:buNone/>
            </a:pPr>
            <a:endParaRPr lang="en-US" sz="1000" b="1" dirty="0"/>
          </a:p>
        </p:txBody>
      </p:sp>
      <p:sp>
        <p:nvSpPr>
          <p:cNvPr id="5" name="Rectangle: Diagonal Corners Rounded 4">
            <a:extLst>
              <a:ext uri="{FF2B5EF4-FFF2-40B4-BE49-F238E27FC236}">
                <a16:creationId xmlns:a16="http://schemas.microsoft.com/office/drawing/2014/main" id="{A1905805-4AEB-40F2-9EE7-E9F689ABEB8D}"/>
              </a:ext>
            </a:extLst>
          </p:cNvPr>
          <p:cNvSpPr/>
          <p:nvPr/>
        </p:nvSpPr>
        <p:spPr>
          <a:xfrm>
            <a:off x="2854979" y="1624331"/>
            <a:ext cx="1992806" cy="1470669"/>
          </a:xfrm>
          <a:prstGeom prst="round2DiagRect">
            <a:avLst/>
          </a:prstGeom>
          <a:solidFill>
            <a:schemeClr val="accent5"/>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n-US" sz="1000" dirty="0">
                <a:solidFill>
                  <a:schemeClr val="bg1"/>
                </a:solidFill>
                <a:latin typeface="Source Sans Pro" panose="020B0503030403020204" pitchFamily="34" charset="0"/>
                <a:ea typeface="Source Sans Pro" panose="020B0503030403020204" pitchFamily="34" charset="0"/>
              </a:rPr>
              <a:t>The VR should remain in the vagina as directed by the research clinic. Should the VR need to be removed, this is done by inserting a clean finger into the vagina, hooking it through the middle of the VR and carefully pulling out the VR.  </a:t>
            </a:r>
          </a:p>
        </p:txBody>
      </p:sp>
      <p:sp>
        <p:nvSpPr>
          <p:cNvPr id="81" name="Google Shape;81;p13"/>
          <p:cNvSpPr txBox="1">
            <a:spLocks noGrp="1"/>
          </p:cNvSpPr>
          <p:nvPr>
            <p:ph type="title"/>
          </p:nvPr>
        </p:nvSpPr>
        <p:spPr>
          <a:xfrm>
            <a:off x="844425" y="-281404"/>
            <a:ext cx="8132714" cy="1140000"/>
          </a:xfrm>
          <a:prstGeom prst="rect">
            <a:avLst/>
          </a:prstGeom>
        </p:spPr>
        <p:txBody>
          <a:bodyPr spcFirstLastPara="1" wrap="square" lIns="91425" tIns="91425" rIns="91425" bIns="91425" anchor="b" anchorCtr="0">
            <a:noAutofit/>
          </a:bodyPr>
          <a:lstStyle/>
          <a:p>
            <a:r>
              <a:rPr lang="en-US" sz="2000" dirty="0">
                <a:solidFill>
                  <a:schemeClr val="accent5"/>
                </a:solidFill>
              </a:rPr>
              <a:t>This patient was assigned to use the </a:t>
            </a:r>
            <a:r>
              <a:rPr lang="en-US" sz="2000" b="1" dirty="0">
                <a:solidFill>
                  <a:schemeClr val="accent5"/>
                </a:solidFill>
              </a:rPr>
              <a:t>Dapivirine Vaginal Ring</a:t>
            </a:r>
            <a:r>
              <a:rPr lang="en-US" sz="2000" dirty="0">
                <a:solidFill>
                  <a:schemeClr val="accent5"/>
                </a:solidFill>
              </a:rPr>
              <a:t>.</a:t>
            </a:r>
            <a:br>
              <a:rPr lang="en-US" sz="2000" dirty="0">
                <a:solidFill>
                  <a:schemeClr val="accent5"/>
                </a:solidFill>
              </a:rPr>
            </a:br>
            <a:endParaRPr sz="2000" i="1" dirty="0">
              <a:solidFill>
                <a:schemeClr val="accent5"/>
              </a:solidFill>
            </a:endParaRPr>
          </a:p>
        </p:txBody>
      </p:sp>
      <p:sp>
        <p:nvSpPr>
          <p:cNvPr id="83" name="Google Shape;83;p13"/>
          <p:cNvSpPr txBox="1">
            <a:spLocks noGrp="1"/>
          </p:cNvSpPr>
          <p:nvPr>
            <p:ph type="body" idx="2"/>
          </p:nvPr>
        </p:nvSpPr>
        <p:spPr>
          <a:xfrm>
            <a:off x="5053911" y="392761"/>
            <a:ext cx="3931665" cy="1726373"/>
          </a:xfrm>
          <a:prstGeom prst="rect">
            <a:avLst/>
          </a:prstGeom>
        </p:spPr>
        <p:txBody>
          <a:bodyPr spcFirstLastPara="1" wrap="square" lIns="91425" tIns="91425" rIns="91425" bIns="91425" anchor="t" anchorCtr="0">
            <a:noAutofit/>
          </a:bodyPr>
          <a:lstStyle/>
          <a:p>
            <a:pPr marL="0" indent="0">
              <a:buNone/>
            </a:pPr>
            <a:r>
              <a:rPr lang="en-US" sz="1100" b="1" dirty="0">
                <a:solidFill>
                  <a:schemeClr val="accent5"/>
                </a:solidFill>
              </a:rPr>
              <a:t>Potential Risks</a:t>
            </a:r>
          </a:p>
          <a:p>
            <a:pPr marL="285750" indent="-285750">
              <a:spcBef>
                <a:spcPts val="300"/>
              </a:spcBef>
              <a:buClr>
                <a:schemeClr val="dk1"/>
              </a:buClr>
              <a:buSzPts val="1100"/>
              <a:buFont typeface="Wingdings" panose="05000000000000000000" pitchFamily="2" charset="2"/>
              <a:buChar char="Ø"/>
            </a:pPr>
            <a:r>
              <a:rPr lang="en-US" sz="900" dirty="0"/>
              <a:t>Some women in previous studies of the ring reported experiencing</a:t>
            </a:r>
            <a:r>
              <a:rPr lang="en-US" sz="900" dirty="0">
                <a:solidFill>
                  <a:srgbClr val="FF0000"/>
                </a:solidFill>
              </a:rPr>
              <a:t> </a:t>
            </a:r>
            <a:r>
              <a:rPr lang="en-US" sz="900" dirty="0"/>
              <a:t>vaginal discharge, vulvovaginal pain, burning, itchiness, or urinary tract infections.</a:t>
            </a:r>
            <a:r>
              <a:rPr lang="en-US" sz="900" dirty="0">
                <a:solidFill>
                  <a:schemeClr val="accent1">
                    <a:lumMod val="50000"/>
                  </a:schemeClr>
                </a:solidFill>
              </a:rPr>
              <a:t> </a:t>
            </a:r>
          </a:p>
          <a:p>
            <a:pPr marL="285750" indent="-285750">
              <a:spcBef>
                <a:spcPts val="300"/>
              </a:spcBef>
              <a:buClr>
                <a:schemeClr val="dk1"/>
              </a:buClr>
              <a:buSzPts val="1100"/>
              <a:buFont typeface="Wingdings" panose="05000000000000000000" pitchFamily="2" charset="2"/>
              <a:buChar char="Ø"/>
            </a:pPr>
            <a:r>
              <a:rPr lang="en-US" sz="900" dirty="0"/>
              <a:t>It is rare but possible that a participant may have an allergic reaction.  </a:t>
            </a:r>
          </a:p>
          <a:p>
            <a:pPr marL="285750" indent="-285750">
              <a:spcBef>
                <a:spcPts val="300"/>
              </a:spcBef>
              <a:buClr>
                <a:schemeClr val="dk1"/>
              </a:buClr>
              <a:buSzPts val="1100"/>
              <a:buFont typeface="Wingdings" panose="05000000000000000000" pitchFamily="2" charset="2"/>
              <a:buChar char="Ø"/>
            </a:pPr>
            <a:r>
              <a:rPr lang="en-US" sz="900" dirty="0"/>
              <a:t>As with any vaginal product, the possibility of toxic shock syndrome, although rare, exists.</a:t>
            </a:r>
          </a:p>
        </p:txBody>
      </p:sp>
      <p:sp>
        <p:nvSpPr>
          <p:cNvPr id="84" name="Google Shape;84;p13"/>
          <p:cNvSpPr txBox="1">
            <a:spLocks noGrp="1"/>
          </p:cNvSpPr>
          <p:nvPr>
            <p:ph type="body" idx="2"/>
          </p:nvPr>
        </p:nvSpPr>
        <p:spPr>
          <a:xfrm>
            <a:off x="669525" y="4667869"/>
            <a:ext cx="8474475" cy="482552"/>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400" b="1" i="1" dirty="0">
                <a:solidFill>
                  <a:schemeClr val="bg1"/>
                </a:solidFill>
              </a:rPr>
              <a:t> If care providers observe or the patient reports any of the above symptoms, please contact the study clinic. </a:t>
            </a:r>
          </a:p>
        </p:txBody>
      </p:sp>
      <p:sp>
        <p:nvSpPr>
          <p:cNvPr id="85" name="Google Shape;85;p13"/>
          <p:cNvSpPr txBox="1">
            <a:spLocks noGrp="1"/>
          </p:cNvSpPr>
          <p:nvPr>
            <p:ph type="sldNum" idx="12"/>
          </p:nvPr>
        </p:nvSpPr>
        <p:spPr>
          <a:xfrm>
            <a:off x="-75" y="0"/>
            <a:ext cx="669600" cy="1140000"/>
          </a:xfrm>
          <a:prstGeom prst="rect">
            <a:avLst/>
          </a:prstGeom>
          <a:solidFill>
            <a:schemeClr val="accent5"/>
          </a:solidFill>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5107686" y="1808832"/>
            <a:ext cx="3824113" cy="1337804"/>
          </a:xfrm>
          <a:prstGeom prst="round2DiagRect">
            <a:avLst/>
          </a:prstGeom>
          <a:solidFill>
            <a:schemeClr val="accent5"/>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1000" dirty="0">
                <a:solidFill>
                  <a:schemeClr val="bg1"/>
                </a:solidFill>
                <a:latin typeface="Source Sans Pro"/>
                <a:ea typeface="Source Sans Pro"/>
                <a:sym typeface="Source Sans Pro"/>
              </a:rPr>
              <a:t>Limited information is available about DPV VR use during pregnancy, and therefore there may be some risk to pregnant women that are not yet known. However, all information in non-pregnant women suggests that it is very safe. Additionally, the benefit of HIV prevention from using the VR during pregnancy is expected to be much greater than the potential risks since women participating in this study live in communities with high HIV incidence. </a:t>
            </a:r>
          </a:p>
        </p:txBody>
      </p:sp>
      <p:pic>
        <p:nvPicPr>
          <p:cNvPr id="15" name="Picture 14" descr="https://mtnstopshiv.org/sites/default/files/2018-03/dpv_ring_grey_open_1.jpg">
            <a:extLst>
              <a:ext uri="{FF2B5EF4-FFF2-40B4-BE49-F238E27FC236}">
                <a16:creationId xmlns:a16="http://schemas.microsoft.com/office/drawing/2014/main" id="{B717BE41-0864-406B-A938-6F6791A6E7A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844911" y="1707636"/>
            <a:ext cx="1893593" cy="1349035"/>
          </a:xfrm>
          <a:prstGeom prst="rect">
            <a:avLst/>
          </a:prstGeom>
          <a:noFill/>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60713D99-BB5D-4A79-8302-D0B29076447B}"/>
              </a:ext>
            </a:extLst>
          </p:cNvPr>
          <p:cNvSpPr/>
          <p:nvPr/>
        </p:nvSpPr>
        <p:spPr>
          <a:xfrm>
            <a:off x="5107686" y="3236989"/>
            <a:ext cx="3824113" cy="1192634"/>
          </a:xfrm>
          <a:prstGeom prst="rect">
            <a:avLst/>
          </a:prstGeom>
        </p:spPr>
        <p:txBody>
          <a:bodyPr wrap="square">
            <a:spAutoFit/>
          </a:bodyPr>
          <a:lstStyle/>
          <a:p>
            <a:pPr>
              <a:spcBef>
                <a:spcPts val="600"/>
              </a:spcBef>
              <a:buClr>
                <a:schemeClr val="dk1"/>
              </a:buClr>
              <a:buSzPts val="1100"/>
            </a:pPr>
            <a:r>
              <a:rPr lang="en-US" sz="900" dirty="0">
                <a:solidFill>
                  <a:srgbClr val="415665"/>
                </a:solidFill>
                <a:latin typeface="Source Sans Pro"/>
                <a:ea typeface="Source Sans Pro"/>
                <a:sym typeface="Source Sans Pro"/>
              </a:rPr>
              <a:t>If disruptive or uncomfortable during a pelvic examination, the VR can be removed temporarily and replaced after the exam. Place the VR on a clean surface or store in the study-provided bag until reinserted. </a:t>
            </a:r>
          </a:p>
          <a:p>
            <a:pPr>
              <a:spcBef>
                <a:spcPts val="600"/>
              </a:spcBef>
              <a:buClr>
                <a:schemeClr val="dk1"/>
              </a:buClr>
              <a:buSzPts val="1100"/>
            </a:pPr>
            <a:r>
              <a:rPr lang="en-US" sz="1000" b="1" dirty="0">
                <a:solidFill>
                  <a:schemeClr val="accent5"/>
                </a:solidFill>
                <a:latin typeface="Source Sans Pro"/>
                <a:ea typeface="Source Sans Pro"/>
                <a:sym typeface="Source Sans Pro"/>
              </a:rPr>
              <a:t>If the patient starts contractions, her water breaks, or she arrives at your facility already in labor, remove the VR and store it in the </a:t>
            </a:r>
            <a:r>
              <a:rPr lang="en-US" sz="1000" b="1" dirty="0">
                <a:solidFill>
                  <a:srgbClr val="8B81D2"/>
                </a:solidFill>
                <a:latin typeface="Source Sans Pro"/>
                <a:ea typeface="Source Sans Pro"/>
                <a:sym typeface="Source Sans Pro"/>
              </a:rPr>
              <a:t>study-provided bag </a:t>
            </a:r>
            <a:r>
              <a:rPr lang="en-US" sz="1050" b="1" dirty="0">
                <a:solidFill>
                  <a:srgbClr val="8B81D2"/>
                </a:solidFill>
                <a:latin typeface="Source Sans Pro"/>
                <a:ea typeface="Source Sans Pro"/>
                <a:sym typeface="Source Sans Pro"/>
              </a:rPr>
              <a:t>or other clean container</a:t>
            </a:r>
            <a:r>
              <a:rPr lang="en-US" sz="800" dirty="0">
                <a:solidFill>
                  <a:srgbClr val="8B81D2"/>
                </a:solidFill>
                <a:latin typeface="Source Sans Pro"/>
                <a:ea typeface="Source Sans Pro"/>
                <a:sym typeface="Source Sans Pro"/>
              </a:rPr>
              <a:t>. </a:t>
            </a:r>
            <a:r>
              <a:rPr lang="en-US" sz="900" dirty="0">
                <a:solidFill>
                  <a:srgbClr val="415665"/>
                </a:solidFill>
                <a:latin typeface="Source Sans Pro"/>
                <a:ea typeface="Source Sans Pro"/>
                <a:sym typeface="Source Sans Pro"/>
              </a:rPr>
              <a:t>Please give her the VR for her to return to the study clinic.  </a:t>
            </a:r>
          </a:p>
        </p:txBody>
      </p:sp>
      <p:pic>
        <p:nvPicPr>
          <p:cNvPr id="17" name="Picture 16">
            <a:extLst>
              <a:ext uri="{FF2B5EF4-FFF2-40B4-BE49-F238E27FC236}">
                <a16:creationId xmlns:a16="http://schemas.microsoft.com/office/drawing/2014/main" id="{D7274FAC-E66F-42A3-AD7D-7A44D6ED05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6889" y="154515"/>
            <a:ext cx="828675" cy="313818"/>
          </a:xfrm>
          <a:prstGeom prst="rect">
            <a:avLst/>
          </a:prstGeom>
        </p:spPr>
      </p:pic>
      <p:sp>
        <p:nvSpPr>
          <p:cNvPr id="13" name="TextBox 12">
            <a:extLst>
              <a:ext uri="{FF2B5EF4-FFF2-40B4-BE49-F238E27FC236}">
                <a16:creationId xmlns:a16="http://schemas.microsoft.com/office/drawing/2014/main" id="{E2C83698-2947-4782-869D-7DC069D84856}"/>
              </a:ext>
            </a:extLst>
          </p:cNvPr>
          <p:cNvSpPr txBox="1"/>
          <p:nvPr/>
        </p:nvSpPr>
        <p:spPr>
          <a:xfrm>
            <a:off x="6905767" y="4965755"/>
            <a:ext cx="2326501" cy="184666"/>
          </a:xfrm>
          <a:prstGeom prst="rect">
            <a:avLst/>
          </a:prstGeom>
          <a:noFill/>
        </p:spPr>
        <p:txBody>
          <a:bodyPr wrap="square" rtlCol="0">
            <a:spAutoFit/>
          </a:bodyPr>
          <a:lstStyle/>
          <a:p>
            <a:r>
              <a:rPr lang="en-US" sz="600" dirty="0">
                <a:solidFill>
                  <a:schemeClr val="tx1"/>
                </a:solidFill>
              </a:rPr>
              <a:t>MTN-042 Provider Guide – </a:t>
            </a:r>
            <a:r>
              <a:rPr lang="en-US" sz="600" dirty="0">
                <a:solidFill>
                  <a:schemeClr val="tx1"/>
                </a:solidFill>
                <a:highlight>
                  <a:srgbClr val="00FF00"/>
                </a:highlight>
              </a:rPr>
              <a:t>&lt;SITENAME&gt;, </a:t>
            </a:r>
            <a:r>
              <a:rPr lang="en-US" sz="600" dirty="0">
                <a:solidFill>
                  <a:schemeClr val="tx1"/>
                </a:solidFill>
              </a:rPr>
              <a:t>V2.0, 27AUG2021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3"/>
          <p:cNvSpPr txBox="1">
            <a:spLocks noGrp="1"/>
          </p:cNvSpPr>
          <p:nvPr>
            <p:ph type="body" idx="2"/>
          </p:nvPr>
        </p:nvSpPr>
        <p:spPr>
          <a:xfrm>
            <a:off x="786000" y="649046"/>
            <a:ext cx="4251036" cy="2883000"/>
          </a:xfrm>
          <a:prstGeom prst="rect">
            <a:avLst/>
          </a:prstGeom>
        </p:spPr>
        <p:txBody>
          <a:bodyPr spcFirstLastPara="1" wrap="square" lIns="91425" tIns="91425" rIns="91425" bIns="91425" anchor="t" anchorCtr="0">
            <a:noAutofit/>
          </a:bodyPr>
          <a:lstStyle/>
          <a:p>
            <a:pPr marL="0" lvl="0" indent="0">
              <a:buNone/>
            </a:pPr>
            <a:r>
              <a:rPr lang="en-US" sz="1200" b="1" dirty="0">
                <a:solidFill>
                  <a:schemeClr val="accent1"/>
                </a:solidFill>
              </a:rPr>
              <a:t>Important information </a:t>
            </a:r>
          </a:p>
          <a:p>
            <a:pPr marL="285750" indent="-285750">
              <a:spcBef>
                <a:spcPts val="300"/>
              </a:spcBef>
              <a:buClr>
                <a:schemeClr val="dk1"/>
              </a:buClr>
              <a:buSzPts val="1100"/>
              <a:buFont typeface="Wingdings" panose="05000000000000000000" pitchFamily="2" charset="2"/>
              <a:buChar char="Ø"/>
            </a:pPr>
            <a:r>
              <a:rPr lang="en-US" sz="1000" dirty="0"/>
              <a:t>Oral PrEP, Truvada, is approved for use as HIV prevention and contains two drugs – 200 mg of emtricitabine (FTC) and 300 mg of tenofovir disoproxil fumarate (TDF) – combined into 1 pill taken daily by mouth. </a:t>
            </a:r>
          </a:p>
          <a:p>
            <a:pPr marL="285750" indent="-285750">
              <a:spcBef>
                <a:spcPts val="300"/>
              </a:spcBef>
              <a:buClr>
                <a:schemeClr val="dk1"/>
              </a:buClr>
              <a:buSzPts val="1100"/>
              <a:buFont typeface="Wingdings" panose="05000000000000000000" pitchFamily="2" charset="2"/>
              <a:buChar char="Ø"/>
            </a:pPr>
            <a:r>
              <a:rPr lang="en-US" sz="1000" dirty="0"/>
              <a:t>The patient is provided a bottle of 30 pills every month. </a:t>
            </a:r>
            <a:endParaRPr lang="en-US"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indent="0">
              <a:spcBef>
                <a:spcPts val="300"/>
              </a:spcBef>
              <a:buClr>
                <a:schemeClr val="dk1"/>
              </a:buClr>
              <a:buSzPts val="1100"/>
              <a:buNone/>
            </a:pPr>
            <a:endParaRPr lang="en-US" sz="1000" dirty="0"/>
          </a:p>
          <a:p>
            <a:pPr marL="0" lvl="0" indent="0">
              <a:spcBef>
                <a:spcPts val="300"/>
              </a:spcBef>
              <a:buClr>
                <a:schemeClr val="dk1"/>
              </a:buClr>
              <a:buSzPts val="1100"/>
              <a:buNone/>
            </a:pPr>
            <a:r>
              <a:rPr lang="en-US" sz="1200" b="1" dirty="0">
                <a:solidFill>
                  <a:schemeClr val="accent1"/>
                </a:solidFill>
                <a:cs typeface="Arial"/>
                <a:sym typeface="Arial"/>
              </a:rPr>
              <a:t>The patient has been instructed to stop taking Truvada if she starts contractions or her water breaks</a:t>
            </a:r>
            <a:r>
              <a:rPr lang="en-US" sz="1200" b="1" dirty="0">
                <a:solidFill>
                  <a:schemeClr val="accent4"/>
                </a:solidFill>
                <a:cs typeface="Arial"/>
                <a:sym typeface="Arial"/>
              </a:rPr>
              <a:t>. </a:t>
            </a:r>
            <a:r>
              <a:rPr lang="en-US" sz="1000" dirty="0"/>
              <a:t>Please ensure she keeps any unused pills for her return to the study clinic. </a:t>
            </a:r>
          </a:p>
          <a:p>
            <a:pPr marL="0" lvl="0" indent="0">
              <a:buNone/>
            </a:pPr>
            <a:endParaRPr lang="en-US" sz="1000" dirty="0"/>
          </a:p>
          <a:p>
            <a:pPr marL="0" lvl="0" indent="0">
              <a:buNone/>
            </a:pPr>
            <a:endParaRPr lang="en-US" sz="1000" dirty="0">
              <a:sym typeface="Arial"/>
            </a:endParaRPr>
          </a:p>
          <a:p>
            <a:pPr marL="0" lvl="0" indent="0">
              <a:buNone/>
            </a:pPr>
            <a:endParaRPr lang="en-US" sz="1000" dirty="0"/>
          </a:p>
        </p:txBody>
      </p:sp>
      <p:sp>
        <p:nvSpPr>
          <p:cNvPr id="81" name="Google Shape;81;p13"/>
          <p:cNvSpPr txBox="1">
            <a:spLocks noGrp="1"/>
          </p:cNvSpPr>
          <p:nvPr>
            <p:ph type="title"/>
          </p:nvPr>
        </p:nvSpPr>
        <p:spPr>
          <a:xfrm>
            <a:off x="844425" y="-281404"/>
            <a:ext cx="8132714" cy="1140000"/>
          </a:xfrm>
          <a:prstGeom prst="rect">
            <a:avLst/>
          </a:prstGeom>
        </p:spPr>
        <p:txBody>
          <a:bodyPr spcFirstLastPara="1" wrap="square" lIns="91425" tIns="91425" rIns="91425" bIns="91425" anchor="b" anchorCtr="0">
            <a:noAutofit/>
          </a:bodyPr>
          <a:lstStyle/>
          <a:p>
            <a:r>
              <a:rPr lang="en-US" sz="2000" dirty="0">
                <a:solidFill>
                  <a:schemeClr val="accent1"/>
                </a:solidFill>
              </a:rPr>
              <a:t>This patient was assigned to use </a:t>
            </a:r>
            <a:r>
              <a:rPr lang="en-US" sz="2000" b="1" dirty="0">
                <a:solidFill>
                  <a:schemeClr val="accent1"/>
                </a:solidFill>
              </a:rPr>
              <a:t>oral PrEP (Truvada).</a:t>
            </a:r>
            <a:br>
              <a:rPr lang="en-US" sz="2000" dirty="0">
                <a:solidFill>
                  <a:schemeClr val="accent1"/>
                </a:solidFill>
              </a:rPr>
            </a:br>
            <a:endParaRPr sz="2000" i="1" dirty="0">
              <a:solidFill>
                <a:schemeClr val="accent1"/>
              </a:solidFill>
            </a:endParaRPr>
          </a:p>
        </p:txBody>
      </p:sp>
      <p:sp>
        <p:nvSpPr>
          <p:cNvPr id="83" name="Google Shape;83;p13"/>
          <p:cNvSpPr txBox="1">
            <a:spLocks noGrp="1"/>
          </p:cNvSpPr>
          <p:nvPr>
            <p:ph type="body" idx="2"/>
          </p:nvPr>
        </p:nvSpPr>
        <p:spPr>
          <a:xfrm>
            <a:off x="5053911" y="660740"/>
            <a:ext cx="3931665" cy="1726373"/>
          </a:xfrm>
          <a:prstGeom prst="rect">
            <a:avLst/>
          </a:prstGeom>
        </p:spPr>
        <p:txBody>
          <a:bodyPr spcFirstLastPara="1" wrap="square" lIns="91425" tIns="91425" rIns="91425" bIns="91425" anchor="t" anchorCtr="0">
            <a:noAutofit/>
          </a:bodyPr>
          <a:lstStyle/>
          <a:p>
            <a:pPr marL="0" indent="0">
              <a:buNone/>
            </a:pPr>
            <a:r>
              <a:rPr lang="en-US" sz="1200" b="1" dirty="0">
                <a:solidFill>
                  <a:schemeClr val="accent1"/>
                </a:solidFill>
              </a:rPr>
              <a:t>Potential Risks</a:t>
            </a:r>
          </a:p>
          <a:p>
            <a:pPr marL="285750" indent="-285750">
              <a:spcBef>
                <a:spcPts val="300"/>
              </a:spcBef>
              <a:buClr>
                <a:schemeClr val="dk1"/>
              </a:buClr>
              <a:buSzPts val="1100"/>
              <a:buFont typeface="Wingdings" panose="05000000000000000000" pitchFamily="2" charset="2"/>
              <a:buChar char="Ø"/>
            </a:pPr>
            <a:r>
              <a:rPr lang="en-US" sz="1000" dirty="0"/>
              <a:t>Common mild side effects of using Truvada (observed in &lt; 10% of users) may include: Gastrointestinal intolerance (such as nausea, abdominal pain, diarrhea, or vomiting), flatulence (gas), headache, dizziness, tiredness, or inability to sleep. Symptoms typically resolve after the first or second month of use. </a:t>
            </a:r>
          </a:p>
          <a:p>
            <a:pPr marL="285750" indent="-285750">
              <a:spcBef>
                <a:spcPts val="300"/>
              </a:spcBef>
              <a:buClr>
                <a:schemeClr val="dk1"/>
              </a:buClr>
              <a:buSzPts val="1100"/>
              <a:buFont typeface="Wingdings" panose="05000000000000000000" pitchFamily="2" charset="2"/>
              <a:buChar char="Ø"/>
            </a:pPr>
            <a:r>
              <a:rPr lang="en-US" sz="1000" dirty="0"/>
              <a:t>Other side effects are rare, but may include rash, worsening or new kidney damage, bone pain and bone changes such as thinning and softening, allergic reaction, lactic acidosis. </a:t>
            </a:r>
          </a:p>
          <a:p>
            <a:pPr marL="285750" indent="-285750">
              <a:spcBef>
                <a:spcPts val="300"/>
              </a:spcBef>
              <a:buClr>
                <a:schemeClr val="dk1"/>
              </a:buClr>
              <a:buSzPts val="1100"/>
              <a:buFont typeface="Wingdings" panose="05000000000000000000" pitchFamily="2" charset="2"/>
              <a:buChar char="Ø"/>
            </a:pPr>
            <a:r>
              <a:rPr lang="en-US" sz="1000" dirty="0"/>
              <a:t>Individuals with hepatitis B virus (HBV) who suddenly stop taking Truvada may get a “flare” or   worsening of hepatitis symptoms.  In order to enroll in the study, participants must be negative for HBV.</a:t>
            </a:r>
          </a:p>
        </p:txBody>
      </p:sp>
      <p:sp>
        <p:nvSpPr>
          <p:cNvPr id="84" name="Google Shape;84;p13"/>
          <p:cNvSpPr txBox="1">
            <a:spLocks noGrp="1"/>
          </p:cNvSpPr>
          <p:nvPr>
            <p:ph type="body" idx="2"/>
          </p:nvPr>
        </p:nvSpPr>
        <p:spPr>
          <a:xfrm>
            <a:off x="669525" y="4667869"/>
            <a:ext cx="8474475" cy="482552"/>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400" b="1" i="1" dirty="0">
                <a:solidFill>
                  <a:schemeClr val="bg1"/>
                </a:solidFill>
              </a:rPr>
              <a:t> If care providers observe or the patient reports any of the above symptoms, please contact the study clinic. </a:t>
            </a:r>
          </a:p>
        </p:txBody>
      </p:sp>
      <p:sp>
        <p:nvSpPr>
          <p:cNvPr id="85" name="Google Shape;85;p13"/>
          <p:cNvSpPr txBox="1">
            <a:spLocks noGrp="1"/>
          </p:cNvSpPr>
          <p:nvPr>
            <p:ph type="sldNum" idx="12"/>
          </p:nvPr>
        </p:nvSpPr>
        <p:spPr>
          <a:xfrm>
            <a:off x="-75" y="0"/>
            <a:ext cx="669600" cy="1140000"/>
          </a:xfrm>
          <a:prstGeom prst="rect">
            <a:avLst/>
          </a:prstGeom>
          <a:solidFill>
            <a:schemeClr val="accent1"/>
          </a:solidFill>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5096549" y="3249736"/>
            <a:ext cx="3939015" cy="864812"/>
          </a:xfrm>
          <a:prstGeom prst="round2Diag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1000" dirty="0">
                <a:solidFill>
                  <a:schemeClr val="bg1"/>
                </a:solidFill>
                <a:latin typeface="Source Sans Pro"/>
                <a:ea typeface="Source Sans Pro"/>
                <a:sym typeface="Source Sans Pro"/>
              </a:rPr>
              <a:t>There is limited information available about Truvada use during pregnancy by HIV-negative women, but Truvada is recommended for treatment of HIV infection during pregnancy and is generally considered safe. </a:t>
            </a:r>
          </a:p>
        </p:txBody>
      </p:sp>
      <p:pic>
        <p:nvPicPr>
          <p:cNvPr id="11" name="Picture 10">
            <a:extLst>
              <a:ext uri="{FF2B5EF4-FFF2-40B4-BE49-F238E27FC236}">
                <a16:creationId xmlns:a16="http://schemas.microsoft.com/office/drawing/2014/main" id="{51BA35B1-760E-4B4F-9BB1-426924C633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06889" y="227171"/>
            <a:ext cx="828675" cy="313818"/>
          </a:xfrm>
          <a:prstGeom prst="rect">
            <a:avLst/>
          </a:prstGeom>
        </p:spPr>
      </p:pic>
      <p:pic>
        <p:nvPicPr>
          <p:cNvPr id="12" name="Picture 11" descr="https://mtnstopshiv.org/sites/default/files/2018-03/gilead_pill_grey_4.jpg">
            <a:extLst>
              <a:ext uri="{FF2B5EF4-FFF2-40B4-BE49-F238E27FC236}">
                <a16:creationId xmlns:a16="http://schemas.microsoft.com/office/drawing/2014/main" id="{ADF6477A-1602-47AC-9572-B5FA5F763220}"/>
              </a:ext>
            </a:extLst>
          </p:cNvPr>
          <p:cNvPicPr/>
          <p:nvPr/>
        </p:nvPicPr>
        <p:blipFill rotWithShape="1">
          <a:blip r:embed="rId4" cstate="print">
            <a:extLst>
              <a:ext uri="{28A0092B-C50C-407E-A947-70E740481C1C}">
                <a14:useLocalDpi xmlns:a14="http://schemas.microsoft.com/office/drawing/2010/main" val="0"/>
              </a:ext>
            </a:extLst>
          </a:blip>
          <a:srcRect l="22759" t="19230" r="21625" b="15625"/>
          <a:stretch/>
        </p:blipFill>
        <p:spPr bwMode="auto">
          <a:xfrm>
            <a:off x="1847990" y="1931327"/>
            <a:ext cx="1992806" cy="1556341"/>
          </a:xfrm>
          <a:prstGeom prst="rect">
            <a:avLst/>
          </a:prstGeom>
          <a:noFill/>
          <a:ln>
            <a:noFill/>
          </a:ln>
          <a:extLst>
            <a:ext uri="{53640926-AAD7-44D8-BBD7-CCE9431645EC}">
              <a14:shadowObscured xmlns:a14="http://schemas.microsoft.com/office/drawing/2010/main"/>
            </a:ext>
          </a:extLst>
        </p:spPr>
      </p:pic>
      <p:sp>
        <p:nvSpPr>
          <p:cNvPr id="13" name="TextBox 12">
            <a:extLst>
              <a:ext uri="{FF2B5EF4-FFF2-40B4-BE49-F238E27FC236}">
                <a16:creationId xmlns:a16="http://schemas.microsoft.com/office/drawing/2014/main" id="{EED3D020-B594-439B-A507-D03833B8E9C6}"/>
              </a:ext>
            </a:extLst>
          </p:cNvPr>
          <p:cNvSpPr txBox="1"/>
          <p:nvPr/>
        </p:nvSpPr>
        <p:spPr>
          <a:xfrm>
            <a:off x="6810233" y="4965755"/>
            <a:ext cx="2422035" cy="184666"/>
          </a:xfrm>
          <a:prstGeom prst="rect">
            <a:avLst/>
          </a:prstGeom>
          <a:noFill/>
        </p:spPr>
        <p:txBody>
          <a:bodyPr wrap="square" rtlCol="0">
            <a:spAutoFit/>
          </a:bodyPr>
          <a:lstStyle/>
          <a:p>
            <a:r>
              <a:rPr lang="en-US" sz="600" dirty="0"/>
              <a:t>MTN-042 Provider Guide &lt;</a:t>
            </a:r>
            <a:r>
              <a:rPr lang="en-US" sz="600" dirty="0">
                <a:highlight>
                  <a:srgbClr val="00FF00"/>
                </a:highlight>
              </a:rPr>
              <a:t>SITENAME</a:t>
            </a:r>
            <a:r>
              <a:rPr lang="en-US" sz="600" dirty="0"/>
              <a:t>&gt;, V2.0, 27AUG2021</a:t>
            </a:r>
          </a:p>
        </p:txBody>
      </p:sp>
    </p:spTree>
    <p:extLst>
      <p:ext uri="{BB962C8B-B14F-4D97-AF65-F5344CB8AC3E}">
        <p14:creationId xmlns:p14="http://schemas.microsoft.com/office/powerpoint/2010/main" val="3282595426"/>
      </p:ext>
    </p:extLst>
  </p:cSld>
  <p:clrMapOvr>
    <a:masterClrMapping/>
  </p:clrMapOvr>
</p:sld>
</file>

<file path=ppt/theme/theme1.xml><?xml version="1.0" encoding="utf-8"?>
<a:theme xmlns:a="http://schemas.openxmlformats.org/drawingml/2006/main" name="Cerim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cdb9d7b-3bdb-4b1c-be50-7737cb6ee7a2">
      <UserInfo>
        <DisplayName>Tara McClure</DisplayName>
        <AccountId>181</AccountId>
        <AccountType/>
      </UserInfo>
      <UserInfo>
        <DisplayName>Rachel Scheckter</DisplayName>
        <AccountId>19</AccountId>
        <AccountType/>
      </UserInfo>
      <UserInfo>
        <DisplayName>Nicole Macagna</DisplayName>
        <AccountId>232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2982CD55DB9B4BBB37A964B6D8DA06" ma:contentTypeVersion="" ma:contentTypeDescription="Create a new document." ma:contentTypeScope="" ma:versionID="2dccea9da4d23bc1431380253f0682b9">
  <xsd:schema xmlns:xsd="http://www.w3.org/2001/XMLSchema" xmlns:xs="http://www.w3.org/2001/XMLSchema" xmlns:p="http://schemas.microsoft.com/office/2006/metadata/properties" xmlns:ns2="49041abd-9f6c-4283-b183-387e65935736" xmlns:ns3="0cdb9d7b-3bdb-4b1c-be50-7737cb6ee7a2" targetNamespace="http://schemas.microsoft.com/office/2006/metadata/properties" ma:root="true" ma:fieldsID="83c82c3fe7c72d05e0eca395c27ba5a8" ns2:_="" ns3:_="">
    <xsd:import namespace="49041abd-9f6c-4283-b183-387e65935736"/>
    <xsd:import namespace="0cdb9d7b-3bdb-4b1c-be50-7737cb6ee7a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41abd-9f6c-4283-b183-387e659357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9224C9-3EBA-4656-9FE5-E82C5CEB3656}">
  <ds:schemaRefs>
    <ds:schemaRef ds:uri="49041abd-9f6c-4283-b183-387e6593573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cdb9d7b-3bdb-4b1c-be50-7737cb6ee7a2"/>
    <ds:schemaRef ds:uri="http://www.w3.org/XML/1998/namespace"/>
    <ds:schemaRef ds:uri="http://purl.org/dc/dcmitype/"/>
  </ds:schemaRefs>
</ds:datastoreItem>
</file>

<file path=customXml/itemProps2.xml><?xml version="1.0" encoding="utf-8"?>
<ds:datastoreItem xmlns:ds="http://schemas.openxmlformats.org/officeDocument/2006/customXml" ds:itemID="{6709890E-37DE-4F13-9DE4-54F83E8A9877}">
  <ds:schemaRefs>
    <ds:schemaRef ds:uri="http://schemas.microsoft.com/sharepoint/v3/contenttype/forms"/>
  </ds:schemaRefs>
</ds:datastoreItem>
</file>

<file path=customXml/itemProps3.xml><?xml version="1.0" encoding="utf-8"?>
<ds:datastoreItem xmlns:ds="http://schemas.openxmlformats.org/officeDocument/2006/customXml" ds:itemID="{C8AD8890-EA30-476B-B346-44012977BE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041abd-9f6c-4283-b183-387e65935736"/>
    <ds:schemaRef ds:uri="0cdb9d7b-3bdb-4b1c-be50-7737cb6ee7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694</TotalTime>
  <Words>1226</Words>
  <Application>Microsoft Office PowerPoint</Application>
  <PresentationFormat>On-screen Show (16:9)</PresentationFormat>
  <Paragraphs>73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Dosis</vt:lpstr>
      <vt:lpstr>Source Sans Pro</vt:lpstr>
      <vt:lpstr>Wingdings</vt:lpstr>
      <vt:lpstr>Cerimon template</vt:lpstr>
      <vt:lpstr>This patient is a participant in the MTN-042/DELIVER study CARE PROVIDERS SHOULD READ THIS SHEET CAREFULLY AS IT CONTAINS IMPORTANT INFORMATION RELATED TO THE PATIENT’S MEDICATIONS AND THE STUDY THEY ARE PARTICIPATING IN. </vt:lpstr>
      <vt:lpstr>This patient was assigned to use the Dapivirine Vaginal Ring. </vt:lpstr>
      <vt:lpstr>This patient was assigned to use oral PrEP (Truvada).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patient is a participant in the MTN-042/DELIVER study. CARE PROVIDERS SHOULD READ THIS SHEET CAREFULLY AS IT CONTAINS IMPORTANT INFORMATION RELATED TO THE PATIENT’S MEDICATIONS.</dc:title>
  <dc:creator>Ashley Mayo</dc:creator>
  <cp:lastModifiedBy>Ashley Mayo</cp:lastModifiedBy>
  <cp:revision>15</cp:revision>
  <dcterms:modified xsi:type="dcterms:W3CDTF">2021-08-27T18:18:42Z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0x010100592982CD55DB9B4BBB37A964B6D8DA06</vt:lpwstr>
  </property>
</Properties>
</file>