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ley Mayo" initials="AM" lastIdx="8" clrIdx="0">
    <p:extLst>
      <p:ext uri="{19B8F6BF-5375-455C-9EA6-DF929625EA0E}">
        <p15:presenceInfo xmlns:p15="http://schemas.microsoft.com/office/powerpoint/2012/main" userId="S::AMayo@fhi360.org::7b0347e3-e893-48f6-af4a-3fd1d59def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10EBE0-6590-4B00-BD28-77167636FE61}" v="6" dt="2020-09-17T14:18:29.6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22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Mayo" userId="7b0347e3-e893-48f6-af4a-3fd1d59def47" providerId="ADAL" clId="{2251C077-40B8-4EED-B600-DA9454C906E5}"/>
    <pc:docChg chg="undo custSel modSld">
      <pc:chgData name="Ashley Mayo" userId="7b0347e3-e893-48f6-af4a-3fd1d59def47" providerId="ADAL" clId="{2251C077-40B8-4EED-B600-DA9454C906E5}" dt="2020-08-28T20:10:04.692" v="88" actId="20577"/>
      <pc:docMkLst>
        <pc:docMk/>
      </pc:docMkLst>
      <pc:sldChg chg="modSp mod">
        <pc:chgData name="Ashley Mayo" userId="7b0347e3-e893-48f6-af4a-3fd1d59def47" providerId="ADAL" clId="{2251C077-40B8-4EED-B600-DA9454C906E5}" dt="2020-08-28T20:10:04.692" v="88" actId="20577"/>
        <pc:sldMkLst>
          <pc:docMk/>
          <pc:sldMk cId="2933705635" sldId="256"/>
        </pc:sldMkLst>
        <pc:spChg chg="mod">
          <ac:chgData name="Ashley Mayo" userId="7b0347e3-e893-48f6-af4a-3fd1d59def47" providerId="ADAL" clId="{2251C077-40B8-4EED-B600-DA9454C906E5}" dt="2020-08-28T20:10:04.295" v="87" actId="20577"/>
          <ac:spMkLst>
            <pc:docMk/>
            <pc:sldMk cId="2933705635" sldId="256"/>
            <ac:spMk id="3" creationId="{6B245CCA-2E6B-463F-89D9-D9C5933683E1}"/>
          </ac:spMkLst>
        </pc:spChg>
        <pc:spChg chg="mod">
          <ac:chgData name="Ashley Mayo" userId="7b0347e3-e893-48f6-af4a-3fd1d59def47" providerId="ADAL" clId="{2251C077-40B8-4EED-B600-DA9454C906E5}" dt="2020-08-28T20:10:04.692" v="88" actId="20577"/>
          <ac:spMkLst>
            <pc:docMk/>
            <pc:sldMk cId="2933705635" sldId="256"/>
            <ac:spMk id="9" creationId="{6C2CBE56-FEDF-48BE-9B33-BC4B365F33B5}"/>
          </ac:spMkLst>
        </pc:spChg>
      </pc:sldChg>
      <pc:sldChg chg="addSp modSp mod">
        <pc:chgData name="Ashley Mayo" userId="7b0347e3-e893-48f6-af4a-3fd1d59def47" providerId="ADAL" clId="{2251C077-40B8-4EED-B600-DA9454C906E5}" dt="2020-08-28T20:09:48.986" v="84" actId="14100"/>
        <pc:sldMkLst>
          <pc:docMk/>
          <pc:sldMk cId="31297429" sldId="257"/>
        </pc:sldMkLst>
        <pc:spChg chg="add mod">
          <ac:chgData name="Ashley Mayo" userId="7b0347e3-e893-48f6-af4a-3fd1d59def47" providerId="ADAL" clId="{2251C077-40B8-4EED-B600-DA9454C906E5}" dt="2020-08-28T20:09:21.626" v="57" actId="1037"/>
          <ac:spMkLst>
            <pc:docMk/>
            <pc:sldMk cId="31297429" sldId="257"/>
            <ac:spMk id="2" creationId="{2F94B659-FAAA-47B6-8266-B83CA7827CAD}"/>
          </ac:spMkLst>
        </pc:spChg>
        <pc:spChg chg="mod">
          <ac:chgData name="Ashley Mayo" userId="7b0347e3-e893-48f6-af4a-3fd1d59def47" providerId="ADAL" clId="{2251C077-40B8-4EED-B600-DA9454C906E5}" dt="2020-08-28T20:09:15.680" v="32" actId="1038"/>
          <ac:spMkLst>
            <pc:docMk/>
            <pc:sldMk cId="31297429" sldId="257"/>
            <ac:spMk id="9" creationId="{6C2CBE56-FEDF-48BE-9B33-BC4B365F33B5}"/>
          </ac:spMkLst>
        </pc:spChg>
        <pc:spChg chg="mod">
          <ac:chgData name="Ashley Mayo" userId="7b0347e3-e893-48f6-af4a-3fd1d59def47" providerId="ADAL" clId="{2251C077-40B8-4EED-B600-DA9454C906E5}" dt="2020-08-28T20:09:30.729" v="79" actId="1035"/>
          <ac:spMkLst>
            <pc:docMk/>
            <pc:sldMk cId="31297429" sldId="257"/>
            <ac:spMk id="10" creationId="{34FDCF6E-9D15-404D-80CE-CE7E86408C8D}"/>
          </ac:spMkLst>
        </pc:spChg>
        <pc:spChg chg="mod">
          <ac:chgData name="Ashley Mayo" userId="7b0347e3-e893-48f6-af4a-3fd1d59def47" providerId="ADAL" clId="{2251C077-40B8-4EED-B600-DA9454C906E5}" dt="2020-08-28T20:09:36.020" v="81" actId="1076"/>
          <ac:spMkLst>
            <pc:docMk/>
            <pc:sldMk cId="31297429" sldId="257"/>
            <ac:spMk id="12" creationId="{66C3B340-2008-4ACE-91AF-748FE7ABEC11}"/>
          </ac:spMkLst>
        </pc:spChg>
        <pc:spChg chg="mod">
          <ac:chgData name="Ashley Mayo" userId="7b0347e3-e893-48f6-af4a-3fd1d59def47" providerId="ADAL" clId="{2251C077-40B8-4EED-B600-DA9454C906E5}" dt="2020-08-28T20:09:30.729" v="79" actId="1035"/>
          <ac:spMkLst>
            <pc:docMk/>
            <pc:sldMk cId="31297429" sldId="257"/>
            <ac:spMk id="16" creationId="{92A98DF0-2E4C-4A2E-A4FB-B25AAF9A8E73}"/>
          </ac:spMkLst>
        </pc:spChg>
        <pc:spChg chg="mod">
          <ac:chgData name="Ashley Mayo" userId="7b0347e3-e893-48f6-af4a-3fd1d59def47" providerId="ADAL" clId="{2251C077-40B8-4EED-B600-DA9454C906E5}" dt="2020-08-28T20:09:37.901" v="82" actId="1076"/>
          <ac:spMkLst>
            <pc:docMk/>
            <pc:sldMk cId="31297429" sldId="257"/>
            <ac:spMk id="17" creationId="{733D13D1-6766-4534-9266-DAFB1103A9B7}"/>
          </ac:spMkLst>
        </pc:spChg>
        <pc:spChg chg="mod">
          <ac:chgData name="Ashley Mayo" userId="7b0347e3-e893-48f6-af4a-3fd1d59def47" providerId="ADAL" clId="{2251C077-40B8-4EED-B600-DA9454C906E5}" dt="2020-08-28T20:09:34.352" v="80" actId="1076"/>
          <ac:spMkLst>
            <pc:docMk/>
            <pc:sldMk cId="31297429" sldId="257"/>
            <ac:spMk id="18" creationId="{F3F6404A-2592-4253-9171-3564E2568710}"/>
          </ac:spMkLst>
        </pc:spChg>
        <pc:spChg chg="mod">
          <ac:chgData name="Ashley Mayo" userId="7b0347e3-e893-48f6-af4a-3fd1d59def47" providerId="ADAL" clId="{2251C077-40B8-4EED-B600-DA9454C906E5}" dt="2020-08-28T20:09:48.986" v="84" actId="14100"/>
          <ac:spMkLst>
            <pc:docMk/>
            <pc:sldMk cId="31297429" sldId="257"/>
            <ac:spMk id="19" creationId="{B4A8E032-5321-425D-8041-96D6F074A86C}"/>
          </ac:spMkLst>
        </pc:spChg>
      </pc:sldChg>
    </pc:docChg>
  </pc:docChgLst>
  <pc:docChgLst>
    <pc:chgData name="Ashley Mayo" userId="7b0347e3-e893-48f6-af4a-3fd1d59def47" providerId="ADAL" clId="{ED10EBE0-6590-4B00-BD28-77167636FE61}"/>
    <pc:docChg chg="custSel modSld">
      <pc:chgData name="Ashley Mayo" userId="7b0347e3-e893-48f6-af4a-3fd1d59def47" providerId="ADAL" clId="{ED10EBE0-6590-4B00-BD28-77167636FE61}" dt="2020-09-17T14:18:29.679" v="21"/>
      <pc:docMkLst>
        <pc:docMk/>
      </pc:docMkLst>
      <pc:sldChg chg="modSp addCm modCm">
        <pc:chgData name="Ashley Mayo" userId="7b0347e3-e893-48f6-af4a-3fd1d59def47" providerId="ADAL" clId="{ED10EBE0-6590-4B00-BD28-77167636FE61}" dt="2020-09-17T14:17:56.182" v="18"/>
        <pc:sldMkLst>
          <pc:docMk/>
          <pc:sldMk cId="2933705635" sldId="256"/>
        </pc:sldMkLst>
        <pc:spChg chg="mod">
          <ac:chgData name="Ashley Mayo" userId="7b0347e3-e893-48f6-af4a-3fd1d59def47" providerId="ADAL" clId="{ED10EBE0-6590-4B00-BD28-77167636FE61}" dt="2020-09-17T13:59:15.664" v="7" actId="13926"/>
          <ac:spMkLst>
            <pc:docMk/>
            <pc:sldMk cId="2933705635" sldId="256"/>
            <ac:spMk id="2" creationId="{C44D5F72-3964-4A86-9FA3-E4C6ACE6C459}"/>
          </ac:spMkLst>
        </pc:spChg>
        <pc:spChg chg="mod">
          <ac:chgData name="Ashley Mayo" userId="7b0347e3-e893-48f6-af4a-3fd1d59def47" providerId="ADAL" clId="{ED10EBE0-6590-4B00-BD28-77167636FE61}" dt="2020-09-17T13:59:21.615" v="8" actId="207"/>
          <ac:spMkLst>
            <pc:docMk/>
            <pc:sldMk cId="2933705635" sldId="256"/>
            <ac:spMk id="16" creationId="{92A98DF0-2E4C-4A2E-A4FB-B25AAF9A8E73}"/>
          </ac:spMkLst>
        </pc:spChg>
      </pc:sldChg>
      <pc:sldChg chg="modSp addCm modCm">
        <pc:chgData name="Ashley Mayo" userId="7b0347e3-e893-48f6-af4a-3fd1d59def47" providerId="ADAL" clId="{ED10EBE0-6590-4B00-BD28-77167636FE61}" dt="2020-09-17T14:18:29.679" v="21"/>
        <pc:sldMkLst>
          <pc:docMk/>
          <pc:sldMk cId="31297429" sldId="257"/>
        </pc:sldMkLst>
        <pc:spChg chg="mod">
          <ac:chgData name="Ashley Mayo" userId="7b0347e3-e893-48f6-af4a-3fd1d59def47" providerId="ADAL" clId="{ED10EBE0-6590-4B00-BD28-77167636FE61}" dt="2020-09-17T13:59:27.056" v="9" actId="207"/>
          <ac:spMkLst>
            <pc:docMk/>
            <pc:sldMk cId="31297429" sldId="257"/>
            <ac:spMk id="16" creationId="{92A98DF0-2E4C-4A2E-A4FB-B25AAF9A8E73}"/>
          </ac:spMkLst>
        </pc:spChg>
        <pc:spChg chg="mod">
          <ac:chgData name="Ashley Mayo" userId="7b0347e3-e893-48f6-af4a-3fd1d59def47" providerId="ADAL" clId="{ED10EBE0-6590-4B00-BD28-77167636FE61}" dt="2020-09-17T13:59:39.941" v="15" actId="13926"/>
          <ac:spMkLst>
            <pc:docMk/>
            <pc:sldMk cId="31297429" sldId="257"/>
            <ac:spMk id="21" creationId="{729E598F-B2B2-412C-8B4D-F42C08BBDB08}"/>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9-10-18T08:24:30.966" idx="3">
    <p:pos x="2744" y="1288"/>
    <p:text>Note to Sites: These guides are intended as samples, and we encourage you to adapt them to meet your needs.  Please review the swab collection considerations in SSP Section 7.12.5, consider what system you will use (this proposes matching colored stickers for tubes and swabs, but a different system such as numbers or symbols could be used), and update as needed.  Please send any modifications to LC/FHI for review.</p:text>
    <p:extLst>
      <p:ext uri="{C676402C-5697-4E1C-873F-D02D1690AC5C}">
        <p15:threadingInfo xmlns:p15="http://schemas.microsoft.com/office/powerpoint/2012/main" timeZoneBias="300"/>
      </p:ext>
    </p:extLst>
  </p:cm>
  <p:cm authorId="1" dt="2019-10-18T08:30:19.037" idx="4">
    <p:pos x="1920" y="256"/>
    <p:text>Note to sites: Guides were developed for the visit types wherein it is expected that participants will self collect more than 1 swab.  At screening, there is only 1 swab so a order guide is not necessary. At enrollment, a pelvic is required and clinicians will collect all required swabs.</p:text>
    <p:extLst>
      <p:ext uri="{C676402C-5697-4E1C-873F-D02D1690AC5C}">
        <p15:threadingInfo xmlns:p15="http://schemas.microsoft.com/office/powerpoint/2012/main" timeZoneBias="300"/>
      </p:ext>
    </p:extLst>
  </p:cm>
  <p:cm authorId="1" dt="2020-09-17T09:17:00.793" idx="7">
    <p:pos x="4018" y="1986"/>
    <p:text>Per Operational Guidance #02, updated to Dacron swabs and two circles to indicate two swabs being collected</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9-17T09:18:24.200" idx="8">
    <p:pos x="3146" y="2290"/>
    <p:text>Per Operational Guidance #02, updated to Dacron swabs and two circles to indicate two swabs being collected</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F5B26C3-1532-4428-834E-98558BF8A89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19951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5B26C3-1532-4428-834E-98558BF8A89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2874488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5B26C3-1532-4428-834E-98558BF8A89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474667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5B26C3-1532-4428-834E-98558BF8A89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238603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5B26C3-1532-4428-834E-98558BF8A890}"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195497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5B26C3-1532-4428-834E-98558BF8A890}"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95832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5B26C3-1532-4428-834E-98558BF8A890}"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1711577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5B26C3-1532-4428-834E-98558BF8A890}"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169173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B26C3-1532-4428-834E-98558BF8A890}"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3456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F5B26C3-1532-4428-834E-98558BF8A890}"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322533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F5B26C3-1532-4428-834E-98558BF8A890}"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27B36-533A-485D-BFD6-C6982F6120D8}" type="slidenum">
              <a:rPr lang="en-US" smtClean="0"/>
              <a:t>‹#›</a:t>
            </a:fld>
            <a:endParaRPr lang="en-US"/>
          </a:p>
        </p:txBody>
      </p:sp>
    </p:spTree>
    <p:extLst>
      <p:ext uri="{BB962C8B-B14F-4D97-AF65-F5344CB8AC3E}">
        <p14:creationId xmlns:p14="http://schemas.microsoft.com/office/powerpoint/2010/main" val="776248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5B26C3-1532-4428-834E-98558BF8A890}" type="datetimeFigureOut">
              <a:rPr lang="en-US" smtClean="0"/>
              <a:t>9/17/2020</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C527B36-533A-485D-BFD6-C6982F6120D8}" type="slidenum">
              <a:rPr lang="en-US" smtClean="0"/>
              <a:t>‹#›</a:t>
            </a:fld>
            <a:endParaRPr lang="en-US"/>
          </a:p>
        </p:txBody>
      </p:sp>
    </p:spTree>
    <p:extLst>
      <p:ext uri="{BB962C8B-B14F-4D97-AF65-F5344CB8AC3E}">
        <p14:creationId xmlns:p14="http://schemas.microsoft.com/office/powerpoint/2010/main" val="10250624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73C2C1-BB8B-48CA-9F4A-960DD4F72C70}"/>
              </a:ext>
            </a:extLst>
          </p:cNvPr>
          <p:cNvSpPr txBox="1"/>
          <p:nvPr/>
        </p:nvSpPr>
        <p:spPr>
          <a:xfrm>
            <a:off x="757208" y="364718"/>
            <a:ext cx="5792221" cy="1015663"/>
          </a:xfrm>
          <a:prstGeom prst="rect">
            <a:avLst/>
          </a:prstGeom>
          <a:noFill/>
          <a:ln>
            <a:solidFill>
              <a:schemeClr val="accent1"/>
            </a:solidFill>
          </a:ln>
        </p:spPr>
        <p:txBody>
          <a:bodyPr wrap="square" rtlCol="0">
            <a:spAutoFit/>
          </a:bodyPr>
          <a:lstStyle/>
          <a:p>
            <a:pPr algn="ctr"/>
            <a:r>
              <a:rPr lang="en-US" sz="2000" dirty="0"/>
              <a:t>Swab Collection Order </a:t>
            </a:r>
          </a:p>
          <a:p>
            <a:pPr algn="ctr"/>
            <a:r>
              <a:rPr lang="en-US" sz="2000" dirty="0"/>
              <a:t>PARTICIPANT GUIDE</a:t>
            </a:r>
          </a:p>
          <a:p>
            <a:pPr algn="ctr"/>
            <a:r>
              <a:rPr lang="en-US" sz="2000" dirty="0"/>
              <a:t>Weeks 2 and 4, Bi weekly after 36th week </a:t>
            </a:r>
          </a:p>
        </p:txBody>
      </p:sp>
      <p:sp>
        <p:nvSpPr>
          <p:cNvPr id="6" name="Oval 5">
            <a:extLst>
              <a:ext uri="{FF2B5EF4-FFF2-40B4-BE49-F238E27FC236}">
                <a16:creationId xmlns:a16="http://schemas.microsoft.com/office/drawing/2014/main" id="{2BB70842-B430-4B58-9915-1B9D3FE8853B}"/>
              </a:ext>
            </a:extLst>
          </p:cNvPr>
          <p:cNvSpPr/>
          <p:nvPr/>
        </p:nvSpPr>
        <p:spPr>
          <a:xfrm>
            <a:off x="3138109" y="7245348"/>
            <a:ext cx="1286642" cy="1343573"/>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dirty="0"/>
              <a:t>3</a:t>
            </a:r>
          </a:p>
        </p:txBody>
      </p:sp>
      <p:sp>
        <p:nvSpPr>
          <p:cNvPr id="7" name="Oval 6">
            <a:extLst>
              <a:ext uri="{FF2B5EF4-FFF2-40B4-BE49-F238E27FC236}">
                <a16:creationId xmlns:a16="http://schemas.microsoft.com/office/drawing/2014/main" id="{B80BE7BA-151C-4EF5-9B36-322B4984B420}"/>
              </a:ext>
            </a:extLst>
          </p:cNvPr>
          <p:cNvSpPr/>
          <p:nvPr/>
        </p:nvSpPr>
        <p:spPr>
          <a:xfrm>
            <a:off x="3138109" y="4921941"/>
            <a:ext cx="1286642" cy="1343573"/>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dirty="0"/>
              <a:t>2</a:t>
            </a:r>
          </a:p>
        </p:txBody>
      </p:sp>
      <p:sp>
        <p:nvSpPr>
          <p:cNvPr id="9" name="Oval 8">
            <a:extLst>
              <a:ext uri="{FF2B5EF4-FFF2-40B4-BE49-F238E27FC236}">
                <a16:creationId xmlns:a16="http://schemas.microsoft.com/office/drawing/2014/main" id="{6C2CBE56-FEDF-48BE-9B33-BC4B365F33B5}"/>
              </a:ext>
            </a:extLst>
          </p:cNvPr>
          <p:cNvSpPr/>
          <p:nvPr/>
        </p:nvSpPr>
        <p:spPr>
          <a:xfrm>
            <a:off x="2548639" y="2735519"/>
            <a:ext cx="1178940" cy="123110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a:t>1</a:t>
            </a:r>
            <a:endParaRPr lang="en-US" sz="4044" dirty="0"/>
          </a:p>
        </p:txBody>
      </p:sp>
      <p:sp>
        <p:nvSpPr>
          <p:cNvPr id="12" name="TextBox 11">
            <a:extLst>
              <a:ext uri="{FF2B5EF4-FFF2-40B4-BE49-F238E27FC236}">
                <a16:creationId xmlns:a16="http://schemas.microsoft.com/office/drawing/2014/main" id="{66C3B340-2008-4ACE-91AF-748FE7ABEC11}"/>
              </a:ext>
            </a:extLst>
          </p:cNvPr>
          <p:cNvSpPr txBox="1"/>
          <p:nvPr/>
        </p:nvSpPr>
        <p:spPr>
          <a:xfrm>
            <a:off x="5239620" y="5116255"/>
            <a:ext cx="2057546" cy="800219"/>
          </a:xfrm>
          <a:prstGeom prst="rect">
            <a:avLst/>
          </a:prstGeom>
          <a:noFill/>
        </p:spPr>
        <p:txBody>
          <a:bodyPr wrap="square" rtlCol="0">
            <a:spAutoFit/>
          </a:bodyPr>
          <a:lstStyle/>
          <a:p>
            <a:r>
              <a:rPr lang="en-US" sz="2800" b="1" dirty="0"/>
              <a:t>Dacron</a:t>
            </a:r>
          </a:p>
          <a:p>
            <a:r>
              <a:rPr lang="en-US" b="1" dirty="0"/>
              <a:t>(Gram stain)</a:t>
            </a:r>
          </a:p>
        </p:txBody>
      </p:sp>
      <p:sp>
        <p:nvSpPr>
          <p:cNvPr id="16" name="TextBox 15">
            <a:extLst>
              <a:ext uri="{FF2B5EF4-FFF2-40B4-BE49-F238E27FC236}">
                <a16:creationId xmlns:a16="http://schemas.microsoft.com/office/drawing/2014/main" id="{92A98DF0-2E4C-4A2E-A4FB-B25AAF9A8E73}"/>
              </a:ext>
            </a:extLst>
          </p:cNvPr>
          <p:cNvSpPr txBox="1"/>
          <p:nvPr/>
        </p:nvSpPr>
        <p:spPr>
          <a:xfrm>
            <a:off x="5239620" y="2660532"/>
            <a:ext cx="2057546" cy="1231106"/>
          </a:xfrm>
          <a:prstGeom prst="rect">
            <a:avLst/>
          </a:prstGeom>
          <a:noFill/>
        </p:spPr>
        <p:txBody>
          <a:bodyPr wrap="square" rtlCol="0">
            <a:spAutoFit/>
          </a:bodyPr>
          <a:lstStyle/>
          <a:p>
            <a:r>
              <a:rPr lang="en-US" sz="2800" b="1" dirty="0"/>
              <a:t>Dacron</a:t>
            </a:r>
          </a:p>
          <a:p>
            <a:r>
              <a:rPr lang="en-US" sz="2800" b="1" i="1" dirty="0"/>
              <a:t>2 swabs</a:t>
            </a:r>
            <a:endParaRPr lang="en-US" sz="2800" b="1" dirty="0"/>
          </a:p>
          <a:p>
            <a:r>
              <a:rPr lang="en-US" b="1" dirty="0"/>
              <a:t>(Microbiota)</a:t>
            </a:r>
          </a:p>
        </p:txBody>
      </p:sp>
      <p:sp>
        <p:nvSpPr>
          <p:cNvPr id="17" name="TextBox 16">
            <a:extLst>
              <a:ext uri="{FF2B5EF4-FFF2-40B4-BE49-F238E27FC236}">
                <a16:creationId xmlns:a16="http://schemas.microsoft.com/office/drawing/2014/main" id="{733D13D1-6766-4534-9266-DAFB1103A9B7}"/>
              </a:ext>
            </a:extLst>
          </p:cNvPr>
          <p:cNvSpPr txBox="1"/>
          <p:nvPr/>
        </p:nvSpPr>
        <p:spPr>
          <a:xfrm>
            <a:off x="5239620" y="7404480"/>
            <a:ext cx="2057546" cy="800219"/>
          </a:xfrm>
          <a:prstGeom prst="rect">
            <a:avLst/>
          </a:prstGeom>
          <a:noFill/>
        </p:spPr>
        <p:txBody>
          <a:bodyPr wrap="square" rtlCol="0">
            <a:spAutoFit/>
          </a:bodyPr>
          <a:lstStyle/>
          <a:p>
            <a:r>
              <a:rPr lang="en-US" sz="2800" b="1" dirty="0"/>
              <a:t>Dacron</a:t>
            </a:r>
            <a:r>
              <a:rPr lang="en-US" b="1" dirty="0"/>
              <a:t> (Biomarker)</a:t>
            </a:r>
          </a:p>
        </p:txBody>
      </p:sp>
      <p:sp>
        <p:nvSpPr>
          <p:cNvPr id="19" name="Arrow: Down 18">
            <a:extLst>
              <a:ext uri="{FF2B5EF4-FFF2-40B4-BE49-F238E27FC236}">
                <a16:creationId xmlns:a16="http://schemas.microsoft.com/office/drawing/2014/main" id="{B4A8E032-5321-425D-8041-96D6F074A86C}"/>
              </a:ext>
            </a:extLst>
          </p:cNvPr>
          <p:cNvSpPr/>
          <p:nvPr/>
        </p:nvSpPr>
        <p:spPr>
          <a:xfrm>
            <a:off x="1618380" y="2735519"/>
            <a:ext cx="907442" cy="5269891"/>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6524444-7EC5-42D5-8D95-31620255763A}"/>
              </a:ext>
            </a:extLst>
          </p:cNvPr>
          <p:cNvSpPr txBox="1"/>
          <p:nvPr/>
        </p:nvSpPr>
        <p:spPr>
          <a:xfrm>
            <a:off x="1740618" y="1900590"/>
            <a:ext cx="4442693" cy="646331"/>
          </a:xfrm>
          <a:prstGeom prst="rect">
            <a:avLst/>
          </a:prstGeom>
          <a:noFill/>
        </p:spPr>
        <p:txBody>
          <a:bodyPr wrap="square" rtlCol="0">
            <a:spAutoFit/>
          </a:bodyPr>
          <a:lstStyle/>
          <a:p>
            <a:pPr algn="ctr"/>
            <a:r>
              <a:rPr lang="en-US"/>
              <a:t>Collect swabs one at a time in this order per the color stickers on the swab packaging </a:t>
            </a:r>
          </a:p>
        </p:txBody>
      </p:sp>
      <p:sp>
        <p:nvSpPr>
          <p:cNvPr id="22" name="TextBox 21">
            <a:extLst>
              <a:ext uri="{FF2B5EF4-FFF2-40B4-BE49-F238E27FC236}">
                <a16:creationId xmlns:a16="http://schemas.microsoft.com/office/drawing/2014/main" id="{E41257CA-5477-4EE9-9301-7E9609645848}"/>
              </a:ext>
            </a:extLst>
          </p:cNvPr>
          <p:cNvSpPr txBox="1"/>
          <p:nvPr/>
        </p:nvSpPr>
        <p:spPr>
          <a:xfrm>
            <a:off x="1362143" y="7993647"/>
            <a:ext cx="1399044" cy="1477328"/>
          </a:xfrm>
          <a:prstGeom prst="rect">
            <a:avLst/>
          </a:prstGeom>
          <a:noFill/>
        </p:spPr>
        <p:txBody>
          <a:bodyPr wrap="square" rtlCol="0">
            <a:spAutoFit/>
          </a:bodyPr>
          <a:lstStyle/>
          <a:p>
            <a:pPr algn="ctr"/>
            <a:r>
              <a:rPr lang="en-US"/>
              <a:t>Place each swab in the vial of the same color sticker</a:t>
            </a:r>
          </a:p>
        </p:txBody>
      </p:sp>
      <p:pic>
        <p:nvPicPr>
          <p:cNvPr id="23" name="Picture 22">
            <a:extLst>
              <a:ext uri="{FF2B5EF4-FFF2-40B4-BE49-F238E27FC236}">
                <a16:creationId xmlns:a16="http://schemas.microsoft.com/office/drawing/2014/main" id="{2E5D4BE9-40B9-427A-B6A7-7056E36975A2}"/>
              </a:ext>
            </a:extLst>
          </p:cNvPr>
          <p:cNvPicPr/>
          <p:nvPr/>
        </p:nvPicPr>
        <p:blipFill>
          <a:blip r:embed="rId2" cstate="print">
            <a:lum bright="16000" contrast="28000"/>
            <a:extLst>
              <a:ext uri="{28A0092B-C50C-407E-A947-70E740481C1C}">
                <a14:useLocalDpi xmlns:a14="http://schemas.microsoft.com/office/drawing/2010/main" val="0"/>
              </a:ext>
            </a:extLst>
          </a:blip>
          <a:srcRect/>
          <a:stretch>
            <a:fillRect/>
          </a:stretch>
        </p:blipFill>
        <p:spPr bwMode="auto">
          <a:xfrm>
            <a:off x="585139" y="7812812"/>
            <a:ext cx="739140" cy="1728470"/>
          </a:xfrm>
          <a:prstGeom prst="rect">
            <a:avLst/>
          </a:prstGeom>
          <a:noFill/>
          <a:ln>
            <a:noFill/>
          </a:ln>
        </p:spPr>
      </p:pic>
      <p:pic>
        <p:nvPicPr>
          <p:cNvPr id="24" name="Picture 23">
            <a:extLst>
              <a:ext uri="{FF2B5EF4-FFF2-40B4-BE49-F238E27FC236}">
                <a16:creationId xmlns:a16="http://schemas.microsoft.com/office/drawing/2014/main" id="{CB24906B-1ABB-4BE8-9986-33797BE0CB3C}"/>
              </a:ext>
            </a:extLst>
          </p:cNvPr>
          <p:cNvPicPr/>
          <p:nvPr/>
        </p:nvPicPr>
        <p:blipFill rotWithShape="1">
          <a:blip r:embed="rId3">
            <a:extLst>
              <a:ext uri="{28A0092B-C50C-407E-A947-70E740481C1C}">
                <a14:useLocalDpi xmlns:a14="http://schemas.microsoft.com/office/drawing/2010/main" val="0"/>
              </a:ext>
            </a:extLst>
          </a:blip>
          <a:srcRect l="58757"/>
          <a:stretch/>
        </p:blipFill>
        <p:spPr bwMode="auto">
          <a:xfrm>
            <a:off x="637798" y="1956734"/>
            <a:ext cx="810824" cy="2248535"/>
          </a:xfrm>
          <a:prstGeom prst="rect">
            <a:avLst/>
          </a:prstGeom>
          <a:noFill/>
        </p:spPr>
      </p:pic>
      <p:sp>
        <p:nvSpPr>
          <p:cNvPr id="2" name="TextBox 1">
            <a:extLst>
              <a:ext uri="{FF2B5EF4-FFF2-40B4-BE49-F238E27FC236}">
                <a16:creationId xmlns:a16="http://schemas.microsoft.com/office/drawing/2014/main" id="{C44D5F72-3964-4A86-9FA3-E4C6ACE6C459}"/>
              </a:ext>
            </a:extLst>
          </p:cNvPr>
          <p:cNvSpPr txBox="1"/>
          <p:nvPr/>
        </p:nvSpPr>
        <p:spPr>
          <a:xfrm>
            <a:off x="4493572" y="9692076"/>
            <a:ext cx="2416046" cy="215444"/>
          </a:xfrm>
          <a:prstGeom prst="rect">
            <a:avLst/>
          </a:prstGeom>
          <a:noFill/>
        </p:spPr>
        <p:txBody>
          <a:bodyPr wrap="none" rtlCol="0">
            <a:spAutoFit/>
          </a:bodyPr>
          <a:lstStyle/>
          <a:p>
            <a:r>
              <a:rPr lang="en-US" sz="800" dirty="0"/>
              <a:t>MTN-042 Sample Swab Order Guide</a:t>
            </a:r>
            <a:r>
              <a:rPr lang="en-US" sz="800"/>
              <a:t>, v1.1, 17SEP2020</a:t>
            </a:r>
            <a:endParaRPr lang="en-US" sz="800" dirty="0"/>
          </a:p>
        </p:txBody>
      </p:sp>
      <p:sp>
        <p:nvSpPr>
          <p:cNvPr id="3" name="Oval 2">
            <a:extLst>
              <a:ext uri="{FF2B5EF4-FFF2-40B4-BE49-F238E27FC236}">
                <a16:creationId xmlns:a16="http://schemas.microsoft.com/office/drawing/2014/main" id="{6B245CCA-2E6B-463F-89D9-D9C5933683E1}"/>
              </a:ext>
            </a:extLst>
          </p:cNvPr>
          <p:cNvSpPr/>
          <p:nvPr/>
        </p:nvSpPr>
        <p:spPr>
          <a:xfrm>
            <a:off x="3797175" y="2735519"/>
            <a:ext cx="1178940" cy="123110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a:t>1</a:t>
            </a:r>
            <a:endParaRPr lang="en-US" sz="4044" dirty="0"/>
          </a:p>
        </p:txBody>
      </p:sp>
    </p:spTree>
    <p:extLst>
      <p:ext uri="{BB962C8B-B14F-4D97-AF65-F5344CB8AC3E}">
        <p14:creationId xmlns:p14="http://schemas.microsoft.com/office/powerpoint/2010/main" val="2933705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73C2C1-BB8B-48CA-9F4A-960DD4F72C70}"/>
              </a:ext>
            </a:extLst>
          </p:cNvPr>
          <p:cNvSpPr txBox="1"/>
          <p:nvPr/>
        </p:nvSpPr>
        <p:spPr>
          <a:xfrm>
            <a:off x="757208" y="364718"/>
            <a:ext cx="5792221" cy="1015663"/>
          </a:xfrm>
          <a:prstGeom prst="rect">
            <a:avLst/>
          </a:prstGeom>
          <a:noFill/>
          <a:ln>
            <a:solidFill>
              <a:schemeClr val="accent1"/>
            </a:solidFill>
          </a:ln>
        </p:spPr>
        <p:txBody>
          <a:bodyPr wrap="square" rtlCol="0">
            <a:spAutoFit/>
          </a:bodyPr>
          <a:lstStyle/>
          <a:p>
            <a:pPr algn="ctr"/>
            <a:r>
              <a:rPr lang="en-US" sz="2000" dirty="0"/>
              <a:t>Swab Collection Order </a:t>
            </a:r>
          </a:p>
          <a:p>
            <a:pPr algn="ctr"/>
            <a:r>
              <a:rPr lang="en-US" sz="2000" dirty="0"/>
              <a:t>PARTICIPANT GUIDE</a:t>
            </a:r>
          </a:p>
          <a:p>
            <a:pPr algn="ctr"/>
            <a:r>
              <a:rPr lang="en-US" sz="2000" dirty="0"/>
              <a:t>6 week PPO/SEV/Early SEV</a:t>
            </a:r>
          </a:p>
        </p:txBody>
      </p:sp>
      <p:sp>
        <p:nvSpPr>
          <p:cNvPr id="5" name="Oval 4">
            <a:extLst>
              <a:ext uri="{FF2B5EF4-FFF2-40B4-BE49-F238E27FC236}">
                <a16:creationId xmlns:a16="http://schemas.microsoft.com/office/drawing/2014/main" id="{41F07803-02AB-4C13-823D-176C83E8BED3}"/>
              </a:ext>
            </a:extLst>
          </p:cNvPr>
          <p:cNvSpPr/>
          <p:nvPr/>
        </p:nvSpPr>
        <p:spPr>
          <a:xfrm>
            <a:off x="3137000" y="1574070"/>
            <a:ext cx="1286642" cy="13435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5200" dirty="0"/>
              <a:t>1</a:t>
            </a:r>
          </a:p>
        </p:txBody>
      </p:sp>
      <p:sp>
        <p:nvSpPr>
          <p:cNvPr id="6" name="Oval 5">
            <a:extLst>
              <a:ext uri="{FF2B5EF4-FFF2-40B4-BE49-F238E27FC236}">
                <a16:creationId xmlns:a16="http://schemas.microsoft.com/office/drawing/2014/main" id="{2BB70842-B430-4B58-9915-1B9D3FE8853B}"/>
              </a:ext>
            </a:extLst>
          </p:cNvPr>
          <p:cNvSpPr/>
          <p:nvPr/>
        </p:nvSpPr>
        <p:spPr>
          <a:xfrm>
            <a:off x="3137000" y="8245669"/>
            <a:ext cx="1286642" cy="1343573"/>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a:t>5</a:t>
            </a:r>
          </a:p>
        </p:txBody>
      </p:sp>
      <p:sp>
        <p:nvSpPr>
          <p:cNvPr id="7" name="Oval 6">
            <a:extLst>
              <a:ext uri="{FF2B5EF4-FFF2-40B4-BE49-F238E27FC236}">
                <a16:creationId xmlns:a16="http://schemas.microsoft.com/office/drawing/2014/main" id="{B80BE7BA-151C-4EF5-9B36-322B4984B420}"/>
              </a:ext>
            </a:extLst>
          </p:cNvPr>
          <p:cNvSpPr/>
          <p:nvPr/>
        </p:nvSpPr>
        <p:spPr>
          <a:xfrm>
            <a:off x="3137000" y="6577770"/>
            <a:ext cx="1286642" cy="1343573"/>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a:t>4</a:t>
            </a:r>
          </a:p>
        </p:txBody>
      </p:sp>
      <p:sp>
        <p:nvSpPr>
          <p:cNvPr id="8" name="Oval 7">
            <a:extLst>
              <a:ext uri="{FF2B5EF4-FFF2-40B4-BE49-F238E27FC236}">
                <a16:creationId xmlns:a16="http://schemas.microsoft.com/office/drawing/2014/main" id="{754C5B02-A92B-4CD2-BD57-A55DE330AFF3}"/>
              </a:ext>
            </a:extLst>
          </p:cNvPr>
          <p:cNvSpPr/>
          <p:nvPr/>
        </p:nvSpPr>
        <p:spPr>
          <a:xfrm>
            <a:off x="3137000" y="4909870"/>
            <a:ext cx="1286642" cy="134357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a:t>3</a:t>
            </a:r>
          </a:p>
        </p:txBody>
      </p:sp>
      <p:sp>
        <p:nvSpPr>
          <p:cNvPr id="9" name="Oval 8">
            <a:extLst>
              <a:ext uri="{FF2B5EF4-FFF2-40B4-BE49-F238E27FC236}">
                <a16:creationId xmlns:a16="http://schemas.microsoft.com/office/drawing/2014/main" id="{6C2CBE56-FEDF-48BE-9B33-BC4B365F33B5}"/>
              </a:ext>
            </a:extLst>
          </p:cNvPr>
          <p:cNvSpPr/>
          <p:nvPr/>
        </p:nvSpPr>
        <p:spPr>
          <a:xfrm>
            <a:off x="2438500" y="3241970"/>
            <a:ext cx="1286642" cy="1343573"/>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a:t>2</a:t>
            </a:r>
          </a:p>
        </p:txBody>
      </p:sp>
      <p:sp>
        <p:nvSpPr>
          <p:cNvPr id="10" name="TextBox 9">
            <a:extLst>
              <a:ext uri="{FF2B5EF4-FFF2-40B4-BE49-F238E27FC236}">
                <a16:creationId xmlns:a16="http://schemas.microsoft.com/office/drawing/2014/main" id="{34FDCF6E-9D15-404D-80CE-CE7E86408C8D}"/>
              </a:ext>
            </a:extLst>
          </p:cNvPr>
          <p:cNvSpPr txBox="1"/>
          <p:nvPr/>
        </p:nvSpPr>
        <p:spPr>
          <a:xfrm>
            <a:off x="5316875" y="1744147"/>
            <a:ext cx="2057546" cy="800219"/>
          </a:xfrm>
          <a:prstGeom prst="rect">
            <a:avLst/>
          </a:prstGeom>
          <a:noFill/>
        </p:spPr>
        <p:txBody>
          <a:bodyPr wrap="square" rtlCol="0">
            <a:spAutoFit/>
          </a:bodyPr>
          <a:lstStyle/>
          <a:p>
            <a:r>
              <a:rPr lang="en-US" sz="2800" b="1" dirty="0"/>
              <a:t>Cepheid</a:t>
            </a:r>
            <a:r>
              <a:rPr lang="en-US" b="1" dirty="0"/>
              <a:t> (GC/CT/TRICH)</a:t>
            </a:r>
          </a:p>
        </p:txBody>
      </p:sp>
      <p:sp>
        <p:nvSpPr>
          <p:cNvPr id="12" name="TextBox 11">
            <a:extLst>
              <a:ext uri="{FF2B5EF4-FFF2-40B4-BE49-F238E27FC236}">
                <a16:creationId xmlns:a16="http://schemas.microsoft.com/office/drawing/2014/main" id="{66C3B340-2008-4ACE-91AF-748FE7ABEC11}"/>
              </a:ext>
            </a:extLst>
          </p:cNvPr>
          <p:cNvSpPr txBox="1"/>
          <p:nvPr/>
        </p:nvSpPr>
        <p:spPr>
          <a:xfrm>
            <a:off x="5316875" y="6849446"/>
            <a:ext cx="2057546" cy="800219"/>
          </a:xfrm>
          <a:prstGeom prst="rect">
            <a:avLst/>
          </a:prstGeom>
          <a:noFill/>
        </p:spPr>
        <p:txBody>
          <a:bodyPr wrap="square" rtlCol="0">
            <a:spAutoFit/>
          </a:bodyPr>
          <a:lstStyle/>
          <a:p>
            <a:r>
              <a:rPr lang="en-US" sz="2800" b="1" dirty="0"/>
              <a:t>Dacron</a:t>
            </a:r>
          </a:p>
          <a:p>
            <a:r>
              <a:rPr lang="en-US" b="1" dirty="0"/>
              <a:t>(Gram stain)</a:t>
            </a:r>
          </a:p>
        </p:txBody>
      </p:sp>
      <p:sp>
        <p:nvSpPr>
          <p:cNvPr id="16" name="TextBox 15">
            <a:extLst>
              <a:ext uri="{FF2B5EF4-FFF2-40B4-BE49-F238E27FC236}">
                <a16:creationId xmlns:a16="http://schemas.microsoft.com/office/drawing/2014/main" id="{92A98DF0-2E4C-4A2E-A4FB-B25AAF9A8E73}"/>
              </a:ext>
            </a:extLst>
          </p:cNvPr>
          <p:cNvSpPr txBox="1"/>
          <p:nvPr/>
        </p:nvSpPr>
        <p:spPr>
          <a:xfrm>
            <a:off x="5316875" y="3412047"/>
            <a:ext cx="2057546" cy="1231106"/>
          </a:xfrm>
          <a:prstGeom prst="rect">
            <a:avLst/>
          </a:prstGeom>
          <a:noFill/>
        </p:spPr>
        <p:txBody>
          <a:bodyPr wrap="square" rtlCol="0">
            <a:spAutoFit/>
          </a:bodyPr>
          <a:lstStyle/>
          <a:p>
            <a:r>
              <a:rPr lang="en-US" sz="2800" b="1" dirty="0"/>
              <a:t>Dacron</a:t>
            </a:r>
          </a:p>
          <a:p>
            <a:r>
              <a:rPr lang="en-US" sz="2800" b="1" i="1" dirty="0"/>
              <a:t>2 swabs </a:t>
            </a:r>
            <a:r>
              <a:rPr lang="en-US" b="1" i="1" dirty="0"/>
              <a:t> </a:t>
            </a:r>
            <a:r>
              <a:rPr lang="en-US" b="1" dirty="0"/>
              <a:t>(Microbiota)</a:t>
            </a:r>
          </a:p>
        </p:txBody>
      </p:sp>
      <p:sp>
        <p:nvSpPr>
          <p:cNvPr id="17" name="TextBox 16">
            <a:extLst>
              <a:ext uri="{FF2B5EF4-FFF2-40B4-BE49-F238E27FC236}">
                <a16:creationId xmlns:a16="http://schemas.microsoft.com/office/drawing/2014/main" id="{733D13D1-6766-4534-9266-DAFB1103A9B7}"/>
              </a:ext>
            </a:extLst>
          </p:cNvPr>
          <p:cNvSpPr txBox="1"/>
          <p:nvPr/>
        </p:nvSpPr>
        <p:spPr>
          <a:xfrm>
            <a:off x="5316875" y="8528091"/>
            <a:ext cx="2057546" cy="800219"/>
          </a:xfrm>
          <a:prstGeom prst="rect">
            <a:avLst/>
          </a:prstGeom>
          <a:noFill/>
        </p:spPr>
        <p:txBody>
          <a:bodyPr wrap="square" rtlCol="0">
            <a:spAutoFit/>
          </a:bodyPr>
          <a:lstStyle/>
          <a:p>
            <a:r>
              <a:rPr lang="en-US" sz="2800" b="1" dirty="0"/>
              <a:t>Dacron</a:t>
            </a:r>
            <a:r>
              <a:rPr lang="en-US" b="1" dirty="0"/>
              <a:t> (Biomarker)</a:t>
            </a:r>
          </a:p>
        </p:txBody>
      </p:sp>
      <p:sp>
        <p:nvSpPr>
          <p:cNvPr id="18" name="TextBox 17">
            <a:extLst>
              <a:ext uri="{FF2B5EF4-FFF2-40B4-BE49-F238E27FC236}">
                <a16:creationId xmlns:a16="http://schemas.microsoft.com/office/drawing/2014/main" id="{F3F6404A-2592-4253-9171-3564E2568710}"/>
              </a:ext>
            </a:extLst>
          </p:cNvPr>
          <p:cNvSpPr txBox="1"/>
          <p:nvPr/>
        </p:nvSpPr>
        <p:spPr>
          <a:xfrm>
            <a:off x="5316875" y="5181546"/>
            <a:ext cx="2057546" cy="800219"/>
          </a:xfrm>
          <a:prstGeom prst="rect">
            <a:avLst/>
          </a:prstGeom>
          <a:noFill/>
        </p:spPr>
        <p:txBody>
          <a:bodyPr wrap="square" rtlCol="0">
            <a:spAutoFit/>
          </a:bodyPr>
          <a:lstStyle/>
          <a:p>
            <a:r>
              <a:rPr lang="en-US" sz="2800" b="1" dirty="0"/>
              <a:t>Dacron</a:t>
            </a:r>
            <a:r>
              <a:rPr lang="en-US" b="1" dirty="0"/>
              <a:t> </a:t>
            </a:r>
          </a:p>
          <a:p>
            <a:r>
              <a:rPr lang="en-US" b="1" dirty="0"/>
              <a:t>(pH)</a:t>
            </a:r>
          </a:p>
        </p:txBody>
      </p:sp>
      <p:sp>
        <p:nvSpPr>
          <p:cNvPr id="19" name="Arrow: Down 18">
            <a:extLst>
              <a:ext uri="{FF2B5EF4-FFF2-40B4-BE49-F238E27FC236}">
                <a16:creationId xmlns:a16="http://schemas.microsoft.com/office/drawing/2014/main" id="{B4A8E032-5321-425D-8041-96D6F074A86C}"/>
              </a:ext>
            </a:extLst>
          </p:cNvPr>
          <p:cNvSpPr/>
          <p:nvPr/>
        </p:nvSpPr>
        <p:spPr>
          <a:xfrm>
            <a:off x="1618380" y="3254671"/>
            <a:ext cx="907442" cy="4738976"/>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6524444-7EC5-42D5-8D95-31620255763A}"/>
              </a:ext>
            </a:extLst>
          </p:cNvPr>
          <p:cNvSpPr txBox="1"/>
          <p:nvPr/>
        </p:nvSpPr>
        <p:spPr>
          <a:xfrm>
            <a:off x="1069107" y="1662740"/>
            <a:ext cx="1985117" cy="1477328"/>
          </a:xfrm>
          <a:prstGeom prst="rect">
            <a:avLst/>
          </a:prstGeom>
          <a:noFill/>
        </p:spPr>
        <p:txBody>
          <a:bodyPr wrap="square" rtlCol="0">
            <a:spAutoFit/>
          </a:bodyPr>
          <a:lstStyle/>
          <a:p>
            <a:pPr algn="ctr"/>
            <a:r>
              <a:rPr lang="en-US"/>
              <a:t>Collect swabs one at a time in this order per the color stickers on the swab packaging </a:t>
            </a:r>
          </a:p>
        </p:txBody>
      </p:sp>
      <p:sp>
        <p:nvSpPr>
          <p:cNvPr id="22" name="TextBox 21">
            <a:extLst>
              <a:ext uri="{FF2B5EF4-FFF2-40B4-BE49-F238E27FC236}">
                <a16:creationId xmlns:a16="http://schemas.microsoft.com/office/drawing/2014/main" id="{E41257CA-5477-4EE9-9301-7E9609645848}"/>
              </a:ext>
            </a:extLst>
          </p:cNvPr>
          <p:cNvSpPr txBox="1"/>
          <p:nvPr/>
        </p:nvSpPr>
        <p:spPr>
          <a:xfrm>
            <a:off x="1362143" y="7993647"/>
            <a:ext cx="1399044" cy="1477328"/>
          </a:xfrm>
          <a:prstGeom prst="rect">
            <a:avLst/>
          </a:prstGeom>
          <a:noFill/>
        </p:spPr>
        <p:txBody>
          <a:bodyPr wrap="square" rtlCol="0">
            <a:spAutoFit/>
          </a:bodyPr>
          <a:lstStyle/>
          <a:p>
            <a:pPr algn="ctr"/>
            <a:r>
              <a:rPr lang="en-US"/>
              <a:t>Place each swab in the vial of the same color sticker</a:t>
            </a:r>
          </a:p>
        </p:txBody>
      </p:sp>
      <p:pic>
        <p:nvPicPr>
          <p:cNvPr id="23" name="Picture 22">
            <a:extLst>
              <a:ext uri="{FF2B5EF4-FFF2-40B4-BE49-F238E27FC236}">
                <a16:creationId xmlns:a16="http://schemas.microsoft.com/office/drawing/2014/main" id="{2E5D4BE9-40B9-427A-B6A7-7056E36975A2}"/>
              </a:ext>
            </a:extLst>
          </p:cNvPr>
          <p:cNvPicPr/>
          <p:nvPr/>
        </p:nvPicPr>
        <p:blipFill>
          <a:blip r:embed="rId2" cstate="print">
            <a:lum bright="16000" contrast="28000"/>
            <a:extLst>
              <a:ext uri="{28A0092B-C50C-407E-A947-70E740481C1C}">
                <a14:useLocalDpi xmlns:a14="http://schemas.microsoft.com/office/drawing/2010/main" val="0"/>
              </a:ext>
            </a:extLst>
          </a:blip>
          <a:srcRect/>
          <a:stretch>
            <a:fillRect/>
          </a:stretch>
        </p:blipFill>
        <p:spPr bwMode="auto">
          <a:xfrm>
            <a:off x="387638" y="7899650"/>
            <a:ext cx="739140" cy="1728470"/>
          </a:xfrm>
          <a:prstGeom prst="rect">
            <a:avLst/>
          </a:prstGeom>
          <a:noFill/>
          <a:ln>
            <a:noFill/>
          </a:ln>
        </p:spPr>
      </p:pic>
      <p:pic>
        <p:nvPicPr>
          <p:cNvPr id="24" name="Picture 23">
            <a:extLst>
              <a:ext uri="{FF2B5EF4-FFF2-40B4-BE49-F238E27FC236}">
                <a16:creationId xmlns:a16="http://schemas.microsoft.com/office/drawing/2014/main" id="{CB24906B-1ABB-4BE8-9986-33797BE0CB3C}"/>
              </a:ext>
            </a:extLst>
          </p:cNvPr>
          <p:cNvPicPr/>
          <p:nvPr/>
        </p:nvPicPr>
        <p:blipFill rotWithShape="1">
          <a:blip r:embed="rId3">
            <a:extLst>
              <a:ext uri="{28A0092B-C50C-407E-A947-70E740481C1C}">
                <a14:useLocalDpi xmlns:a14="http://schemas.microsoft.com/office/drawing/2010/main" val="0"/>
              </a:ext>
            </a:extLst>
          </a:blip>
          <a:srcRect l="58757"/>
          <a:stretch/>
        </p:blipFill>
        <p:spPr bwMode="auto">
          <a:xfrm>
            <a:off x="258283" y="1582640"/>
            <a:ext cx="810824" cy="2248535"/>
          </a:xfrm>
          <a:prstGeom prst="rect">
            <a:avLst/>
          </a:prstGeom>
          <a:noFill/>
        </p:spPr>
      </p:pic>
      <p:sp>
        <p:nvSpPr>
          <p:cNvPr id="21" name="TextBox 20">
            <a:extLst>
              <a:ext uri="{FF2B5EF4-FFF2-40B4-BE49-F238E27FC236}">
                <a16:creationId xmlns:a16="http://schemas.microsoft.com/office/drawing/2014/main" id="{729E598F-B2B2-412C-8B4D-F42C08BBDB08}"/>
              </a:ext>
            </a:extLst>
          </p:cNvPr>
          <p:cNvSpPr txBox="1"/>
          <p:nvPr/>
        </p:nvSpPr>
        <p:spPr>
          <a:xfrm>
            <a:off x="4493572" y="9692076"/>
            <a:ext cx="2416046" cy="215444"/>
          </a:xfrm>
          <a:prstGeom prst="rect">
            <a:avLst/>
          </a:prstGeom>
          <a:noFill/>
        </p:spPr>
        <p:txBody>
          <a:bodyPr wrap="none" rtlCol="0">
            <a:spAutoFit/>
          </a:bodyPr>
          <a:lstStyle/>
          <a:p>
            <a:r>
              <a:rPr lang="en-US" sz="800"/>
              <a:t>MTN-042 Sample Swab Order Guide, v1.1, 17SEP2020</a:t>
            </a:r>
            <a:endParaRPr lang="en-US" sz="800" dirty="0"/>
          </a:p>
        </p:txBody>
      </p:sp>
      <p:sp>
        <p:nvSpPr>
          <p:cNvPr id="2" name="Oval 1">
            <a:extLst>
              <a:ext uri="{FF2B5EF4-FFF2-40B4-BE49-F238E27FC236}">
                <a16:creationId xmlns:a16="http://schemas.microsoft.com/office/drawing/2014/main" id="{2F94B659-FAAA-47B6-8266-B83CA7827CAD}"/>
              </a:ext>
            </a:extLst>
          </p:cNvPr>
          <p:cNvSpPr/>
          <p:nvPr/>
        </p:nvSpPr>
        <p:spPr>
          <a:xfrm>
            <a:off x="3797400" y="3254670"/>
            <a:ext cx="1286642" cy="1343573"/>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en-US" sz="4044"/>
              <a:t>2</a:t>
            </a:r>
          </a:p>
        </p:txBody>
      </p:sp>
    </p:spTree>
    <p:extLst>
      <p:ext uri="{BB962C8B-B14F-4D97-AF65-F5344CB8AC3E}">
        <p14:creationId xmlns:p14="http://schemas.microsoft.com/office/powerpoint/2010/main" val="31297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92982CD55DB9B4BBB37A964B6D8DA06" ma:contentTypeVersion="" ma:contentTypeDescription="Create a new document." ma:contentTypeScope="" ma:versionID="2dccea9da4d23bc1431380253f0682b9">
  <xsd:schema xmlns:xsd="http://www.w3.org/2001/XMLSchema" xmlns:xs="http://www.w3.org/2001/XMLSchema" xmlns:p="http://schemas.microsoft.com/office/2006/metadata/properties" xmlns:ns2="49041abd-9f6c-4283-b183-387e65935736" xmlns:ns3="0cdb9d7b-3bdb-4b1c-be50-7737cb6ee7a2" targetNamespace="http://schemas.microsoft.com/office/2006/metadata/properties" ma:root="true" ma:fieldsID="83c82c3fe7c72d05e0eca395c27ba5a8" ns2:_="" ns3:_="">
    <xsd:import namespace="49041abd-9f6c-4283-b183-387e65935736"/>
    <xsd:import namespace="0cdb9d7b-3bdb-4b1c-be50-7737cb6ee7a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041abd-9f6c-4283-b183-387e659357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25D614-2271-4430-9B7E-CE8CD2739C70}">
  <ds:schemaRefs>
    <ds:schemaRef ds:uri="http://schemas.microsoft.com/sharepoint/v3/contenttype/forms"/>
  </ds:schemaRefs>
</ds:datastoreItem>
</file>

<file path=customXml/itemProps2.xml><?xml version="1.0" encoding="utf-8"?>
<ds:datastoreItem xmlns:ds="http://schemas.openxmlformats.org/officeDocument/2006/customXml" ds:itemID="{9AC31FF7-A6FA-4F1B-B5D5-739B0FDFD04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D9147A7-C298-428A-ACF8-677C653AB9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041abd-9f6c-4283-b183-387e65935736"/>
    <ds:schemaRef ds:uri="0cdb9d7b-3bdb-4b1c-be50-7737cb6ee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TotalTime>
  <Words>154</Words>
  <Application>Microsoft Office PowerPoint</Application>
  <PresentationFormat>A4 Paper (210x297 mm)</PresentationFormat>
  <Paragraphs>36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Tara McClure</dc:creator>
  <cp:lastModifiedBy>Ashley Mayo</cp:lastModifiedBy>
  <cp:revision>8</cp:revision>
  <dcterms:created xsi:type="dcterms:W3CDTF">2019-10-14T18:25:13Z</dcterms:created>
  <dcterms:modified xsi:type="dcterms:W3CDTF">2020-09-17T14:18:34Z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0x010100592982CD55DB9B4BBB37A964B6D8DA06</vt:lpwstr>
  </property>
</Properties>
</file>